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3" r:id="rId2"/>
    <p:sldId id="696" r:id="rId3"/>
    <p:sldId id="700" r:id="rId4"/>
    <p:sldId id="697" r:id="rId5"/>
    <p:sldId id="698" r:id="rId6"/>
    <p:sldId id="699" r:id="rId7"/>
    <p:sldId id="701" r:id="rId8"/>
    <p:sldId id="702" r:id="rId9"/>
    <p:sldId id="704" r:id="rId10"/>
    <p:sldId id="425" r:id="rId1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  <a:srgbClr val="FFFF00"/>
    <a:srgbClr val="FF6600"/>
    <a:srgbClr val="FF9966"/>
    <a:srgbClr val="4F4FD3"/>
    <a:srgbClr val="6666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7674" autoAdjust="0"/>
  </p:normalViewPr>
  <p:slideViewPr>
    <p:cSldViewPr showGuides="1">
      <p:cViewPr varScale="1">
        <p:scale>
          <a:sx n="84" d="100"/>
          <a:sy n="84" d="100"/>
        </p:scale>
        <p:origin x="1469" y="8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41BEF68-B892-4CE7-89D1-D0EF8911C1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6972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79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92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74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57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46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90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76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33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10741-07EB-41AC-99B4-DC45F04A2E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508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3F8F-0736-480F-ADE1-E1CD344CF6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119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7726F-85BE-4325-872F-F3497508EF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5651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71771-E8AF-4C72-A0B0-8DB94A0C3A7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05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17768-129A-4689-8786-40C86400A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583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F3681-2097-44F4-BFEC-53B1697227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152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DFF8A-724B-487E-9D7D-84EE980A30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342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3BA1-2168-4290-85D3-78791E4711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815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4314B-CFC0-417E-B2E0-DF540CD2215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387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B6C7E-5E69-4D6B-8AE9-73B5857177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52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81E8E-F561-4490-96DF-F45F30B070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576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8144-AB32-4641-9A5A-5FEDF63CC7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694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50302E2C-EF0A-47B5-BDBC-6885E00B58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2900"/>
            <a:ext cx="3835400" cy="1435100"/>
          </a:xfrm>
          <a:prstGeom prst="rect">
            <a:avLst/>
          </a:prstGeom>
        </p:spPr>
      </p:pic>
      <p:cxnSp>
        <p:nvCxnSpPr>
          <p:cNvPr id="7" name="Straight Connector 7"/>
          <p:cNvCxnSpPr/>
          <p:nvPr/>
        </p:nvCxnSpPr>
        <p:spPr>
          <a:xfrm flipV="1">
            <a:off x="3876368" y="5661742"/>
            <a:ext cx="0" cy="958647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5"/>
          <p:cNvSpPr txBox="1"/>
          <p:nvPr/>
        </p:nvSpPr>
        <p:spPr>
          <a:xfrm>
            <a:off x="4104971" y="5613121"/>
            <a:ext cx="4653929" cy="95103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cs-CZ" sz="2000" b="1" dirty="0">
                <a:latin typeface="Arial"/>
                <a:cs typeface="Arial"/>
              </a:rPr>
              <a:t>Anorganická chemie</a:t>
            </a:r>
            <a:endParaRPr lang="en-US" sz="2000" b="1" dirty="0">
              <a:latin typeface="Arial"/>
              <a:cs typeface="Arial"/>
            </a:endParaRPr>
          </a:p>
          <a:p>
            <a:pPr>
              <a:lnSpc>
                <a:spcPct val="130000"/>
              </a:lnSpc>
            </a:pPr>
            <a:r>
              <a:rPr lang="cs-CZ" sz="1600" dirty="0">
                <a:latin typeface="Arial"/>
                <a:cs typeface="Arial"/>
              </a:rPr>
              <a:t>Tvary a symetrie molekul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184785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88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53102"/>
            <a:ext cx="5110110" cy="329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7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 fontAlgn="auto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Zředěný vodný roztok obsahuje 0,1 mol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HCl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0,2 mol H</a:t>
            </a:r>
            <a:r>
              <a:rPr lang="en-US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en-US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.</a:t>
            </a: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 Jaké částice budou dominantně obsaženy v roztoku pokud k němu bylo přidáno:</a:t>
            </a: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a) 0,05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b) 0,2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c) 0,5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d) 0,6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en-US" altLang="cs-CZ" sz="20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altLang="cs-CZ" sz="2000" baseline="-25000" dirty="0">
                <a:solidFill>
                  <a:prstClr val="black"/>
                </a:solidFill>
                <a:latin typeface="Arial" charset="0"/>
              </a:rPr>
              <a:t>1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 =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2,2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en-US" altLang="cs-CZ" sz="20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altLang="cs-CZ" sz="200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 =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7,2</a:t>
            </a:r>
          </a:p>
          <a:p>
            <a:pPr defTabSz="457200" fontAlgn="auto">
              <a:spcAft>
                <a:spcPts val="0"/>
              </a:spcAft>
            </a:pP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en-US" altLang="cs-CZ" sz="20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altLang="cs-CZ" sz="200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 =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12,3</a:t>
            </a: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en-US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a z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á</a:t>
            </a:r>
            <a:r>
              <a:rPr lang="en-US" altLang="cs-CZ" sz="2000" b="0" dirty="0" err="1">
                <a:solidFill>
                  <a:prstClr val="black"/>
                </a:solidFill>
                <a:latin typeface="Arial" charset="0"/>
              </a:rPr>
              <a:t>klad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ě </a:t>
            </a:r>
            <a:r>
              <a:rPr lang="en-US" altLang="cs-CZ" sz="2000" b="0" dirty="0" err="1">
                <a:solidFill>
                  <a:prstClr val="black"/>
                </a:solidFill>
                <a:latin typeface="Arial" charset="0"/>
              </a:rPr>
              <a:t>distribu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čního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 diagram o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dhadněte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pH roztoku v jednotlivých případech.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65531DC-4E6E-46AD-BE4E-747D2492AE6B}"/>
              </a:ext>
            </a:extLst>
          </p:cNvPr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Silné a slabé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">
            <a:extLst>
              <a:ext uri="{FF2B5EF4-FFF2-40B4-BE49-F238E27FC236}">
                <a16:creationId xmlns:a16="http://schemas.microsoft.com/office/drawing/2014/main" id="{76E8B81B-192B-4F67-9DE3-B7975049D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8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iontové vs. kovalentní sloučeniny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dirty="0">
                <a:latin typeface="Arial"/>
                <a:cs typeface="Arial"/>
              </a:rPr>
              <a:t>Plynné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pouze lehké p-prvky z pravé části bloku O, N, F, Cl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vzácné plyny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některé nízkomolekulární kovalentní sloučeniny – např. hydridy, oxidy lehčích p-prvků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dirty="0">
                <a:latin typeface="Arial"/>
                <a:cs typeface="Arial"/>
              </a:rPr>
              <a:t>Kapalné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bróm, rtuť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některé nízkomolekulární kovalentní sloučeniny – např. halogenidy P, Si, Ti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dirty="0">
                <a:latin typeface="Arial"/>
                <a:cs typeface="Arial"/>
              </a:rPr>
              <a:t>Pevné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všechny iontové sloučeniny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většina sloučenin s, d a f prvků 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Skupenství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5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Skupenstv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Jaké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skupenství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následujících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látek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laboratorní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teploty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tlaku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oxid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uhličitý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amoniak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chlorid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hlinitý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sirovodík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chlorid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křemičitý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oxid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vápenatý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rtuť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olovo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dusnatý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chlorid fosforitý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sulfid zinečnatý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měďnatý</a:t>
            </a:r>
          </a:p>
          <a:p>
            <a:pPr algn="l"/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1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Rozpustnost iontových sloučenin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mřížková energie vs.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solvatační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energie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povrchová hustota náboje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vzájemný poměr velikostí iontů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I.A skupina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většina sloučenin rozpustná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výjimky: NaHCO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II.A skupina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rozpustné soli jednou nabitých aniontů (halogenidy, dusičnany)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omezeně rozpustné či nerozpustné soli vícekrát nabitých aniontů (sírany –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extrémně nízká rozpustnost BaSO</a:t>
            </a:r>
            <a:r>
              <a:rPr 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uhličitany, fosforečnany)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rozpustnost často klesá ve skupině (opačný trend u hydroxidů)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8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Rozpustnost iontových sloučenin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Přechodné kovy a elektropozitivní p-prvky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oxidy, sulfidy, hydroxidy, uhličitany, fosforečnany – většinou nerozpustné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– rozpustnost stoupá často s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protonizací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aniontu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hydrogensoli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dusičnany, chloristany – většinou rozpustné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sírany, halogenidy – spíše rozpustné, ale existuje řada výjimek, hlavně u těžších d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prvků (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halogenidy stříbrné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cs-C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3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Rozpustnost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Jsou následující látky rozpustné ve vodě?</a:t>
            </a:r>
          </a:p>
          <a:p>
            <a:pPr algn="l"/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CuCl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BaSO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Ni(OH)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Co(NO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SnO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KBr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(PO)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AgBr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CuS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Zn(NO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19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Reaktivita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Napište reakce následujících oxidů s vodou za laboratorní teploty. Jednoznačně vyjádřete, pokud k reakci nedochází. Které oxidy jsou kyselinotvorné, které zásadotvorné a které amfoterní?</a:t>
            </a: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křemičitý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draselný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boritý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železitý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sodný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měďnatý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fosforečný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vápenatý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zinečnatý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uhličitý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B971F8D-21A7-48FE-92F5-6CB15BD00DC2}"/>
              </a:ext>
            </a:extLst>
          </p:cNvPr>
          <p:cNvSpPr/>
          <p:nvPr/>
        </p:nvSpPr>
        <p:spPr>
          <a:xfrm>
            <a:off x="4150581" y="180902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hlinitý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cíničitý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manganičitý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sírový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dusičitý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chromový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chromitý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uhelnatý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titaničitý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manganistý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021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Silné a slabé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Srovnej sílu kyselin v následujících skupinách: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, HI, HF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, HClO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, HBrO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Přiřaď následujícím kyselinám jejich p</a:t>
            </a:r>
            <a:r>
              <a:rPr lang="cs-CZ" sz="1800" b="0" i="1" dirty="0">
                <a:latin typeface="Arial" panose="020B0604020202020204" pitchFamily="34" charset="0"/>
                <a:cs typeface="Arial" panose="020B0604020202020204" pitchFamily="34" charset="0"/>
              </a:rPr>
              <a:t>ak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HF,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  				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–9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3,4,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–7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yselina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mraven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čí, kyselina octová	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4,8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3,8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, HClO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 			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7,4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2,0,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–2,7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0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Silné a slabé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Jaké částice budou dominantně přítomny v roztoku následujících kyselin a zásad při pH: a) 1, b) 4, c) 8, d) 11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COOH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18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8FF3D23-A330-4AFF-89F9-9EDADE4E9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915264"/>
              </p:ext>
            </p:extLst>
          </p:nvPr>
        </p:nvGraphicFramePr>
        <p:xfrm>
          <a:off x="4283969" y="1095029"/>
          <a:ext cx="4137768" cy="482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389342158"/>
                    </a:ext>
                  </a:extLst>
                </a:gridCol>
                <a:gridCol w="1689497">
                  <a:extLst>
                    <a:ext uri="{9D8B030D-6E8A-4147-A177-3AD203B41FA5}">
                      <a16:colId xmlns:a16="http://schemas.microsoft.com/office/drawing/2014/main" val="132134056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Kyselina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1800" b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en-US" altLang="cs-CZ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cs-CZ" altLang="cs-CZ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3328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jodovodík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–11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0589238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chloristá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–10</a:t>
                      </a:r>
                      <a:endParaRPr lang="cs-CZ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607971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bromovodík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–9</a:t>
                      </a:r>
                      <a:endParaRPr lang="cs-CZ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826858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chlorovodík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–7</a:t>
                      </a:r>
                      <a:endParaRPr lang="cs-CZ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084057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sírová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–2,8</a:t>
                      </a:r>
                      <a:endParaRPr lang="cs-CZ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547713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oxoniový</a:t>
                      </a:r>
                      <a:r>
                        <a:rPr kumimoji="0" lang="cs-CZ" altLang="cs-CZ" sz="1800" b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kation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335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338616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trihydrogenfosforečná</a:t>
                      </a:r>
                      <a:endParaRPr kumimoji="0" lang="cs-CZ" altLang="cs-CZ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r>
                        <a:rPr lang="en-US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7,2; 12,3</a:t>
                      </a:r>
                      <a:endParaRPr lang="cs-CZ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121456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fluorovodík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199953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octová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468164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sulfan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10011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amoniový kation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9199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kyanovodík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38100" marT="45717" marB="45717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918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69278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4235</TotalTime>
  <Words>686</Words>
  <Application>Microsoft Office PowerPoint</Application>
  <PresentationFormat>Předvádění na obrazovce (4:3)</PresentationFormat>
  <Paragraphs>189</Paragraphs>
  <Slides>10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Default Design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Tvary a symetrie molekul</dc:title>
  <dc:creator>Honza</dc:creator>
  <cp:lastModifiedBy>Vojtěch Kubíček</cp:lastModifiedBy>
  <cp:revision>626</cp:revision>
  <dcterms:created xsi:type="dcterms:W3CDTF">2004-05-01T17:45:26Z</dcterms:created>
  <dcterms:modified xsi:type="dcterms:W3CDTF">2026-03-25T08:44:14Z</dcterms:modified>
</cp:coreProperties>
</file>