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5" r:id="rId9"/>
    <p:sldId id="264" r:id="rId10"/>
    <p:sldId id="259"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9B97F3-DB89-46D5-AC4E-6650F154EDDD}"/>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387FA88E-ACD9-48B5-872D-2FBEB495E1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383E5503-41E3-4099-9FAD-461328357F74}"/>
              </a:ext>
            </a:extLst>
          </p:cNvPr>
          <p:cNvSpPr>
            <a:spLocks noGrp="1"/>
          </p:cNvSpPr>
          <p:nvPr>
            <p:ph type="dt" sz="half" idx="10"/>
          </p:nvPr>
        </p:nvSpPr>
        <p:spPr/>
        <p:txBody>
          <a:bodyPr/>
          <a:lstStyle/>
          <a:p>
            <a:fld id="{A0970142-DD95-4312-8BE0-EC37FE2C9F02}" type="datetimeFigureOut">
              <a:rPr lang="cs-CZ" smtClean="0"/>
              <a:t>22.04.2021</a:t>
            </a:fld>
            <a:endParaRPr lang="cs-CZ"/>
          </a:p>
        </p:txBody>
      </p:sp>
      <p:sp>
        <p:nvSpPr>
          <p:cNvPr id="5" name="Zástupný symbol pro zápatí 4">
            <a:extLst>
              <a:ext uri="{FF2B5EF4-FFF2-40B4-BE49-F238E27FC236}">
                <a16:creationId xmlns:a16="http://schemas.microsoft.com/office/drawing/2014/main" id="{EE660DF4-DAC8-4DCB-AC25-00C57A0149B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35C4C13-8A6B-4B5C-B1D1-873ACF5CF254}"/>
              </a:ext>
            </a:extLst>
          </p:cNvPr>
          <p:cNvSpPr>
            <a:spLocks noGrp="1"/>
          </p:cNvSpPr>
          <p:nvPr>
            <p:ph type="sldNum" sz="quarter" idx="12"/>
          </p:nvPr>
        </p:nvSpPr>
        <p:spPr/>
        <p:txBody>
          <a:bodyPr/>
          <a:lstStyle/>
          <a:p>
            <a:fld id="{14DCA1EC-1698-4933-87F0-8EECBD6F7965}" type="slidenum">
              <a:rPr lang="cs-CZ" smtClean="0"/>
              <a:t>‹#›</a:t>
            </a:fld>
            <a:endParaRPr lang="cs-CZ"/>
          </a:p>
        </p:txBody>
      </p:sp>
    </p:spTree>
    <p:extLst>
      <p:ext uri="{BB962C8B-B14F-4D97-AF65-F5344CB8AC3E}">
        <p14:creationId xmlns:p14="http://schemas.microsoft.com/office/powerpoint/2010/main" val="622352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2F66C5-D985-4342-9988-5BA72292CC32}"/>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D052BE1-1146-40B1-BBAB-84FA52E550AC}"/>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AB41C73-7DAD-424E-B567-96FD79C27B29}"/>
              </a:ext>
            </a:extLst>
          </p:cNvPr>
          <p:cNvSpPr>
            <a:spLocks noGrp="1"/>
          </p:cNvSpPr>
          <p:nvPr>
            <p:ph type="dt" sz="half" idx="10"/>
          </p:nvPr>
        </p:nvSpPr>
        <p:spPr/>
        <p:txBody>
          <a:bodyPr/>
          <a:lstStyle/>
          <a:p>
            <a:fld id="{A0970142-DD95-4312-8BE0-EC37FE2C9F02}" type="datetimeFigureOut">
              <a:rPr lang="cs-CZ" smtClean="0"/>
              <a:t>22.04.2021</a:t>
            </a:fld>
            <a:endParaRPr lang="cs-CZ"/>
          </a:p>
        </p:txBody>
      </p:sp>
      <p:sp>
        <p:nvSpPr>
          <p:cNvPr id="5" name="Zástupný symbol pro zápatí 4">
            <a:extLst>
              <a:ext uri="{FF2B5EF4-FFF2-40B4-BE49-F238E27FC236}">
                <a16:creationId xmlns:a16="http://schemas.microsoft.com/office/drawing/2014/main" id="{EDCE9175-5A3F-4612-A05B-97C3D0AC1C5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B362289-30A9-4934-A9B5-989A05ECC917}"/>
              </a:ext>
            </a:extLst>
          </p:cNvPr>
          <p:cNvSpPr>
            <a:spLocks noGrp="1"/>
          </p:cNvSpPr>
          <p:nvPr>
            <p:ph type="sldNum" sz="quarter" idx="12"/>
          </p:nvPr>
        </p:nvSpPr>
        <p:spPr/>
        <p:txBody>
          <a:bodyPr/>
          <a:lstStyle/>
          <a:p>
            <a:fld id="{14DCA1EC-1698-4933-87F0-8EECBD6F7965}" type="slidenum">
              <a:rPr lang="cs-CZ" smtClean="0"/>
              <a:t>‹#›</a:t>
            </a:fld>
            <a:endParaRPr lang="cs-CZ"/>
          </a:p>
        </p:txBody>
      </p:sp>
    </p:spTree>
    <p:extLst>
      <p:ext uri="{BB962C8B-B14F-4D97-AF65-F5344CB8AC3E}">
        <p14:creationId xmlns:p14="http://schemas.microsoft.com/office/powerpoint/2010/main" val="100035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5EEE179F-BACF-4DAC-B28B-B9CDC804B2A2}"/>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E2072BE2-67F1-4C77-BA57-6D7356356E2E}"/>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F97FD48-3687-463C-92DB-BE0B338D1FCE}"/>
              </a:ext>
            </a:extLst>
          </p:cNvPr>
          <p:cNvSpPr>
            <a:spLocks noGrp="1"/>
          </p:cNvSpPr>
          <p:nvPr>
            <p:ph type="dt" sz="half" idx="10"/>
          </p:nvPr>
        </p:nvSpPr>
        <p:spPr/>
        <p:txBody>
          <a:bodyPr/>
          <a:lstStyle/>
          <a:p>
            <a:fld id="{A0970142-DD95-4312-8BE0-EC37FE2C9F02}" type="datetimeFigureOut">
              <a:rPr lang="cs-CZ" smtClean="0"/>
              <a:t>22.04.2021</a:t>
            </a:fld>
            <a:endParaRPr lang="cs-CZ"/>
          </a:p>
        </p:txBody>
      </p:sp>
      <p:sp>
        <p:nvSpPr>
          <p:cNvPr id="5" name="Zástupný symbol pro zápatí 4">
            <a:extLst>
              <a:ext uri="{FF2B5EF4-FFF2-40B4-BE49-F238E27FC236}">
                <a16:creationId xmlns:a16="http://schemas.microsoft.com/office/drawing/2014/main" id="{7FC0F7C3-628E-4C6D-8F85-71E377DF472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7BD8A2A-0C2D-4698-A8E1-22963523ACF6}"/>
              </a:ext>
            </a:extLst>
          </p:cNvPr>
          <p:cNvSpPr>
            <a:spLocks noGrp="1"/>
          </p:cNvSpPr>
          <p:nvPr>
            <p:ph type="sldNum" sz="quarter" idx="12"/>
          </p:nvPr>
        </p:nvSpPr>
        <p:spPr/>
        <p:txBody>
          <a:bodyPr/>
          <a:lstStyle/>
          <a:p>
            <a:fld id="{14DCA1EC-1698-4933-87F0-8EECBD6F7965}" type="slidenum">
              <a:rPr lang="cs-CZ" smtClean="0"/>
              <a:t>‹#›</a:t>
            </a:fld>
            <a:endParaRPr lang="cs-CZ"/>
          </a:p>
        </p:txBody>
      </p:sp>
    </p:spTree>
    <p:extLst>
      <p:ext uri="{BB962C8B-B14F-4D97-AF65-F5344CB8AC3E}">
        <p14:creationId xmlns:p14="http://schemas.microsoft.com/office/powerpoint/2010/main" val="1624186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D13ACC-8764-4175-8B07-86CAE39F223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F90ACD0-89DA-40AE-9576-76FE69D61490}"/>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DE97BC2-2969-493A-B557-322D1299411F}"/>
              </a:ext>
            </a:extLst>
          </p:cNvPr>
          <p:cNvSpPr>
            <a:spLocks noGrp="1"/>
          </p:cNvSpPr>
          <p:nvPr>
            <p:ph type="dt" sz="half" idx="10"/>
          </p:nvPr>
        </p:nvSpPr>
        <p:spPr/>
        <p:txBody>
          <a:bodyPr/>
          <a:lstStyle/>
          <a:p>
            <a:fld id="{A0970142-DD95-4312-8BE0-EC37FE2C9F02}" type="datetimeFigureOut">
              <a:rPr lang="cs-CZ" smtClean="0"/>
              <a:t>22.04.2021</a:t>
            </a:fld>
            <a:endParaRPr lang="cs-CZ"/>
          </a:p>
        </p:txBody>
      </p:sp>
      <p:sp>
        <p:nvSpPr>
          <p:cNvPr id="5" name="Zástupný symbol pro zápatí 4">
            <a:extLst>
              <a:ext uri="{FF2B5EF4-FFF2-40B4-BE49-F238E27FC236}">
                <a16:creationId xmlns:a16="http://schemas.microsoft.com/office/drawing/2014/main" id="{77585A3E-A8E2-4F89-9289-5A6B810D07F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4D11A2F-A2C0-4816-BACA-9EE4F5A893C6}"/>
              </a:ext>
            </a:extLst>
          </p:cNvPr>
          <p:cNvSpPr>
            <a:spLocks noGrp="1"/>
          </p:cNvSpPr>
          <p:nvPr>
            <p:ph type="sldNum" sz="quarter" idx="12"/>
          </p:nvPr>
        </p:nvSpPr>
        <p:spPr/>
        <p:txBody>
          <a:bodyPr/>
          <a:lstStyle/>
          <a:p>
            <a:fld id="{14DCA1EC-1698-4933-87F0-8EECBD6F7965}" type="slidenum">
              <a:rPr lang="cs-CZ" smtClean="0"/>
              <a:t>‹#›</a:t>
            </a:fld>
            <a:endParaRPr lang="cs-CZ"/>
          </a:p>
        </p:txBody>
      </p:sp>
    </p:spTree>
    <p:extLst>
      <p:ext uri="{BB962C8B-B14F-4D97-AF65-F5344CB8AC3E}">
        <p14:creationId xmlns:p14="http://schemas.microsoft.com/office/powerpoint/2010/main" val="2285127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A398AB-0616-453B-824C-C642C09E41BC}"/>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8C775DE2-97E3-41FD-9789-CDFAE825A6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64B6C8D8-96CB-42FA-B788-5FFD7BBF23BE}"/>
              </a:ext>
            </a:extLst>
          </p:cNvPr>
          <p:cNvSpPr>
            <a:spLocks noGrp="1"/>
          </p:cNvSpPr>
          <p:nvPr>
            <p:ph type="dt" sz="half" idx="10"/>
          </p:nvPr>
        </p:nvSpPr>
        <p:spPr/>
        <p:txBody>
          <a:bodyPr/>
          <a:lstStyle/>
          <a:p>
            <a:fld id="{A0970142-DD95-4312-8BE0-EC37FE2C9F02}" type="datetimeFigureOut">
              <a:rPr lang="cs-CZ" smtClean="0"/>
              <a:t>22.04.2021</a:t>
            </a:fld>
            <a:endParaRPr lang="cs-CZ"/>
          </a:p>
        </p:txBody>
      </p:sp>
      <p:sp>
        <p:nvSpPr>
          <p:cNvPr id="5" name="Zástupný symbol pro zápatí 4">
            <a:extLst>
              <a:ext uri="{FF2B5EF4-FFF2-40B4-BE49-F238E27FC236}">
                <a16:creationId xmlns:a16="http://schemas.microsoft.com/office/drawing/2014/main" id="{43E0BB95-3D74-4376-BD81-6FEEDA642CF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A0AF714-3C6E-410A-AC28-FCFC6D43B937}"/>
              </a:ext>
            </a:extLst>
          </p:cNvPr>
          <p:cNvSpPr>
            <a:spLocks noGrp="1"/>
          </p:cNvSpPr>
          <p:nvPr>
            <p:ph type="sldNum" sz="quarter" idx="12"/>
          </p:nvPr>
        </p:nvSpPr>
        <p:spPr/>
        <p:txBody>
          <a:bodyPr/>
          <a:lstStyle/>
          <a:p>
            <a:fld id="{14DCA1EC-1698-4933-87F0-8EECBD6F7965}" type="slidenum">
              <a:rPr lang="cs-CZ" smtClean="0"/>
              <a:t>‹#›</a:t>
            </a:fld>
            <a:endParaRPr lang="cs-CZ"/>
          </a:p>
        </p:txBody>
      </p:sp>
    </p:spTree>
    <p:extLst>
      <p:ext uri="{BB962C8B-B14F-4D97-AF65-F5344CB8AC3E}">
        <p14:creationId xmlns:p14="http://schemas.microsoft.com/office/powerpoint/2010/main" val="3205380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DC0437-54DD-4BF8-850C-82C3AC6BC1B8}"/>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8CF6665-4CE2-4049-8660-E3E0E2EEDB69}"/>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DDD6C62F-9615-48BD-AB4C-B0482F608859}"/>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0A84E8C4-6C91-43D0-B8F5-9C953EB91B03}"/>
              </a:ext>
            </a:extLst>
          </p:cNvPr>
          <p:cNvSpPr>
            <a:spLocks noGrp="1"/>
          </p:cNvSpPr>
          <p:nvPr>
            <p:ph type="dt" sz="half" idx="10"/>
          </p:nvPr>
        </p:nvSpPr>
        <p:spPr/>
        <p:txBody>
          <a:bodyPr/>
          <a:lstStyle/>
          <a:p>
            <a:fld id="{A0970142-DD95-4312-8BE0-EC37FE2C9F02}" type="datetimeFigureOut">
              <a:rPr lang="cs-CZ" smtClean="0"/>
              <a:t>22.04.2021</a:t>
            </a:fld>
            <a:endParaRPr lang="cs-CZ"/>
          </a:p>
        </p:txBody>
      </p:sp>
      <p:sp>
        <p:nvSpPr>
          <p:cNvPr id="6" name="Zástupný symbol pro zápatí 5">
            <a:extLst>
              <a:ext uri="{FF2B5EF4-FFF2-40B4-BE49-F238E27FC236}">
                <a16:creationId xmlns:a16="http://schemas.microsoft.com/office/drawing/2014/main" id="{88F28A14-E6D3-4BEA-A39F-A35EBC02BFD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3518A7C-18E2-4ACA-990A-05BB2588B13F}"/>
              </a:ext>
            </a:extLst>
          </p:cNvPr>
          <p:cNvSpPr>
            <a:spLocks noGrp="1"/>
          </p:cNvSpPr>
          <p:nvPr>
            <p:ph type="sldNum" sz="quarter" idx="12"/>
          </p:nvPr>
        </p:nvSpPr>
        <p:spPr/>
        <p:txBody>
          <a:bodyPr/>
          <a:lstStyle/>
          <a:p>
            <a:fld id="{14DCA1EC-1698-4933-87F0-8EECBD6F7965}" type="slidenum">
              <a:rPr lang="cs-CZ" smtClean="0"/>
              <a:t>‹#›</a:t>
            </a:fld>
            <a:endParaRPr lang="cs-CZ"/>
          </a:p>
        </p:txBody>
      </p:sp>
    </p:spTree>
    <p:extLst>
      <p:ext uri="{BB962C8B-B14F-4D97-AF65-F5344CB8AC3E}">
        <p14:creationId xmlns:p14="http://schemas.microsoft.com/office/powerpoint/2010/main" val="36548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2354AF-749E-4134-B808-482929A7E1AC}"/>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898991BF-FF06-4DE7-9E08-A94A4A40A4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76975A6E-83C9-41F4-B468-B2588B988914}"/>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6E3FC5EE-E554-4E50-A10B-F6B063B32F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4B20A51F-EBAB-4D84-8DF4-0119E0AF0787}"/>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EA34B6E4-3194-47B9-98F9-1D58A302300B}"/>
              </a:ext>
            </a:extLst>
          </p:cNvPr>
          <p:cNvSpPr>
            <a:spLocks noGrp="1"/>
          </p:cNvSpPr>
          <p:nvPr>
            <p:ph type="dt" sz="half" idx="10"/>
          </p:nvPr>
        </p:nvSpPr>
        <p:spPr/>
        <p:txBody>
          <a:bodyPr/>
          <a:lstStyle/>
          <a:p>
            <a:fld id="{A0970142-DD95-4312-8BE0-EC37FE2C9F02}" type="datetimeFigureOut">
              <a:rPr lang="cs-CZ" smtClean="0"/>
              <a:t>22.04.2021</a:t>
            </a:fld>
            <a:endParaRPr lang="cs-CZ"/>
          </a:p>
        </p:txBody>
      </p:sp>
      <p:sp>
        <p:nvSpPr>
          <p:cNvPr id="8" name="Zástupný symbol pro zápatí 7">
            <a:extLst>
              <a:ext uri="{FF2B5EF4-FFF2-40B4-BE49-F238E27FC236}">
                <a16:creationId xmlns:a16="http://schemas.microsoft.com/office/drawing/2014/main" id="{6F3F762F-779A-49F2-983D-058A0513BEA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E36CAF06-78DB-4A41-98D3-1C04D2F671BC}"/>
              </a:ext>
            </a:extLst>
          </p:cNvPr>
          <p:cNvSpPr>
            <a:spLocks noGrp="1"/>
          </p:cNvSpPr>
          <p:nvPr>
            <p:ph type="sldNum" sz="quarter" idx="12"/>
          </p:nvPr>
        </p:nvSpPr>
        <p:spPr/>
        <p:txBody>
          <a:bodyPr/>
          <a:lstStyle/>
          <a:p>
            <a:fld id="{14DCA1EC-1698-4933-87F0-8EECBD6F7965}" type="slidenum">
              <a:rPr lang="cs-CZ" smtClean="0"/>
              <a:t>‹#›</a:t>
            </a:fld>
            <a:endParaRPr lang="cs-CZ"/>
          </a:p>
        </p:txBody>
      </p:sp>
    </p:spTree>
    <p:extLst>
      <p:ext uri="{BB962C8B-B14F-4D97-AF65-F5344CB8AC3E}">
        <p14:creationId xmlns:p14="http://schemas.microsoft.com/office/powerpoint/2010/main" val="3088092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2B36C6-56F3-4B4A-A999-93BDA08F4046}"/>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8C8E189-7892-4B30-AC4A-0C092F03914B}"/>
              </a:ext>
            </a:extLst>
          </p:cNvPr>
          <p:cNvSpPr>
            <a:spLocks noGrp="1"/>
          </p:cNvSpPr>
          <p:nvPr>
            <p:ph type="dt" sz="half" idx="10"/>
          </p:nvPr>
        </p:nvSpPr>
        <p:spPr/>
        <p:txBody>
          <a:bodyPr/>
          <a:lstStyle/>
          <a:p>
            <a:fld id="{A0970142-DD95-4312-8BE0-EC37FE2C9F02}" type="datetimeFigureOut">
              <a:rPr lang="cs-CZ" smtClean="0"/>
              <a:t>22.04.2021</a:t>
            </a:fld>
            <a:endParaRPr lang="cs-CZ"/>
          </a:p>
        </p:txBody>
      </p:sp>
      <p:sp>
        <p:nvSpPr>
          <p:cNvPr id="4" name="Zástupný symbol pro zápatí 3">
            <a:extLst>
              <a:ext uri="{FF2B5EF4-FFF2-40B4-BE49-F238E27FC236}">
                <a16:creationId xmlns:a16="http://schemas.microsoft.com/office/drawing/2014/main" id="{34D6536E-E712-422D-9F6C-A56C8C7C3BB8}"/>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79CC55D8-1684-4790-B4B2-30819715E778}"/>
              </a:ext>
            </a:extLst>
          </p:cNvPr>
          <p:cNvSpPr>
            <a:spLocks noGrp="1"/>
          </p:cNvSpPr>
          <p:nvPr>
            <p:ph type="sldNum" sz="quarter" idx="12"/>
          </p:nvPr>
        </p:nvSpPr>
        <p:spPr/>
        <p:txBody>
          <a:bodyPr/>
          <a:lstStyle/>
          <a:p>
            <a:fld id="{14DCA1EC-1698-4933-87F0-8EECBD6F7965}" type="slidenum">
              <a:rPr lang="cs-CZ" smtClean="0"/>
              <a:t>‹#›</a:t>
            </a:fld>
            <a:endParaRPr lang="cs-CZ"/>
          </a:p>
        </p:txBody>
      </p:sp>
    </p:spTree>
    <p:extLst>
      <p:ext uri="{BB962C8B-B14F-4D97-AF65-F5344CB8AC3E}">
        <p14:creationId xmlns:p14="http://schemas.microsoft.com/office/powerpoint/2010/main" val="1414726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D315802F-C583-4EC6-8F93-972618A41B71}"/>
              </a:ext>
            </a:extLst>
          </p:cNvPr>
          <p:cNvSpPr>
            <a:spLocks noGrp="1"/>
          </p:cNvSpPr>
          <p:nvPr>
            <p:ph type="dt" sz="half" idx="10"/>
          </p:nvPr>
        </p:nvSpPr>
        <p:spPr/>
        <p:txBody>
          <a:bodyPr/>
          <a:lstStyle/>
          <a:p>
            <a:fld id="{A0970142-DD95-4312-8BE0-EC37FE2C9F02}" type="datetimeFigureOut">
              <a:rPr lang="cs-CZ" smtClean="0"/>
              <a:t>22.04.2021</a:t>
            </a:fld>
            <a:endParaRPr lang="cs-CZ"/>
          </a:p>
        </p:txBody>
      </p:sp>
      <p:sp>
        <p:nvSpPr>
          <p:cNvPr id="3" name="Zástupný symbol pro zápatí 2">
            <a:extLst>
              <a:ext uri="{FF2B5EF4-FFF2-40B4-BE49-F238E27FC236}">
                <a16:creationId xmlns:a16="http://schemas.microsoft.com/office/drawing/2014/main" id="{A50BF54E-803A-4760-ACD9-E5263DF2B2CC}"/>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8EB5452-E799-48F4-9508-04E465046A3B}"/>
              </a:ext>
            </a:extLst>
          </p:cNvPr>
          <p:cNvSpPr>
            <a:spLocks noGrp="1"/>
          </p:cNvSpPr>
          <p:nvPr>
            <p:ph type="sldNum" sz="quarter" idx="12"/>
          </p:nvPr>
        </p:nvSpPr>
        <p:spPr/>
        <p:txBody>
          <a:bodyPr/>
          <a:lstStyle/>
          <a:p>
            <a:fld id="{14DCA1EC-1698-4933-87F0-8EECBD6F7965}" type="slidenum">
              <a:rPr lang="cs-CZ" smtClean="0"/>
              <a:t>‹#›</a:t>
            </a:fld>
            <a:endParaRPr lang="cs-CZ"/>
          </a:p>
        </p:txBody>
      </p:sp>
    </p:spTree>
    <p:extLst>
      <p:ext uri="{BB962C8B-B14F-4D97-AF65-F5344CB8AC3E}">
        <p14:creationId xmlns:p14="http://schemas.microsoft.com/office/powerpoint/2010/main" val="1717789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F19B1F-0E00-47BF-98EE-CD2433272DA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3D6BB639-D00A-4573-B976-1F29DCB4FB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2CD12B4D-1852-43A3-9580-E436A87F48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86B19FD-9B12-4369-A66A-3F62E5C46D10}"/>
              </a:ext>
            </a:extLst>
          </p:cNvPr>
          <p:cNvSpPr>
            <a:spLocks noGrp="1"/>
          </p:cNvSpPr>
          <p:nvPr>
            <p:ph type="dt" sz="half" idx="10"/>
          </p:nvPr>
        </p:nvSpPr>
        <p:spPr/>
        <p:txBody>
          <a:bodyPr/>
          <a:lstStyle/>
          <a:p>
            <a:fld id="{A0970142-DD95-4312-8BE0-EC37FE2C9F02}" type="datetimeFigureOut">
              <a:rPr lang="cs-CZ" smtClean="0"/>
              <a:t>22.04.2021</a:t>
            </a:fld>
            <a:endParaRPr lang="cs-CZ"/>
          </a:p>
        </p:txBody>
      </p:sp>
      <p:sp>
        <p:nvSpPr>
          <p:cNvPr id="6" name="Zástupný symbol pro zápatí 5">
            <a:extLst>
              <a:ext uri="{FF2B5EF4-FFF2-40B4-BE49-F238E27FC236}">
                <a16:creationId xmlns:a16="http://schemas.microsoft.com/office/drawing/2014/main" id="{294289D5-EAD1-4682-936F-4E5009DB580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EBE307E-5971-456D-AC6A-1FBF81C9EC4E}"/>
              </a:ext>
            </a:extLst>
          </p:cNvPr>
          <p:cNvSpPr>
            <a:spLocks noGrp="1"/>
          </p:cNvSpPr>
          <p:nvPr>
            <p:ph type="sldNum" sz="quarter" idx="12"/>
          </p:nvPr>
        </p:nvSpPr>
        <p:spPr/>
        <p:txBody>
          <a:bodyPr/>
          <a:lstStyle/>
          <a:p>
            <a:fld id="{14DCA1EC-1698-4933-87F0-8EECBD6F7965}" type="slidenum">
              <a:rPr lang="cs-CZ" smtClean="0"/>
              <a:t>‹#›</a:t>
            </a:fld>
            <a:endParaRPr lang="cs-CZ"/>
          </a:p>
        </p:txBody>
      </p:sp>
    </p:spTree>
    <p:extLst>
      <p:ext uri="{BB962C8B-B14F-4D97-AF65-F5344CB8AC3E}">
        <p14:creationId xmlns:p14="http://schemas.microsoft.com/office/powerpoint/2010/main" val="1967022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D09A08-0481-4402-94A1-C850BE67D3E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64C8934A-E8E4-42C3-B30A-CA655CB240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D1403FC5-684D-47B9-870B-19EDB55E33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98DA70A-B555-4610-BB60-CD7AAD4B35AD}"/>
              </a:ext>
            </a:extLst>
          </p:cNvPr>
          <p:cNvSpPr>
            <a:spLocks noGrp="1"/>
          </p:cNvSpPr>
          <p:nvPr>
            <p:ph type="dt" sz="half" idx="10"/>
          </p:nvPr>
        </p:nvSpPr>
        <p:spPr/>
        <p:txBody>
          <a:bodyPr/>
          <a:lstStyle/>
          <a:p>
            <a:fld id="{A0970142-DD95-4312-8BE0-EC37FE2C9F02}" type="datetimeFigureOut">
              <a:rPr lang="cs-CZ" smtClean="0"/>
              <a:t>22.04.2021</a:t>
            </a:fld>
            <a:endParaRPr lang="cs-CZ"/>
          </a:p>
        </p:txBody>
      </p:sp>
      <p:sp>
        <p:nvSpPr>
          <p:cNvPr id="6" name="Zástupný symbol pro zápatí 5">
            <a:extLst>
              <a:ext uri="{FF2B5EF4-FFF2-40B4-BE49-F238E27FC236}">
                <a16:creationId xmlns:a16="http://schemas.microsoft.com/office/drawing/2014/main" id="{A9EED2A6-C7D8-4BEB-BE34-FC4492E72EB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814FAB7-F7D4-4657-87CF-1556621E16F7}"/>
              </a:ext>
            </a:extLst>
          </p:cNvPr>
          <p:cNvSpPr>
            <a:spLocks noGrp="1"/>
          </p:cNvSpPr>
          <p:nvPr>
            <p:ph type="sldNum" sz="quarter" idx="12"/>
          </p:nvPr>
        </p:nvSpPr>
        <p:spPr/>
        <p:txBody>
          <a:bodyPr/>
          <a:lstStyle/>
          <a:p>
            <a:fld id="{14DCA1EC-1698-4933-87F0-8EECBD6F7965}" type="slidenum">
              <a:rPr lang="cs-CZ" smtClean="0"/>
              <a:t>‹#›</a:t>
            </a:fld>
            <a:endParaRPr lang="cs-CZ"/>
          </a:p>
        </p:txBody>
      </p:sp>
    </p:spTree>
    <p:extLst>
      <p:ext uri="{BB962C8B-B14F-4D97-AF65-F5344CB8AC3E}">
        <p14:creationId xmlns:p14="http://schemas.microsoft.com/office/powerpoint/2010/main" val="641343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8BDBF8E5-BA4E-4E6F-976F-58D4949D82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5E6AE116-1754-4D5B-88DE-77FC9B74AF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D6000E6-AF4D-4796-A374-75BE171ACB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970142-DD95-4312-8BE0-EC37FE2C9F02}" type="datetimeFigureOut">
              <a:rPr lang="cs-CZ" smtClean="0"/>
              <a:t>22.04.2021</a:t>
            </a:fld>
            <a:endParaRPr lang="cs-CZ"/>
          </a:p>
        </p:txBody>
      </p:sp>
      <p:sp>
        <p:nvSpPr>
          <p:cNvPr id="5" name="Zástupný symbol pro zápatí 4">
            <a:extLst>
              <a:ext uri="{FF2B5EF4-FFF2-40B4-BE49-F238E27FC236}">
                <a16:creationId xmlns:a16="http://schemas.microsoft.com/office/drawing/2014/main" id="{5A4F735A-644F-4EBB-A869-57744560FD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E56B5496-9C0C-4BB6-BB16-7B617FBED7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DCA1EC-1698-4933-87F0-8EECBD6F7965}" type="slidenum">
              <a:rPr lang="cs-CZ" smtClean="0"/>
              <a:t>‹#›</a:t>
            </a:fld>
            <a:endParaRPr lang="cs-CZ"/>
          </a:p>
        </p:txBody>
      </p:sp>
    </p:spTree>
    <p:extLst>
      <p:ext uri="{BB962C8B-B14F-4D97-AF65-F5344CB8AC3E}">
        <p14:creationId xmlns:p14="http://schemas.microsoft.com/office/powerpoint/2010/main" val="1863342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CD7E2F-26D6-4E00-94AF-ADABCE81B3AF}"/>
              </a:ext>
            </a:extLst>
          </p:cNvPr>
          <p:cNvSpPr>
            <a:spLocks noGrp="1"/>
          </p:cNvSpPr>
          <p:nvPr>
            <p:ph type="ctrTitle"/>
          </p:nvPr>
        </p:nvSpPr>
        <p:spPr/>
        <p:txBody>
          <a:bodyPr>
            <a:normAutofit/>
          </a:bodyPr>
          <a:lstStyle/>
          <a:p>
            <a:r>
              <a:rPr lang="de-DE" sz="2800" dirty="0"/>
              <a:t>Johann Wolfgang von Goethe</a:t>
            </a:r>
            <a:endParaRPr lang="cs-CZ" sz="2800" dirty="0"/>
          </a:p>
        </p:txBody>
      </p:sp>
      <p:sp>
        <p:nvSpPr>
          <p:cNvPr id="3" name="Podnadpis 2">
            <a:extLst>
              <a:ext uri="{FF2B5EF4-FFF2-40B4-BE49-F238E27FC236}">
                <a16:creationId xmlns:a16="http://schemas.microsoft.com/office/drawing/2014/main" id="{22348FB7-3FB1-4AF5-B939-F063B98C4B4A}"/>
              </a:ext>
            </a:extLst>
          </p:cNvPr>
          <p:cNvSpPr>
            <a:spLocks noGrp="1"/>
          </p:cNvSpPr>
          <p:nvPr>
            <p:ph type="subTitle" idx="1"/>
          </p:nvPr>
        </p:nvSpPr>
        <p:spPr/>
        <p:txBody>
          <a:bodyPr/>
          <a:lstStyle/>
          <a:p>
            <a:r>
              <a:rPr lang="de-DE" dirty="0"/>
              <a:t>Faust. Eine Tragödie [auch: Faust. Der Tragödie erster Teil; Faust I]</a:t>
            </a:r>
          </a:p>
          <a:p>
            <a:r>
              <a:rPr lang="de-DE" dirty="0"/>
              <a:t>(1808)</a:t>
            </a:r>
            <a:endParaRPr lang="cs-CZ" dirty="0"/>
          </a:p>
        </p:txBody>
      </p:sp>
    </p:spTree>
    <p:extLst>
      <p:ext uri="{BB962C8B-B14F-4D97-AF65-F5344CB8AC3E}">
        <p14:creationId xmlns:p14="http://schemas.microsoft.com/office/powerpoint/2010/main" val="2133050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D6376A-0051-47A0-8233-7362DEA1E83B}"/>
              </a:ext>
            </a:extLst>
          </p:cNvPr>
          <p:cNvSpPr>
            <a:spLocks noGrp="1"/>
          </p:cNvSpPr>
          <p:nvPr>
            <p:ph type="title"/>
          </p:nvPr>
        </p:nvSpPr>
        <p:spPr/>
        <p:txBody>
          <a:bodyPr>
            <a:normAutofit/>
          </a:bodyPr>
          <a:lstStyle/>
          <a:p>
            <a:pPr algn="ctr"/>
            <a:r>
              <a:rPr lang="de-DE" sz="2800" dirty="0"/>
              <a:t>Die Fragen</a:t>
            </a:r>
            <a:br>
              <a:rPr lang="de-DE" sz="2800" dirty="0"/>
            </a:br>
            <a:endParaRPr lang="cs-CZ" sz="2800" dirty="0"/>
          </a:p>
        </p:txBody>
      </p:sp>
      <p:sp>
        <p:nvSpPr>
          <p:cNvPr id="3" name="Zástupný obsah 2">
            <a:extLst>
              <a:ext uri="{FF2B5EF4-FFF2-40B4-BE49-F238E27FC236}">
                <a16:creationId xmlns:a16="http://schemas.microsoft.com/office/drawing/2014/main" id="{676A181B-CA6B-4551-8819-0BE63F0B5AC6}"/>
              </a:ext>
            </a:extLst>
          </p:cNvPr>
          <p:cNvSpPr>
            <a:spLocks noGrp="1"/>
          </p:cNvSpPr>
          <p:nvPr>
            <p:ph idx="1"/>
          </p:nvPr>
        </p:nvSpPr>
        <p:spPr/>
        <p:txBody>
          <a:bodyPr>
            <a:normAutofit/>
          </a:bodyPr>
          <a:lstStyle/>
          <a:p>
            <a:pPr algn="just"/>
            <a:r>
              <a:rPr lang="de-DE" sz="1800" dirty="0"/>
              <a:t>Kann die Figur des Mephisto als Veräußerung des Innern von Faust interpretiert werden? </a:t>
            </a:r>
            <a:r>
              <a:rPr lang="de-DE" sz="1800"/>
              <a:t>Äußern Sie </a:t>
            </a:r>
            <a:r>
              <a:rPr lang="de-DE" sz="1800" dirty="0"/>
              <a:t>Ihre Meinung zu diesem Interpretationsansatz.</a:t>
            </a:r>
          </a:p>
          <a:p>
            <a:pPr algn="just"/>
            <a:r>
              <a:rPr lang="de-DE" sz="1800" dirty="0"/>
              <a:t>Mephisto verkörpert bei Goethe das Prinzip der Negation, aber ohne typische Attribute, die in der christlichen Lehre den Teufel ausmachen. Könnten Sie raten, welche es sind?</a:t>
            </a:r>
          </a:p>
          <a:p>
            <a:pPr algn="just"/>
            <a:r>
              <a:rPr lang="de-DE" sz="1800" dirty="0"/>
              <a:t>Mephisto bezeichnet sich im Drama als </a:t>
            </a:r>
            <a:r>
              <a:rPr lang="de-DE" sz="1800" i="1" dirty="0"/>
              <a:t>„ein Teil von jener Kraft, die stets das Böse will und stets das Gute schafft“. </a:t>
            </a:r>
            <a:r>
              <a:rPr lang="de-DE" sz="1800" dirty="0"/>
              <a:t>Können Sie mir aufgrund der Charakteristik, die sie im Kapitel „Hauptfiguren“ finden, diesen Satz kurz deuten?</a:t>
            </a:r>
          </a:p>
          <a:p>
            <a:pPr algn="just"/>
            <a:r>
              <a:rPr lang="de-DE" sz="1800" dirty="0"/>
              <a:t>Der Chor der Engel singt am Ende des zweiten Teils etwas, was sich auf die Wette im Prolog im Himmel bezieht: </a:t>
            </a:r>
            <a:r>
              <a:rPr lang="de-DE" sz="1800" i="1" dirty="0"/>
              <a:t>„Gerettet ist das edle Glied / Der Geisterwelt des Bösen, / Wer immer strebend sich bemüht, / Den können wir erlösen.“ </a:t>
            </a:r>
            <a:r>
              <a:rPr lang="de-DE" sz="1800" dirty="0"/>
              <a:t>Worin bestand die Rettung Fausts?</a:t>
            </a:r>
            <a:endParaRPr lang="cs-CZ" sz="1800" dirty="0"/>
          </a:p>
        </p:txBody>
      </p:sp>
    </p:spTree>
    <p:extLst>
      <p:ext uri="{BB962C8B-B14F-4D97-AF65-F5344CB8AC3E}">
        <p14:creationId xmlns:p14="http://schemas.microsoft.com/office/powerpoint/2010/main" val="3079693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1CBCB9-8F8D-4F86-A613-119305226E75}"/>
              </a:ext>
            </a:extLst>
          </p:cNvPr>
          <p:cNvSpPr>
            <a:spLocks noGrp="1"/>
          </p:cNvSpPr>
          <p:nvPr>
            <p:ph type="title"/>
          </p:nvPr>
        </p:nvSpPr>
        <p:spPr/>
        <p:txBody>
          <a:bodyPr>
            <a:normAutofit/>
          </a:bodyPr>
          <a:lstStyle/>
          <a:p>
            <a:pPr algn="ctr"/>
            <a:r>
              <a:rPr lang="de-DE" sz="2800" dirty="0"/>
              <a:t>Goethes „Faust“</a:t>
            </a:r>
            <a:endParaRPr lang="cs-CZ" sz="2800" dirty="0"/>
          </a:p>
        </p:txBody>
      </p:sp>
      <p:sp>
        <p:nvSpPr>
          <p:cNvPr id="3" name="Zástupný obsah 2">
            <a:extLst>
              <a:ext uri="{FF2B5EF4-FFF2-40B4-BE49-F238E27FC236}">
                <a16:creationId xmlns:a16="http://schemas.microsoft.com/office/drawing/2014/main" id="{184594B4-D9D1-491A-95E5-AE856E7D5D91}"/>
              </a:ext>
            </a:extLst>
          </p:cNvPr>
          <p:cNvSpPr>
            <a:spLocks noGrp="1"/>
          </p:cNvSpPr>
          <p:nvPr>
            <p:ph idx="1"/>
          </p:nvPr>
        </p:nvSpPr>
        <p:spPr/>
        <p:txBody>
          <a:bodyPr>
            <a:normAutofit lnSpcReduction="10000"/>
          </a:bodyPr>
          <a:lstStyle/>
          <a:p>
            <a:pPr algn="just"/>
            <a:r>
              <a:rPr lang="de-DE" sz="1400" b="1" dirty="0"/>
              <a:t>Faust </a:t>
            </a:r>
            <a:r>
              <a:rPr lang="de-DE" sz="1400" dirty="0"/>
              <a:t>ist das Lebenswerk Goethes und gilt als das bedeutendste Werk der deutschen Literatur, das den Weltruhm erlangte.</a:t>
            </a:r>
          </a:p>
          <a:p>
            <a:pPr algn="just"/>
            <a:r>
              <a:rPr lang="de-DE" sz="1400" i="1" dirty="0"/>
              <a:t>Urfaust. Erster Entwurf </a:t>
            </a:r>
            <a:r>
              <a:rPr lang="de-DE" sz="1400" dirty="0"/>
              <a:t>[auch: </a:t>
            </a:r>
            <a:r>
              <a:rPr lang="de-DE" sz="1400" i="1" dirty="0"/>
              <a:t>Faust in ursprünglicher Gestalt</a:t>
            </a:r>
            <a:r>
              <a:rPr lang="de-DE" sz="1400" dirty="0"/>
              <a:t>, </a:t>
            </a:r>
            <a:r>
              <a:rPr lang="de-DE" sz="1400" i="1" dirty="0"/>
              <a:t>Faust. Frühe Fassung</a:t>
            </a:r>
            <a:r>
              <a:rPr lang="de-DE" sz="1400" dirty="0"/>
              <a:t>] (entstanden zwischen 1772-75, erschienen erst 1887)</a:t>
            </a:r>
          </a:p>
          <a:p>
            <a:pPr lvl="1" algn="just"/>
            <a:r>
              <a:rPr lang="de-DE" sz="1200" dirty="0"/>
              <a:t>Der Urfaust entstand parallel zu den Leiden des jungen Werthers in Frankfurt am Main. Goethe muss den Gerichtsprozess gegen die Kindesmörderin Susanna Margaretha Brandt, der mit ihrer Verurteilung und Hinrichtung endete, persönlich erlebt und verfolgt haben, denn er wurde zum Auslöser für seine künstlerische Bearbeitung. Im Vordergrund steht die „Gretchentragödie“, nur am Rande die Figur Fausts. Viele Passagen sind noch in Prosa verfasst, die einzelnen Szenen arbeitete er später in Faust I ein. Siehe auch das „Sturm-und-Drang“-Drama Die Kindermörderin (1776) von Heinrich Leopold Wagner.</a:t>
            </a:r>
          </a:p>
          <a:p>
            <a:pPr algn="just"/>
            <a:r>
              <a:rPr lang="de-DE" sz="1400" i="1" dirty="0"/>
              <a:t>Faust. Ein Fragment </a:t>
            </a:r>
            <a:r>
              <a:rPr lang="de-DE" sz="1400" dirty="0"/>
              <a:t>(vollendet 1788, erschienen 1790)</a:t>
            </a:r>
          </a:p>
          <a:p>
            <a:pPr lvl="1" algn="just"/>
            <a:r>
              <a:rPr lang="de-DE" sz="1200" dirty="0"/>
              <a:t>Ist eigentlich Urfaust, erweitert um einen Dialog mit Mephisto, mit dem allerdings der berühmte Teufelspakt noch unausgesprochen bleibt, und einige andere Szenen </a:t>
            </a:r>
          </a:p>
          <a:p>
            <a:pPr algn="just"/>
            <a:r>
              <a:rPr lang="de-DE" sz="1400" i="1" dirty="0"/>
              <a:t>Faust. Eine Tragödie </a:t>
            </a:r>
            <a:r>
              <a:rPr lang="de-DE" sz="1400" dirty="0"/>
              <a:t>[auch: </a:t>
            </a:r>
            <a:r>
              <a:rPr lang="de-DE" sz="1400" i="1" dirty="0"/>
              <a:t>Faust. Der Tragödie erster Teil</a:t>
            </a:r>
            <a:r>
              <a:rPr lang="de-DE" sz="1400" dirty="0"/>
              <a:t>; </a:t>
            </a:r>
            <a:r>
              <a:rPr lang="de-DE" sz="1400" i="1" dirty="0"/>
              <a:t>Faust I</a:t>
            </a:r>
            <a:r>
              <a:rPr lang="de-DE" sz="1400" dirty="0"/>
              <a:t>] (1808)</a:t>
            </a:r>
          </a:p>
          <a:p>
            <a:pPr lvl="1" algn="just"/>
            <a:r>
              <a:rPr lang="de-DE" sz="1200" dirty="0"/>
              <a:t>In der Zwischenzeit 1797-1806, wo Goethe am Faust arbeitete, fügte er die einleitenden Szenen – Zueignung, Vorspiel auf dem Theater und Prolog im Himmel – und den Teufelspakt Fausts mit Mephisto hinzu. Im Mittelpunkt blieben zwar das Seelen- und Gefühlsleben des einzelnen Menschen (Faust, Gretchen), die Geschichte um ein unglücklich gemachtes Mädchen und einen verzweifelten Wissenschaftler streckte sich allmählich zu einem Menschheitsdrama aus.</a:t>
            </a:r>
          </a:p>
          <a:p>
            <a:pPr algn="just"/>
            <a:r>
              <a:rPr lang="de-DE" sz="1400" i="1" dirty="0"/>
              <a:t>Faust. Der Tragödie zweiter Teil </a:t>
            </a:r>
            <a:r>
              <a:rPr lang="de-DE" sz="1400" dirty="0"/>
              <a:t>[auch: </a:t>
            </a:r>
            <a:r>
              <a:rPr lang="de-DE" sz="1400" i="1" dirty="0"/>
              <a:t>Faust II</a:t>
            </a:r>
            <a:r>
              <a:rPr lang="de-DE" sz="1400" dirty="0"/>
              <a:t>] (1832)</a:t>
            </a:r>
          </a:p>
          <a:p>
            <a:pPr lvl="1" algn="just"/>
            <a:r>
              <a:rPr lang="de-DE" sz="1200" dirty="0"/>
              <a:t>Die Figur entwickelt sich, Faust wird zum sozial und geschichtlich handelnden Unternehmer, scheitert dabei aber, bis er seine eigene Rolle findet: die Vollendung seines Strebens in der politischen Vision einer freiheitlichen Weltordnung, womit sich die Geschichte abrundet und die Wette zugunsten des sozial denkenden, freiheitsliebenden Menschen gelöst werden kann. Darin steckt auch die Botschaft des klassischen Stücks: Ausbildung der Fähigkeiten des Menschen, Verbindung der Epochen des Weltkulturerbes (Heirat des nordisch-romantischen Faust mit dem Sinnbild der antiken Schönheit, der griechisch-klassischen Helena) in einem neuen Geist der Poesie, die aber, wie sich zeigt, nicht dauerhaft die Welt zu verändern vermag (der frühe Tod </a:t>
            </a:r>
            <a:r>
              <a:rPr lang="de-DE" sz="1200" dirty="0" err="1"/>
              <a:t>Euphorions</a:t>
            </a:r>
            <a:r>
              <a:rPr lang="de-DE" sz="1200" dirty="0"/>
              <a:t>), dazu ist nur die Tat eines sinnvoll handelnden Menschen fähig. </a:t>
            </a:r>
            <a:endParaRPr lang="cs-CZ" sz="1200" dirty="0"/>
          </a:p>
        </p:txBody>
      </p:sp>
    </p:spTree>
    <p:extLst>
      <p:ext uri="{BB962C8B-B14F-4D97-AF65-F5344CB8AC3E}">
        <p14:creationId xmlns:p14="http://schemas.microsoft.com/office/powerpoint/2010/main" val="3495487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E73F37-31F8-408D-9AC2-FD5D1C9250E2}"/>
              </a:ext>
            </a:extLst>
          </p:cNvPr>
          <p:cNvSpPr>
            <a:spLocks noGrp="1"/>
          </p:cNvSpPr>
          <p:nvPr>
            <p:ph type="title"/>
          </p:nvPr>
        </p:nvSpPr>
        <p:spPr/>
        <p:txBody>
          <a:bodyPr>
            <a:normAutofit/>
          </a:bodyPr>
          <a:lstStyle/>
          <a:p>
            <a:pPr algn="ctr"/>
            <a:r>
              <a:rPr lang="de-DE" sz="2800" dirty="0"/>
              <a:t>Fauststoff in der deutschsprachigen und in der Weltliteratur bis zu Goethes Lebzeiten</a:t>
            </a:r>
            <a:endParaRPr lang="cs-CZ" sz="2800" dirty="0"/>
          </a:p>
        </p:txBody>
      </p:sp>
      <p:sp>
        <p:nvSpPr>
          <p:cNvPr id="3" name="Zástupný obsah 2">
            <a:extLst>
              <a:ext uri="{FF2B5EF4-FFF2-40B4-BE49-F238E27FC236}">
                <a16:creationId xmlns:a16="http://schemas.microsoft.com/office/drawing/2014/main" id="{B7D4064F-D502-4DAF-BBFB-2D742A5C3239}"/>
              </a:ext>
            </a:extLst>
          </p:cNvPr>
          <p:cNvSpPr>
            <a:spLocks noGrp="1"/>
          </p:cNvSpPr>
          <p:nvPr>
            <p:ph idx="1"/>
          </p:nvPr>
        </p:nvSpPr>
        <p:spPr/>
        <p:txBody>
          <a:bodyPr>
            <a:normAutofit fontScale="92500" lnSpcReduction="20000"/>
          </a:bodyPr>
          <a:lstStyle/>
          <a:p>
            <a:pPr algn="just"/>
            <a:r>
              <a:rPr lang="de-DE" sz="1500" b="1" i="1" dirty="0"/>
              <a:t>Der Fauststoff </a:t>
            </a:r>
            <a:r>
              <a:rPr lang="de-DE" sz="1500" dirty="0"/>
              <a:t>– Geschichte des Doktor Johann Faust und seines Paktes mit dem Teufel, breitete sich seit dem 16. Jahrhundert aus. Er basiert auf dem historischen </a:t>
            </a:r>
            <a:r>
              <a:rPr lang="de-DE" sz="1500" b="1" i="1" dirty="0"/>
              <a:t>Johann Georg Faust (um 1480-1541) </a:t>
            </a:r>
            <a:r>
              <a:rPr lang="de-DE" sz="1500" dirty="0"/>
              <a:t>und seinem nicht klaren Lebensende, das Legendenbildungen inspirierte und den realen Menschen zur literarischen Figur aufleben ließ. Die wichtigsten Etappen der künstlerischen Aufarbeitungen:</a:t>
            </a:r>
          </a:p>
          <a:p>
            <a:pPr algn="just"/>
            <a:r>
              <a:rPr lang="de-DE" sz="1800" i="1" dirty="0" err="1"/>
              <a:t>Historia</a:t>
            </a:r>
            <a:r>
              <a:rPr lang="de-DE" sz="1800" i="1" dirty="0"/>
              <a:t> von D. Johann Fausten, dem </a:t>
            </a:r>
            <a:r>
              <a:rPr lang="de-DE" sz="1800" i="1" dirty="0" err="1"/>
              <a:t>weitbeschreyten</a:t>
            </a:r>
            <a:r>
              <a:rPr lang="de-DE" sz="1800" i="1" dirty="0"/>
              <a:t> Zauberer </a:t>
            </a:r>
            <a:r>
              <a:rPr lang="de-DE" sz="1800" i="1" dirty="0" err="1"/>
              <a:t>vnnd</a:t>
            </a:r>
            <a:r>
              <a:rPr lang="de-DE" sz="1800" i="1" dirty="0"/>
              <a:t> </a:t>
            </a:r>
            <a:r>
              <a:rPr lang="de-DE" sz="1800" i="1" dirty="0" err="1"/>
              <a:t>Schwartzkünstler</a:t>
            </a:r>
            <a:r>
              <a:rPr lang="de-DE" sz="1800" i="1" dirty="0"/>
              <a:t>… (1587, </a:t>
            </a:r>
            <a:r>
              <a:rPr lang="de-DE" sz="1800" dirty="0"/>
              <a:t>übersetzt bereits 1611 ins Tschechische unter dem Titel </a:t>
            </a:r>
            <a:r>
              <a:rPr lang="cs-CZ" sz="1800" i="1" dirty="0" err="1"/>
              <a:t>Historia</a:t>
            </a:r>
            <a:r>
              <a:rPr lang="cs-CZ" sz="1800" i="1" dirty="0"/>
              <a:t> o životu Do. Jana Fausta, znamenitého čarodějníka</a:t>
            </a:r>
            <a:r>
              <a:rPr lang="cs-CZ" sz="1800" dirty="0"/>
              <a:t>…</a:t>
            </a:r>
            <a:r>
              <a:rPr lang="de-DE" sz="1800" dirty="0"/>
              <a:t>)</a:t>
            </a:r>
            <a:endParaRPr lang="cs-CZ" sz="1800" dirty="0"/>
          </a:p>
          <a:p>
            <a:pPr lvl="1" algn="just"/>
            <a:r>
              <a:rPr lang="de-DE" sz="1400" dirty="0"/>
              <a:t>Das Volksbuch enthält mehrere Geschichten und Anekdoten mit legendenhaften Elementen, die von Fausts Studium, seiner Beschäftigung mit der Zauberei und von seinem Bündnis mit dem Teufel berichten. Der Teufel nimmt schließlich Faust mit in die Hölle. Das christlich geprägte Buch liefert ein negatives Bild von Faust und ermahnt zu gottesfürchtigem Leben. </a:t>
            </a:r>
          </a:p>
          <a:p>
            <a:pPr algn="just"/>
            <a:r>
              <a:rPr lang="de-DE" sz="1800" dirty="0"/>
              <a:t>Christopher Marlowe: </a:t>
            </a:r>
            <a:r>
              <a:rPr lang="de-DE" sz="1800" i="1" dirty="0" err="1"/>
              <a:t>Tragicall</a:t>
            </a:r>
            <a:r>
              <a:rPr lang="de-DE" sz="1800" i="1" dirty="0"/>
              <a:t> </a:t>
            </a:r>
            <a:r>
              <a:rPr lang="de-DE" sz="1800" i="1" dirty="0" err="1"/>
              <a:t>History</a:t>
            </a:r>
            <a:r>
              <a:rPr lang="de-DE" sz="1800" i="1" dirty="0"/>
              <a:t> </a:t>
            </a:r>
            <a:r>
              <a:rPr lang="de-DE" sz="1800" i="1" dirty="0" err="1"/>
              <a:t>of</a:t>
            </a:r>
            <a:r>
              <a:rPr lang="de-DE" sz="1800" i="1" dirty="0"/>
              <a:t> </a:t>
            </a:r>
            <a:r>
              <a:rPr lang="de-DE" sz="1800" i="1" dirty="0" err="1"/>
              <a:t>Doctor</a:t>
            </a:r>
            <a:r>
              <a:rPr lang="de-DE" sz="1800" i="1" dirty="0"/>
              <a:t> Faustus (1589</a:t>
            </a:r>
            <a:r>
              <a:rPr lang="de-DE" sz="1800" dirty="0"/>
              <a:t>, dt. Die tragische Historie vom Doktor Faustus, 1604)</a:t>
            </a:r>
          </a:p>
          <a:p>
            <a:pPr lvl="1" algn="just"/>
            <a:r>
              <a:rPr lang="de-DE" sz="1400" dirty="0"/>
              <a:t>Das Drama hat </a:t>
            </a:r>
            <a:r>
              <a:rPr lang="de-DE" sz="1400" dirty="0" err="1"/>
              <a:t>Historia</a:t>
            </a:r>
            <a:r>
              <a:rPr lang="de-DE" sz="1400" dirty="0"/>
              <a:t> von Fausten zum Vorbild und hält sich an ihren wesentlichen Stoffelementen. Faust verachtet die Theologie und ihre Jenseitsorientierung und verschreibt sich der Magie und dem Teufel, was zu seinem bösen Ende – der Höllenfahrt – führt. Das Drama wurde um 1600 von englischen Schauspielertruppen nach Deutschland gebracht und von deutschen Wanderbühnen übernommen.</a:t>
            </a:r>
          </a:p>
          <a:p>
            <a:pPr algn="just"/>
            <a:r>
              <a:rPr lang="de-DE" sz="1800" dirty="0"/>
              <a:t>Gotthold Ephraim Lessing: </a:t>
            </a:r>
            <a:r>
              <a:rPr lang="de-DE" sz="1800" i="1" dirty="0"/>
              <a:t>D. Faust. Dramenfragment (1775)</a:t>
            </a:r>
          </a:p>
          <a:p>
            <a:pPr lvl="1" algn="just"/>
            <a:r>
              <a:rPr lang="de-DE" sz="1400" dirty="0"/>
              <a:t>Das Fragment steht im Dienst der Aufklärung, den nach Erkenntnis strebenden Menschen als positive Figur zu rechtfertigen und aufzuwerten. Faust sollte den aufgeklärten Künstler und Wissenschaftler symbolisieren, deshalb durfte er keine negative Figur mehr sein. Eher verkörperte er das geistig-sinnliche wissenschaftliche Abenteuer in einer religiös eintönigen, naturfremden Welt.</a:t>
            </a:r>
          </a:p>
          <a:p>
            <a:pPr algn="just"/>
            <a:r>
              <a:rPr lang="de-DE" sz="1800" dirty="0"/>
              <a:t>Johann Wolfgang von Goethe: </a:t>
            </a:r>
            <a:r>
              <a:rPr lang="de-DE" sz="1800" i="1" dirty="0"/>
              <a:t>Urfaust, Faust. Ein Fragment, Faust I, Faust II</a:t>
            </a:r>
          </a:p>
          <a:p>
            <a:pPr lvl="1" algn="just"/>
            <a:r>
              <a:rPr lang="de-DE" sz="1400" dirty="0"/>
              <a:t>Goethe knüpfte in seinem Lebenswerk an die Tradition der Aufklärung (siehe Lessing) an und erweiterte sie um klassische Ideale der Weimarer Klassik</a:t>
            </a:r>
          </a:p>
          <a:p>
            <a:pPr lvl="1" algn="just"/>
            <a:endParaRPr lang="cs-CZ" sz="1400" dirty="0"/>
          </a:p>
        </p:txBody>
      </p:sp>
    </p:spTree>
    <p:extLst>
      <p:ext uri="{BB962C8B-B14F-4D97-AF65-F5344CB8AC3E}">
        <p14:creationId xmlns:p14="http://schemas.microsoft.com/office/powerpoint/2010/main" val="2745141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071E22-0670-4FE1-BA11-2F04C6736117}"/>
              </a:ext>
            </a:extLst>
          </p:cNvPr>
          <p:cNvSpPr>
            <a:spLocks noGrp="1"/>
          </p:cNvSpPr>
          <p:nvPr>
            <p:ph type="title"/>
          </p:nvPr>
        </p:nvSpPr>
        <p:spPr/>
        <p:txBody>
          <a:bodyPr>
            <a:normAutofit/>
          </a:bodyPr>
          <a:lstStyle/>
          <a:p>
            <a:pPr algn="ctr"/>
            <a:r>
              <a:rPr lang="de-DE" sz="2800" dirty="0"/>
              <a:t>Fauststoff nach der Weimarer Klassik in Prosa und Drama</a:t>
            </a:r>
            <a:endParaRPr lang="cs-CZ" sz="2800" dirty="0"/>
          </a:p>
        </p:txBody>
      </p:sp>
      <p:sp>
        <p:nvSpPr>
          <p:cNvPr id="3" name="Zástupný obsah 2">
            <a:extLst>
              <a:ext uri="{FF2B5EF4-FFF2-40B4-BE49-F238E27FC236}">
                <a16:creationId xmlns:a16="http://schemas.microsoft.com/office/drawing/2014/main" id="{FC5FFE2C-9F26-4620-A0A7-421955322CCF}"/>
              </a:ext>
            </a:extLst>
          </p:cNvPr>
          <p:cNvSpPr>
            <a:spLocks noGrp="1"/>
          </p:cNvSpPr>
          <p:nvPr>
            <p:ph idx="1"/>
          </p:nvPr>
        </p:nvSpPr>
        <p:spPr/>
        <p:txBody>
          <a:bodyPr>
            <a:normAutofit/>
          </a:bodyPr>
          <a:lstStyle/>
          <a:p>
            <a:r>
              <a:rPr lang="de-DE" sz="1600" dirty="0"/>
              <a:t>Christian Dietrich Grabbe: </a:t>
            </a:r>
            <a:r>
              <a:rPr lang="de-DE" sz="1600" i="1" dirty="0"/>
              <a:t>Don Juan und Faust. Tragödie </a:t>
            </a:r>
            <a:r>
              <a:rPr lang="de-DE" sz="1600" dirty="0"/>
              <a:t>(1828)</a:t>
            </a:r>
          </a:p>
          <a:p>
            <a:pPr lvl="1"/>
            <a:r>
              <a:rPr lang="de-DE" sz="1200" dirty="0"/>
              <a:t>Ein Ideendrama, mit dem Grabbe Goethe und Mozart zu übertreffen dachte.</a:t>
            </a:r>
          </a:p>
          <a:p>
            <a:r>
              <a:rPr lang="de-DE" sz="1600" dirty="0"/>
              <a:t>Nikolaus Lenau: </a:t>
            </a:r>
            <a:r>
              <a:rPr lang="de-DE" sz="1600" i="1" dirty="0"/>
              <a:t>Faust. Ein Gedicht </a:t>
            </a:r>
            <a:r>
              <a:rPr lang="de-DE" sz="1600" dirty="0"/>
              <a:t>(1836, Versepos)</a:t>
            </a:r>
          </a:p>
          <a:p>
            <a:r>
              <a:rPr lang="de-DE" sz="1600" dirty="0"/>
              <a:t>Heinrich Heine: </a:t>
            </a:r>
            <a:r>
              <a:rPr lang="de-DE" sz="1600" i="1" dirty="0"/>
              <a:t>Der Doktor Faust. Ein </a:t>
            </a:r>
            <a:r>
              <a:rPr lang="de-DE" sz="1600" i="1" dirty="0" err="1"/>
              <a:t>Tanzpoem</a:t>
            </a:r>
            <a:r>
              <a:rPr lang="de-DE" sz="1600" i="1" dirty="0"/>
              <a:t>, nebst </a:t>
            </a:r>
            <a:r>
              <a:rPr lang="de-DE" sz="1600" i="1" dirty="0" err="1"/>
              <a:t>kuriousen</a:t>
            </a:r>
            <a:r>
              <a:rPr lang="de-DE" sz="1600" i="1" dirty="0"/>
              <a:t> Berichten über Teufel, Hexen und Dichtkunst </a:t>
            </a:r>
            <a:r>
              <a:rPr lang="de-DE" sz="1600" dirty="0"/>
              <a:t>(1851)</a:t>
            </a:r>
          </a:p>
          <a:p>
            <a:r>
              <a:rPr lang="de-DE" sz="1600" dirty="0"/>
              <a:t>Friedrich Theodor </a:t>
            </a:r>
            <a:r>
              <a:rPr lang="de-DE" sz="1600" dirty="0" err="1"/>
              <a:t>Vischer</a:t>
            </a:r>
            <a:r>
              <a:rPr lang="de-DE" sz="1600" dirty="0"/>
              <a:t>: </a:t>
            </a:r>
            <a:r>
              <a:rPr lang="de-DE" sz="1600" i="1" dirty="0"/>
              <a:t>Faust. Der Tragödie dritter Theil. Treu im Geiste des zweiten Theils des </a:t>
            </a:r>
            <a:r>
              <a:rPr lang="de-DE" sz="1600" i="1" dirty="0" err="1"/>
              <a:t>Götheschen</a:t>
            </a:r>
            <a:r>
              <a:rPr lang="de-DE" sz="1600" i="1" dirty="0"/>
              <a:t> Faust gedichtet von </a:t>
            </a:r>
            <a:r>
              <a:rPr lang="de-DE" sz="1600" i="1" dirty="0" err="1"/>
              <a:t>Deutobold</a:t>
            </a:r>
            <a:r>
              <a:rPr lang="de-DE" sz="1600" i="1" dirty="0"/>
              <a:t> </a:t>
            </a:r>
            <a:r>
              <a:rPr lang="de-DE" sz="1600" i="1" dirty="0" err="1"/>
              <a:t>Symbolizetti</a:t>
            </a:r>
            <a:r>
              <a:rPr lang="de-DE" sz="1600" i="1" dirty="0"/>
              <a:t> Allegoriowitsch </a:t>
            </a:r>
            <a:r>
              <a:rPr lang="de-DE" sz="1600" i="1" dirty="0" err="1"/>
              <a:t>Mystifizinsky</a:t>
            </a:r>
            <a:r>
              <a:rPr lang="de-DE" sz="1600" i="1" dirty="0"/>
              <a:t> </a:t>
            </a:r>
            <a:r>
              <a:rPr lang="de-DE" sz="1600" dirty="0"/>
              <a:t>(1862)</a:t>
            </a:r>
          </a:p>
          <a:p>
            <a:pPr lvl="1"/>
            <a:r>
              <a:rPr lang="de-DE" sz="1200" dirty="0"/>
              <a:t>Eine Goethe-Parodie setzte den zweiten Teil von Faust fort, wobei sie einige Motive parodistisch umarbeitete. Die Parodie (neu aufgelegt und erweitert 1886) konnte sich nicht durchsetzen.</a:t>
            </a:r>
          </a:p>
          <a:p>
            <a:r>
              <a:rPr lang="de-DE" sz="1600" dirty="0"/>
              <a:t>Michail </a:t>
            </a:r>
            <a:r>
              <a:rPr lang="de-DE" sz="1600" dirty="0" err="1"/>
              <a:t>Bulgakow</a:t>
            </a:r>
            <a:r>
              <a:rPr lang="de-DE" sz="1600" dirty="0"/>
              <a:t>: </a:t>
            </a:r>
            <a:r>
              <a:rPr lang="de-DE" sz="1600" i="1" dirty="0"/>
              <a:t>М</a:t>
            </a:r>
            <a:r>
              <a:rPr lang="az-Cyrl-AZ" sz="1600" i="1" dirty="0"/>
              <a:t>астер</a:t>
            </a:r>
            <a:r>
              <a:rPr lang="de-DE" sz="1600" i="1" dirty="0"/>
              <a:t> </a:t>
            </a:r>
            <a:r>
              <a:rPr lang="az-Cyrl-AZ" sz="1600" i="1" dirty="0"/>
              <a:t>и</a:t>
            </a:r>
            <a:r>
              <a:rPr lang="de-DE" sz="1600" i="1" dirty="0"/>
              <a:t> </a:t>
            </a:r>
            <a:r>
              <a:rPr lang="az-Cyrl-AZ" sz="1600" i="1" dirty="0"/>
              <a:t>Маргарита</a:t>
            </a:r>
            <a:r>
              <a:rPr lang="de-DE" sz="1600" i="1" dirty="0"/>
              <a:t> </a:t>
            </a:r>
            <a:r>
              <a:rPr lang="de-DE" sz="1600" dirty="0"/>
              <a:t>(entstanden 1929-1939, erschienen ungekürzt 1973, dt. </a:t>
            </a:r>
            <a:r>
              <a:rPr lang="de-DE" sz="1600" i="1" dirty="0"/>
              <a:t>Der Meister und Margarita</a:t>
            </a:r>
            <a:r>
              <a:rPr lang="de-DE" sz="1600" dirty="0"/>
              <a:t>, 1968 nach der gekürzten Zeitschriftenausgabe in der UdSSR 1966-67)</a:t>
            </a:r>
          </a:p>
          <a:p>
            <a:pPr lvl="1"/>
            <a:r>
              <a:rPr lang="de-DE" sz="1200" dirty="0" err="1"/>
              <a:t>Bulgakows</a:t>
            </a:r>
            <a:r>
              <a:rPr lang="de-DE" sz="1200" dirty="0"/>
              <a:t> Satire parodiert das Leben in der UdSSR in den 1920er und 1930er Jahren. Sie durfte vollständig erst dreißig Jahre nach dem Tod des Autors in der UdSSR erscheinen.</a:t>
            </a:r>
          </a:p>
          <a:p>
            <a:r>
              <a:rPr lang="de-DE" sz="1600" dirty="0"/>
              <a:t>Klaus Mann: </a:t>
            </a:r>
            <a:r>
              <a:rPr lang="de-DE" sz="1600" i="1" dirty="0"/>
              <a:t>Mephisto. Roman einer Karriere </a:t>
            </a:r>
            <a:r>
              <a:rPr lang="de-DE" sz="1600" dirty="0"/>
              <a:t>(1936)</a:t>
            </a:r>
          </a:p>
          <a:p>
            <a:r>
              <a:rPr lang="de-DE" sz="1600" dirty="0"/>
              <a:t>Thomas Mann: </a:t>
            </a:r>
            <a:r>
              <a:rPr lang="de-DE" sz="1600" i="1" dirty="0"/>
              <a:t>Doktor Faustus. Das Leben des deutschen Tonsetzers Adrian </a:t>
            </a:r>
            <a:r>
              <a:rPr lang="de-DE" sz="1600" i="1" dirty="0" err="1"/>
              <a:t>Leverkühn</a:t>
            </a:r>
            <a:r>
              <a:rPr lang="de-DE" sz="1600" i="1" dirty="0"/>
              <a:t>, erzählt von einem Freunde. Roman</a:t>
            </a:r>
            <a:r>
              <a:rPr lang="de-DE" sz="1600" dirty="0"/>
              <a:t> (1947)</a:t>
            </a:r>
            <a:endParaRPr lang="cs-CZ" sz="1600" dirty="0"/>
          </a:p>
        </p:txBody>
      </p:sp>
    </p:spTree>
    <p:extLst>
      <p:ext uri="{BB962C8B-B14F-4D97-AF65-F5344CB8AC3E}">
        <p14:creationId xmlns:p14="http://schemas.microsoft.com/office/powerpoint/2010/main" val="3358406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2F8884-E056-4F43-999A-C2F932742CA9}"/>
              </a:ext>
            </a:extLst>
          </p:cNvPr>
          <p:cNvSpPr>
            <a:spLocks noGrp="1"/>
          </p:cNvSpPr>
          <p:nvPr>
            <p:ph type="title"/>
          </p:nvPr>
        </p:nvSpPr>
        <p:spPr/>
        <p:txBody>
          <a:bodyPr>
            <a:normAutofit/>
          </a:bodyPr>
          <a:lstStyle/>
          <a:p>
            <a:pPr algn="ctr"/>
            <a:r>
              <a:rPr lang="de-DE" sz="2800" dirty="0"/>
              <a:t>Goethes Faust I</a:t>
            </a:r>
            <a:endParaRPr lang="cs-CZ" sz="2800" dirty="0"/>
          </a:p>
        </p:txBody>
      </p:sp>
      <p:sp>
        <p:nvSpPr>
          <p:cNvPr id="3" name="Zástupný obsah 2">
            <a:extLst>
              <a:ext uri="{FF2B5EF4-FFF2-40B4-BE49-F238E27FC236}">
                <a16:creationId xmlns:a16="http://schemas.microsoft.com/office/drawing/2014/main" id="{E0C5203F-9F88-4939-A768-E9CA59616C1A}"/>
              </a:ext>
            </a:extLst>
          </p:cNvPr>
          <p:cNvSpPr>
            <a:spLocks noGrp="1"/>
          </p:cNvSpPr>
          <p:nvPr>
            <p:ph idx="1"/>
          </p:nvPr>
        </p:nvSpPr>
        <p:spPr/>
        <p:txBody>
          <a:bodyPr>
            <a:normAutofit fontScale="25000" lnSpcReduction="20000"/>
          </a:bodyPr>
          <a:lstStyle/>
          <a:p>
            <a:r>
              <a:rPr lang="de-DE" sz="3200" dirty="0"/>
              <a:t>Der erste Teil der Tragödie verbindet zwei thematische Kreise: die Tragödie des Gelehrten Faust und die Gretchentragödie, die erst dem Drama den vom Autor gedachten Sinn verleihen.</a:t>
            </a:r>
          </a:p>
          <a:p>
            <a:r>
              <a:rPr lang="de-DE" sz="3200" dirty="0"/>
              <a:t>Das Drama besteht aus:</a:t>
            </a:r>
          </a:p>
          <a:p>
            <a:pPr lvl="1"/>
            <a:r>
              <a:rPr lang="de-DE" sz="3200" dirty="0"/>
              <a:t>Zueignung</a:t>
            </a:r>
          </a:p>
          <a:p>
            <a:pPr lvl="1"/>
            <a:r>
              <a:rPr lang="de-DE" sz="3200" dirty="0"/>
              <a:t>Vorspiel auf dem Theater</a:t>
            </a:r>
          </a:p>
          <a:p>
            <a:pPr lvl="1"/>
            <a:r>
              <a:rPr lang="de-DE" sz="3200" dirty="0"/>
              <a:t>Prolog im Himmel</a:t>
            </a:r>
          </a:p>
          <a:p>
            <a:pPr lvl="1"/>
            <a:r>
              <a:rPr lang="cs-CZ" sz="3200" dirty="0"/>
              <a:t>d</a:t>
            </a:r>
            <a:r>
              <a:rPr lang="de-DE" sz="3200" dirty="0"/>
              <a:t>en 23 nicht verzeichneten Auftritten</a:t>
            </a:r>
          </a:p>
          <a:p>
            <a:pPr lvl="2"/>
            <a:r>
              <a:rPr lang="de-DE" sz="3200" dirty="0"/>
              <a:t>Nacht. In einem hochgewölbten engen gotischen Zimmer (es treten Faust, Erdgeist und Wagner auf)</a:t>
            </a:r>
          </a:p>
          <a:p>
            <a:pPr lvl="2"/>
            <a:r>
              <a:rPr lang="de-DE" sz="3200" dirty="0"/>
              <a:t>Vor dem Tor (Osterspaziergang)</a:t>
            </a:r>
          </a:p>
          <a:p>
            <a:pPr lvl="2"/>
            <a:r>
              <a:rPr lang="de-DE" sz="3200" dirty="0"/>
              <a:t>Studierzimmer (I – Pudelszene: Faust mit Mephisto)</a:t>
            </a:r>
          </a:p>
          <a:p>
            <a:pPr lvl="2"/>
            <a:r>
              <a:rPr lang="de-DE" sz="3200" dirty="0"/>
              <a:t>Studierzimmer (II – Teufelspakt)</a:t>
            </a:r>
          </a:p>
          <a:p>
            <a:pPr lvl="2"/>
            <a:r>
              <a:rPr lang="de-DE" sz="3200" dirty="0"/>
              <a:t>Auerbachs Keller in Leipzig. Zeche lustiger Gesellen</a:t>
            </a:r>
          </a:p>
          <a:p>
            <a:pPr lvl="2"/>
            <a:r>
              <a:rPr lang="de-DE" sz="3200" dirty="0"/>
              <a:t>Hexenküche</a:t>
            </a:r>
          </a:p>
          <a:p>
            <a:pPr lvl="2"/>
            <a:r>
              <a:rPr lang="de-DE" sz="3200" dirty="0"/>
              <a:t>Straße (I – Begegnung mit Gretchen)</a:t>
            </a:r>
          </a:p>
          <a:p>
            <a:pPr lvl="2"/>
            <a:r>
              <a:rPr lang="de-DE" sz="3200" dirty="0"/>
              <a:t>Abend. Ein kleines reinliches Zimmer</a:t>
            </a:r>
          </a:p>
          <a:p>
            <a:pPr lvl="2"/>
            <a:r>
              <a:rPr lang="de-DE" sz="3200" dirty="0"/>
              <a:t>Spaziergang</a:t>
            </a:r>
          </a:p>
          <a:p>
            <a:pPr lvl="2"/>
            <a:r>
              <a:rPr lang="de-DE" sz="3200" dirty="0"/>
              <a:t>Der Nachbarin Haus</a:t>
            </a:r>
          </a:p>
          <a:p>
            <a:pPr lvl="2"/>
            <a:r>
              <a:rPr lang="de-DE" sz="3200" dirty="0"/>
              <a:t>Straße (II)</a:t>
            </a:r>
          </a:p>
          <a:p>
            <a:pPr lvl="2"/>
            <a:r>
              <a:rPr lang="de-DE" sz="3200" dirty="0"/>
              <a:t>Garten</a:t>
            </a:r>
          </a:p>
          <a:p>
            <a:pPr lvl="2"/>
            <a:r>
              <a:rPr lang="de-DE" sz="3200" dirty="0"/>
              <a:t>Ein Gartenhäuschen</a:t>
            </a:r>
          </a:p>
          <a:p>
            <a:pPr lvl="2"/>
            <a:r>
              <a:rPr lang="de-DE" sz="3200" dirty="0"/>
              <a:t>Wald und Höhle</a:t>
            </a:r>
          </a:p>
          <a:p>
            <a:pPr lvl="2"/>
            <a:r>
              <a:rPr lang="de-DE" sz="3200" dirty="0"/>
              <a:t>Gretchens Stube</a:t>
            </a:r>
          </a:p>
          <a:p>
            <a:pPr lvl="2"/>
            <a:r>
              <a:rPr lang="de-DE" sz="3200" dirty="0" err="1"/>
              <a:t>Marthens</a:t>
            </a:r>
            <a:r>
              <a:rPr lang="de-DE" sz="3200" dirty="0"/>
              <a:t> Garten</a:t>
            </a:r>
          </a:p>
          <a:p>
            <a:pPr lvl="2"/>
            <a:r>
              <a:rPr lang="de-DE" sz="3200" dirty="0"/>
              <a:t>Am Brunnen</a:t>
            </a:r>
          </a:p>
          <a:p>
            <a:pPr lvl="2"/>
            <a:r>
              <a:rPr lang="de-DE" sz="3200" dirty="0"/>
              <a:t>Zwinger</a:t>
            </a:r>
          </a:p>
          <a:p>
            <a:pPr lvl="2"/>
            <a:r>
              <a:rPr lang="de-DE" sz="3200" dirty="0"/>
              <a:t>Nacht. Straße vor Gretchens Türe</a:t>
            </a:r>
          </a:p>
          <a:p>
            <a:pPr lvl="2"/>
            <a:r>
              <a:rPr lang="de-DE" sz="3200" dirty="0"/>
              <a:t>Dom. Amt. Orgel und Gesang</a:t>
            </a:r>
          </a:p>
          <a:p>
            <a:pPr lvl="2"/>
            <a:r>
              <a:rPr lang="de-DE" sz="3200" dirty="0"/>
              <a:t>Walpurgisnacht</a:t>
            </a:r>
          </a:p>
          <a:p>
            <a:pPr lvl="2"/>
            <a:r>
              <a:rPr lang="de-DE" sz="3200" dirty="0" err="1"/>
              <a:t>Walpurgisnachtstraum</a:t>
            </a:r>
            <a:r>
              <a:rPr lang="de-DE" sz="3200" dirty="0"/>
              <a:t> oder Oberons und Titanias </a:t>
            </a:r>
            <a:r>
              <a:rPr lang="de-DE" sz="3200" dirty="0" err="1"/>
              <a:t>goldne</a:t>
            </a:r>
            <a:r>
              <a:rPr lang="de-DE" sz="3200" dirty="0"/>
              <a:t> Hochzeit. Intermezzo (nicht immer gespielt, ein Theaterstück auf dem Blocksberg)</a:t>
            </a:r>
          </a:p>
          <a:p>
            <a:pPr lvl="2"/>
            <a:r>
              <a:rPr lang="de-DE" sz="3200" dirty="0"/>
              <a:t>Trüber Tag. Feld (ermordetes Kind, Todesurteil für Gretchen)</a:t>
            </a:r>
          </a:p>
          <a:p>
            <a:pPr lvl="2"/>
            <a:r>
              <a:rPr lang="de-DE" sz="3200" dirty="0"/>
              <a:t>Nacht. Offen Feld</a:t>
            </a:r>
          </a:p>
          <a:p>
            <a:pPr lvl="2"/>
            <a:r>
              <a:rPr lang="de-DE" sz="3200" dirty="0"/>
              <a:t>Kerker (Gretchens Erlösung)</a:t>
            </a:r>
          </a:p>
          <a:p>
            <a:pPr lvl="2"/>
            <a:endParaRPr lang="cs-CZ" sz="800" dirty="0"/>
          </a:p>
        </p:txBody>
      </p:sp>
    </p:spTree>
    <p:extLst>
      <p:ext uri="{BB962C8B-B14F-4D97-AF65-F5344CB8AC3E}">
        <p14:creationId xmlns:p14="http://schemas.microsoft.com/office/powerpoint/2010/main" val="971180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6BE5C9-05A9-44BA-9544-65A59D9F494A}"/>
              </a:ext>
            </a:extLst>
          </p:cNvPr>
          <p:cNvSpPr>
            <a:spLocks noGrp="1"/>
          </p:cNvSpPr>
          <p:nvPr>
            <p:ph type="title"/>
          </p:nvPr>
        </p:nvSpPr>
        <p:spPr/>
        <p:txBody>
          <a:bodyPr>
            <a:normAutofit/>
          </a:bodyPr>
          <a:lstStyle/>
          <a:p>
            <a:pPr algn="ctr"/>
            <a:r>
              <a:rPr lang="de-DE" sz="2800" dirty="0"/>
              <a:t>Prolog im Himmel</a:t>
            </a:r>
            <a:endParaRPr lang="cs-CZ" sz="2800" dirty="0"/>
          </a:p>
        </p:txBody>
      </p:sp>
      <p:sp>
        <p:nvSpPr>
          <p:cNvPr id="3" name="Zástupný obsah 2">
            <a:extLst>
              <a:ext uri="{FF2B5EF4-FFF2-40B4-BE49-F238E27FC236}">
                <a16:creationId xmlns:a16="http://schemas.microsoft.com/office/drawing/2014/main" id="{D9C03B3D-7D0D-4B9F-84B7-CFC21DE8CD06}"/>
              </a:ext>
            </a:extLst>
          </p:cNvPr>
          <p:cNvSpPr>
            <a:spLocks noGrp="1"/>
          </p:cNvSpPr>
          <p:nvPr>
            <p:ph idx="1"/>
          </p:nvPr>
        </p:nvSpPr>
        <p:spPr/>
        <p:txBody>
          <a:bodyPr>
            <a:normAutofit/>
          </a:bodyPr>
          <a:lstStyle/>
          <a:p>
            <a:pPr algn="just"/>
            <a:r>
              <a:rPr lang="de-DE" sz="1800" dirty="0"/>
              <a:t>Ist der letzte der Einleitungsteile des Dramas</a:t>
            </a:r>
          </a:p>
          <a:p>
            <a:pPr algn="just"/>
            <a:r>
              <a:rPr lang="de-DE" sz="1800" dirty="0"/>
              <a:t>Die Werke Gottes (die Schöpfung) verherrlichen die Erzengel Michael, Gabriel und Raphael. Ihren verherrlichenden Gesang stellt Mephisto spöttisch in Frage. Darauffolgend schließen Mephisto und der Herr eine Wette ab, die an die Hiobswette im Alten Testament angelehnt ist. Der Herr bringt die Sprache auf Doktor Faust, „seinen Knecht“, der ihm bisher nur „verworren diene“. Mephisto wettet, er könne Faust verführen, vom rechten Weg abzuweichen. Der Herr lässt Mephisto gewähren (</a:t>
            </a:r>
            <a:r>
              <a:rPr lang="de-DE" sz="1800" i="1" dirty="0"/>
              <a:t>„Nun gut, es sei dir überlassen!“), </a:t>
            </a:r>
            <a:r>
              <a:rPr lang="de-DE" sz="1800" dirty="0"/>
              <a:t>sagt aber voraus, das Mephisto verlieren werde – </a:t>
            </a:r>
            <a:r>
              <a:rPr lang="de-DE" sz="1800" i="1" dirty="0"/>
              <a:t>„Und steh beschämt, wenn du bekennen </a:t>
            </a:r>
            <a:r>
              <a:rPr lang="de-DE" sz="1800" i="1" dirty="0" err="1"/>
              <a:t>mußt</a:t>
            </a:r>
            <a:r>
              <a:rPr lang="de-DE" sz="1800" i="1" dirty="0"/>
              <a:t>: / Ein guter Mensch in seinem dunklen Drange / Ist sich des rechten Weges wohl </a:t>
            </a:r>
            <a:r>
              <a:rPr lang="de-DE" sz="1800" i="1" dirty="0" err="1"/>
              <a:t>bewußt</a:t>
            </a:r>
            <a:r>
              <a:rPr lang="de-DE" sz="1800" i="1" dirty="0"/>
              <a:t>.“</a:t>
            </a:r>
            <a:endParaRPr lang="cs-CZ" sz="1800" i="1" dirty="0"/>
          </a:p>
        </p:txBody>
      </p:sp>
    </p:spTree>
    <p:extLst>
      <p:ext uri="{BB962C8B-B14F-4D97-AF65-F5344CB8AC3E}">
        <p14:creationId xmlns:p14="http://schemas.microsoft.com/office/powerpoint/2010/main" val="7080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EC58B8-EDD1-406D-A983-71F35C60B51A}"/>
              </a:ext>
            </a:extLst>
          </p:cNvPr>
          <p:cNvSpPr>
            <a:spLocks noGrp="1"/>
          </p:cNvSpPr>
          <p:nvPr>
            <p:ph type="title"/>
          </p:nvPr>
        </p:nvSpPr>
        <p:spPr/>
        <p:txBody>
          <a:bodyPr>
            <a:normAutofit/>
          </a:bodyPr>
          <a:lstStyle/>
          <a:p>
            <a:pPr algn="ctr"/>
            <a:r>
              <a:rPr lang="de-DE" sz="2800" dirty="0"/>
              <a:t>Ort und Zeit der Handlung mit dem historischen Hintergrund</a:t>
            </a:r>
            <a:endParaRPr lang="cs-CZ" sz="2800" dirty="0"/>
          </a:p>
        </p:txBody>
      </p:sp>
      <p:sp>
        <p:nvSpPr>
          <p:cNvPr id="3" name="Zástupný obsah 2">
            <a:extLst>
              <a:ext uri="{FF2B5EF4-FFF2-40B4-BE49-F238E27FC236}">
                <a16:creationId xmlns:a16="http://schemas.microsoft.com/office/drawing/2014/main" id="{3F35B5D3-FBF8-41A7-BF5B-6AB2041A26E2}"/>
              </a:ext>
            </a:extLst>
          </p:cNvPr>
          <p:cNvSpPr>
            <a:spLocks noGrp="1"/>
          </p:cNvSpPr>
          <p:nvPr>
            <p:ph idx="1"/>
          </p:nvPr>
        </p:nvSpPr>
        <p:spPr/>
        <p:txBody>
          <a:bodyPr>
            <a:normAutofit/>
          </a:bodyPr>
          <a:lstStyle/>
          <a:p>
            <a:pPr algn="just"/>
            <a:r>
              <a:rPr lang="de-DE" sz="1600" dirty="0"/>
              <a:t>Das Drama spielt sich in Deutschland ab, hauptsächlich in Leipzig und im Harz. Die Zeit ist in die Lebenszeit des historischen Faust (die erste Hälfte des 16. Jahrhunderts), wovon die Realien des Stückes zeugen.</a:t>
            </a:r>
          </a:p>
          <a:p>
            <a:pPr algn="just"/>
            <a:r>
              <a:rPr lang="de-DE" sz="1600" dirty="0"/>
              <a:t>Faust befindet sich in einer gotischen Studierstube. Er ist Zeitgenosse </a:t>
            </a:r>
            <a:r>
              <a:rPr lang="de-DE" sz="1600" b="1" dirty="0"/>
              <a:t>Luthers</a:t>
            </a:r>
            <a:r>
              <a:rPr lang="de-DE" sz="1600" dirty="0"/>
              <a:t> (1483-1546), beschäftigt sich also mit einer Bibelübersetzung. Er steht kritisch gegenüber der mittelalterlichen Alchemie, die noch sein Vater betrieb, und hebt modern die neuen „Wissenschaften“ – Magie, Geistesbeschwörung, Offenbarungen aus einer anderen Sphäre hervor, die an einen anderen Zeitgenossen – </a:t>
            </a:r>
            <a:r>
              <a:rPr lang="de-DE" sz="1600" b="1" dirty="0"/>
              <a:t>Nostradamus</a:t>
            </a:r>
            <a:r>
              <a:rPr lang="de-DE" sz="1600" dirty="0"/>
              <a:t> (1503-1566) erinnern.</a:t>
            </a:r>
          </a:p>
          <a:p>
            <a:pPr algn="just"/>
            <a:r>
              <a:rPr lang="de-DE" sz="1600" dirty="0"/>
              <a:t>Trotzdem enthält das Drama Anspielungen auf Goethes Gegenwart – einige Figuren tragen Züge bekannter Persönlichkeiten der Zeit, auch einige Anachronismen unterlaufen ihm bei der Darstellung – technische Errungenschaften des 18. Jahrhunderts etwa – der Heißluftballon, Erwähnungen der Zeitschriften, Ausstellung der Totenscheine, das alles gab es im 16. Jahrhundert nicht.</a:t>
            </a:r>
            <a:endParaRPr lang="cs-CZ" sz="1600" dirty="0"/>
          </a:p>
        </p:txBody>
      </p:sp>
    </p:spTree>
    <p:extLst>
      <p:ext uri="{BB962C8B-B14F-4D97-AF65-F5344CB8AC3E}">
        <p14:creationId xmlns:p14="http://schemas.microsoft.com/office/powerpoint/2010/main" val="3379683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E051F4-F21C-4256-BEC8-D84B4C127F7D}"/>
              </a:ext>
            </a:extLst>
          </p:cNvPr>
          <p:cNvSpPr>
            <a:spLocks noGrp="1"/>
          </p:cNvSpPr>
          <p:nvPr>
            <p:ph type="title"/>
          </p:nvPr>
        </p:nvSpPr>
        <p:spPr/>
        <p:txBody>
          <a:bodyPr>
            <a:normAutofit/>
          </a:bodyPr>
          <a:lstStyle/>
          <a:p>
            <a:pPr algn="ctr"/>
            <a:r>
              <a:rPr lang="de-DE" sz="2800" dirty="0"/>
              <a:t>Sprache und Versmaß</a:t>
            </a:r>
            <a:endParaRPr lang="cs-CZ" sz="2800" dirty="0"/>
          </a:p>
        </p:txBody>
      </p:sp>
      <p:sp>
        <p:nvSpPr>
          <p:cNvPr id="3" name="Zástupný obsah 2">
            <a:extLst>
              <a:ext uri="{FF2B5EF4-FFF2-40B4-BE49-F238E27FC236}">
                <a16:creationId xmlns:a16="http://schemas.microsoft.com/office/drawing/2014/main" id="{F1EA2F32-A04C-4D8A-8E39-B39DAB7E27FF}"/>
              </a:ext>
            </a:extLst>
          </p:cNvPr>
          <p:cNvSpPr>
            <a:spLocks noGrp="1"/>
          </p:cNvSpPr>
          <p:nvPr>
            <p:ph idx="1"/>
          </p:nvPr>
        </p:nvSpPr>
        <p:spPr/>
        <p:txBody>
          <a:bodyPr>
            <a:normAutofit/>
          </a:bodyPr>
          <a:lstStyle/>
          <a:p>
            <a:pPr algn="just"/>
            <a:r>
              <a:rPr lang="de-DE" sz="1600" dirty="0"/>
              <a:t>Die verwendeten </a:t>
            </a:r>
            <a:r>
              <a:rPr lang="de-DE" sz="1600" b="1" i="1" dirty="0"/>
              <a:t>sprachlichen Mittel </a:t>
            </a:r>
            <a:r>
              <a:rPr lang="de-DE" sz="1600" dirty="0"/>
              <a:t>sind umfangreich – sie erstrecken sich von den Begriffen aus verschiedenen Wissensbereichen über unklare Äußerungen frustrierter Intellektueller (Fausts Monolog über Unzulänglichkeiten seines Studiums: </a:t>
            </a:r>
            <a:r>
              <a:rPr lang="de-DE" sz="1600" i="1" dirty="0"/>
              <a:t>Habe nun ach! Philosophie / Juristerei und Medizin, / Und leider auch Theologie! / Durchaus studiert, mit heißem </a:t>
            </a:r>
            <a:r>
              <a:rPr lang="de-DE" sz="1600" i="1" dirty="0" err="1"/>
              <a:t>Bemühn</a:t>
            </a:r>
            <a:r>
              <a:rPr lang="de-DE" sz="1600" i="1" dirty="0"/>
              <a:t>. / Da steh ich nun, ich armer Tor! / Und bin so klug als wie zuvor; / Heiße Magister, heiße Doktor gar / Und ziehe schon an die </a:t>
            </a:r>
            <a:r>
              <a:rPr lang="de-DE" sz="1600" i="1" dirty="0" err="1"/>
              <a:t>zehen</a:t>
            </a:r>
            <a:r>
              <a:rPr lang="de-DE" sz="1600" i="1" dirty="0"/>
              <a:t> Jahr, / Herauf, herab und quer und krumm, / Meine Schüler an der Nase herum - / Und sehe, </a:t>
            </a:r>
            <a:r>
              <a:rPr lang="de-DE" sz="1600" i="1" dirty="0" err="1"/>
              <a:t>daß</a:t>
            </a:r>
            <a:r>
              <a:rPr lang="de-DE" sz="1600" i="1" dirty="0"/>
              <a:t> wir nichts wissen können! / Das will mir schier das Herz verbrennen</a:t>
            </a:r>
            <a:r>
              <a:rPr lang="de-DE" sz="1600" dirty="0"/>
              <a:t>.) bis zur poetisch überhöhten Sprache Gretchens in ihren Klagen.</a:t>
            </a:r>
          </a:p>
          <a:p>
            <a:pPr algn="just"/>
            <a:r>
              <a:rPr lang="de-DE" sz="1600" dirty="0"/>
              <a:t>Das Drama ist (bis auf Ausnahmen) in Versen geschrieben. Goethe verwendete in Anlehnung an das Thema historische Versmaße – </a:t>
            </a:r>
            <a:r>
              <a:rPr lang="de-DE" sz="1600" b="1" i="1" dirty="0"/>
              <a:t>den Knittelvers </a:t>
            </a:r>
            <a:r>
              <a:rPr lang="de-DE" sz="1600" dirty="0"/>
              <a:t>(den benutzte etwa Hans Sachs) und </a:t>
            </a:r>
            <a:r>
              <a:rPr lang="de-DE" sz="1600" b="1" i="1" dirty="0"/>
              <a:t>den </a:t>
            </a:r>
            <a:r>
              <a:rPr lang="de-DE" sz="1600" b="1" i="1" dirty="0" err="1"/>
              <a:t>Madrigalvers</a:t>
            </a:r>
            <a:r>
              <a:rPr lang="de-DE" sz="1600" b="1" i="1" dirty="0"/>
              <a:t> </a:t>
            </a:r>
            <a:r>
              <a:rPr lang="de-DE" sz="1600" dirty="0"/>
              <a:t>(ursprünglich wurde er zum Vorsingen verwendet und kam aus dem romanischen Ausland), die er dadurch wiederbelebte.</a:t>
            </a:r>
          </a:p>
          <a:p>
            <a:pPr lvl="1" algn="just"/>
            <a:r>
              <a:rPr lang="de-DE" sz="1200" dirty="0"/>
              <a:t>Der Knittelvers (man übersetzt ihn als den </a:t>
            </a:r>
            <a:r>
              <a:rPr lang="de-DE" sz="1200" dirty="0" err="1"/>
              <a:t>Reimvers</a:t>
            </a:r>
            <a:r>
              <a:rPr lang="de-DE" sz="1200" dirty="0"/>
              <a:t>), der als typisches Versmaß der deutschen Sprache im 15. und 16. Jahrhundert galt, wurde hauptsächlich in der nicht gesungenen Dichtung vermeintlich wegen seiner Unregelmäßigkeit verwendet. </a:t>
            </a:r>
            <a:r>
              <a:rPr lang="cs-CZ" sz="1200" dirty="0" err="1"/>
              <a:t>Im</a:t>
            </a:r>
            <a:r>
              <a:rPr lang="cs-CZ" sz="1200" dirty="0"/>
              <a:t> </a:t>
            </a:r>
            <a:r>
              <a:rPr lang="cs-CZ" sz="1200" dirty="0" err="1"/>
              <a:t>Knittel</a:t>
            </a:r>
            <a:r>
              <a:rPr lang="de-DE" sz="1200" dirty="0" err="1"/>
              <a:t>vers</a:t>
            </a:r>
            <a:r>
              <a:rPr lang="de-DE" sz="1200" dirty="0"/>
              <a:t> müssen sich zwei aufeinanderfolgende Zeilen immer reimen (Paarreim), im strengen Knittelvers sind es acht oder neuen Silben pro Verszeile, im freien kann die Silbenzahl variieren. Der Knittelvers basiert auf Silben, nicht auf Hebungen, wie es die Versmaße nach der </a:t>
            </a:r>
            <a:r>
              <a:rPr lang="de-DE" sz="1200" dirty="0" err="1"/>
              <a:t>Opitzschen</a:t>
            </a:r>
            <a:r>
              <a:rPr lang="de-DE" sz="1200" dirty="0"/>
              <a:t> Versreform vom Anfang des 17. Jahrhunderts tun. Deshalb musste der von Goethe erneuerte acht- oder neunsilbige strenge Knittelvers zu einem alternierenden jambischen Vierheber umgebaut werden.</a:t>
            </a:r>
          </a:p>
          <a:p>
            <a:pPr lvl="1" algn="just"/>
            <a:r>
              <a:rPr lang="de-DE" sz="1200" dirty="0"/>
              <a:t>Der </a:t>
            </a:r>
            <a:r>
              <a:rPr lang="de-DE" sz="1200" dirty="0" err="1"/>
              <a:t>Madrigalvers</a:t>
            </a:r>
            <a:r>
              <a:rPr lang="de-DE" sz="1200" dirty="0"/>
              <a:t> (auch Faust-Vers genannt, weil er im Faust oft verwendet wird) ist ein alternierender </a:t>
            </a:r>
            <a:r>
              <a:rPr lang="de-DE" sz="1200" dirty="0" err="1"/>
              <a:t>Reimvers</a:t>
            </a:r>
            <a:r>
              <a:rPr lang="de-DE" sz="1200" dirty="0"/>
              <a:t> ohne feste Hebungszahl, er kann also aus Jamben oder Trochäen bestehen und unterschiedlich lang sein. Für den Reim gibt es kein festes Schema, häufig werden sogar ungereimte Verse in den Text  eingestreut.</a:t>
            </a:r>
            <a:endParaRPr lang="cs-CZ" sz="1200" dirty="0"/>
          </a:p>
        </p:txBody>
      </p:sp>
    </p:spTree>
    <p:extLst>
      <p:ext uri="{BB962C8B-B14F-4D97-AF65-F5344CB8AC3E}">
        <p14:creationId xmlns:p14="http://schemas.microsoft.com/office/powerpoint/2010/main" val="1513104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4AC576-831E-4880-A4F0-62785929D409}"/>
              </a:ext>
            </a:extLst>
          </p:cNvPr>
          <p:cNvSpPr>
            <a:spLocks noGrp="1"/>
          </p:cNvSpPr>
          <p:nvPr>
            <p:ph type="title"/>
          </p:nvPr>
        </p:nvSpPr>
        <p:spPr/>
        <p:txBody>
          <a:bodyPr>
            <a:normAutofit/>
          </a:bodyPr>
          <a:lstStyle/>
          <a:p>
            <a:pPr algn="ctr"/>
            <a:r>
              <a:rPr lang="de-DE" sz="2800" dirty="0"/>
              <a:t>Die Hauptfiguren</a:t>
            </a:r>
            <a:endParaRPr lang="cs-CZ" sz="2800" dirty="0"/>
          </a:p>
        </p:txBody>
      </p:sp>
      <p:sp>
        <p:nvSpPr>
          <p:cNvPr id="3" name="Zástupný obsah 2">
            <a:extLst>
              <a:ext uri="{FF2B5EF4-FFF2-40B4-BE49-F238E27FC236}">
                <a16:creationId xmlns:a16="http://schemas.microsoft.com/office/drawing/2014/main" id="{A9075339-6D78-4DE6-B930-BE630BAA71C9}"/>
              </a:ext>
            </a:extLst>
          </p:cNvPr>
          <p:cNvSpPr>
            <a:spLocks noGrp="1"/>
          </p:cNvSpPr>
          <p:nvPr>
            <p:ph idx="1"/>
          </p:nvPr>
        </p:nvSpPr>
        <p:spPr/>
        <p:txBody>
          <a:bodyPr>
            <a:normAutofit/>
          </a:bodyPr>
          <a:lstStyle/>
          <a:p>
            <a:pPr algn="just"/>
            <a:r>
              <a:rPr lang="de-DE" sz="1600" dirty="0"/>
              <a:t>Dr. Heinrich Faust, ein Gelehrter</a:t>
            </a:r>
          </a:p>
          <a:p>
            <a:pPr lvl="1" algn="just"/>
            <a:r>
              <a:rPr lang="de-DE" sz="1200" dirty="0"/>
              <a:t>Er zieht eine selbstkritische Lebensbilanz, ist unzufrieden mit privatem und beruflichem Leben. Es fehlt ihm an tieferer Einsicht in die Wissenschaft und er kann nicht sein Leben in seiner Fülle genießen. Lebensmüde verspricht er dem Teufel seine Seele, wenn es ihm gelingt, Faust von seiner Unzufriedenheit zu befreien und für Abwechslung im Leben zu sorgen. Er tut Böses, richtet das junge Mädchen zugrunde, er führt den Tod von Gretchens Mutter und Bruder herbei, kann das unglückliche Mädchen vom Wahnsinn nicht erretten.</a:t>
            </a:r>
          </a:p>
          <a:p>
            <a:pPr algn="just"/>
            <a:r>
              <a:rPr lang="de-DE" sz="1600" dirty="0"/>
              <a:t>Mephistopheles (Mephisto), Teufel</a:t>
            </a:r>
          </a:p>
          <a:p>
            <a:pPr lvl="1" algn="just"/>
            <a:r>
              <a:rPr lang="de-DE" sz="1200" dirty="0"/>
              <a:t>Der Teufel, mit Humor und Charme neben den notwendigen Zauberkräften ausgestattet, ist bestrebt, </a:t>
            </a:r>
            <a:r>
              <a:rPr lang="cs-CZ" sz="1200" dirty="0"/>
              <a:t>Faust von </a:t>
            </a:r>
            <a:r>
              <a:rPr lang="de-DE" sz="1200" dirty="0"/>
              <a:t>richtigem</a:t>
            </a:r>
            <a:r>
              <a:rPr lang="cs-CZ" sz="1200" dirty="0"/>
              <a:t> </a:t>
            </a:r>
            <a:r>
              <a:rPr lang="de-DE" sz="1200" dirty="0"/>
              <a:t>Weg abzubringen. Er nimmt ihn auf Reisen, zeigt ihm die Welt, verwandelt ihn in einen jungen verführerischen Mann. Interessant von Goethe aufgefasst ist die Wette um Fausts Seele. Goethe hat Mephisto als die abgekehrte Seite der Schöpfung, als das Prinzip der Negation, denn die Schöpfung beinhaltet nicht nur den ewigen Wandel (das Positive), sondern auch die Zerstörung (das Negative). Beide Prinzipien sind für das Funktionieren der Welt notwendig. Doch kann er sein eigentliches Ziel, die Zerstörung oder Verneinung der gesamten Schöpfung nie erreichen, da diese vom Gott als Sinnbild der Gesamtheit gelenkt wird. Obwohl dies Mephisto von Anfang an wissen muss, geht er seiner Arbeit der Verneinung mit ganzer Kraft nach. Diese Eigenschaft macht aus ihm für Goethe (und für Aufklärer und Klassiker) den beeindruckendsten Charakter im ganzen Drama.</a:t>
            </a:r>
          </a:p>
          <a:p>
            <a:pPr algn="just"/>
            <a:r>
              <a:rPr lang="de-DE" sz="1600" dirty="0"/>
              <a:t>Margarete, genannt Gretchen, ein junges Mädchen</a:t>
            </a:r>
          </a:p>
          <a:p>
            <a:pPr algn="just"/>
            <a:r>
              <a:rPr lang="de-DE" sz="1600" dirty="0"/>
              <a:t>Wagner, Fausts Famulus</a:t>
            </a:r>
          </a:p>
          <a:p>
            <a:pPr lvl="1" algn="just"/>
            <a:r>
              <a:rPr lang="de-DE" sz="1200" dirty="0"/>
              <a:t>Diese Figur des Famulus ist  dadurch interessant, dass ihr Goethe den Namen seines Landsmanns und Dichters der „Sturm-und-Drang-Bewegung“ Heinrich Leopold Wagner verlieh.</a:t>
            </a:r>
          </a:p>
          <a:p>
            <a:pPr algn="just"/>
            <a:r>
              <a:rPr lang="de-DE" sz="1600" dirty="0"/>
              <a:t>Außerdem zahlreiche andere Personen wie der Herr (Gott), Raphael, Gabriel und Michael (Erzengel), Valentin (Gretchens Bruder), Marthe </a:t>
            </a:r>
            <a:r>
              <a:rPr lang="de-DE" sz="1600" dirty="0" err="1"/>
              <a:t>Schwerdtlein</a:t>
            </a:r>
            <a:r>
              <a:rPr lang="de-DE" sz="1600" dirty="0"/>
              <a:t> (Gretchens Nachbarin) </a:t>
            </a:r>
            <a:endParaRPr lang="cs-CZ" sz="1600" dirty="0"/>
          </a:p>
        </p:txBody>
      </p:sp>
    </p:spTree>
    <p:extLst>
      <p:ext uri="{BB962C8B-B14F-4D97-AF65-F5344CB8AC3E}">
        <p14:creationId xmlns:p14="http://schemas.microsoft.com/office/powerpoint/2010/main" val="183118176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524</TotalTime>
  <Words>2386</Words>
  <Application>Microsoft Office PowerPoint</Application>
  <PresentationFormat>Širokoúhlá obrazovka</PresentationFormat>
  <Paragraphs>92</Paragraphs>
  <Slides>10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10</vt:i4>
      </vt:variant>
    </vt:vector>
  </HeadingPairs>
  <TitlesOfParts>
    <vt:vector size="14" baseType="lpstr">
      <vt:lpstr>Arial</vt:lpstr>
      <vt:lpstr>Calibri</vt:lpstr>
      <vt:lpstr>Calibri Light</vt:lpstr>
      <vt:lpstr>Motiv Office</vt:lpstr>
      <vt:lpstr>Johann Wolfgang von Goethe</vt:lpstr>
      <vt:lpstr>Goethes „Faust“</vt:lpstr>
      <vt:lpstr>Fauststoff in der deutschsprachigen und in der Weltliteratur bis zu Goethes Lebzeiten</vt:lpstr>
      <vt:lpstr>Fauststoff nach der Weimarer Klassik in Prosa und Drama</vt:lpstr>
      <vt:lpstr>Goethes Faust I</vt:lpstr>
      <vt:lpstr>Prolog im Himmel</vt:lpstr>
      <vt:lpstr>Ort und Zeit der Handlung mit dem historischen Hintergrund</vt:lpstr>
      <vt:lpstr>Sprache und Versmaß</vt:lpstr>
      <vt:lpstr>Die Hauptfiguren</vt:lpstr>
      <vt:lpstr>Die Fragen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Johann Wolfgang von Goethe</dc:title>
  <dc:creator>Milan Tvrdík</dc:creator>
  <cp:lastModifiedBy>Milan Tvrdík</cp:lastModifiedBy>
  <cp:revision>38</cp:revision>
  <dcterms:created xsi:type="dcterms:W3CDTF">2020-05-13T07:50:41Z</dcterms:created>
  <dcterms:modified xsi:type="dcterms:W3CDTF">2021-04-22T15:22:06Z</dcterms:modified>
</cp:coreProperties>
</file>