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83" r:id="rId9"/>
    <p:sldId id="284" r:id="rId10"/>
    <p:sldId id="28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6" r:id="rId27"/>
    <p:sldId id="287" r:id="rId28"/>
    <p:sldId id="281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40766-279A-457D-86E1-68A7D00DB65E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14D7B-D9BF-445E-83D9-87B32D9BB5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69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AE7B54-478C-45C2-9CB8-DAF5CA74C40B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34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E218B7-A4DE-4F62-BBC1-061C5A83DB95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50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D042F-D6A5-4FD9-8B8F-6CB109F5F522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51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74E2D4-999A-4141-AE2B-F69908F07957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52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0C8457-9EF8-4C6A-B535-4C8569B35443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75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0B9C6E-4090-452B-9156-C9125E310D09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09570B-FE45-4F25-8A78-DA1B5CD756AA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36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C6E921-EC3C-4B4F-97E1-12D697212D77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37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DA7E8E-2C06-4A41-B15F-15B20FC4C579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38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FE1875-4F14-4362-84FC-C9782704FECA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39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E9CC66-7ECD-4EA3-A69C-C2874F0D7C68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40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F5D623-CAFA-443F-BF3C-D23D62F554EF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41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8ED9D4-B710-4E8F-856B-6F2CC3000FB2}" type="slidenum">
              <a:rPr lang="cs-CZ" altLang="cs-CZ" smtClean="0">
                <a:latin typeface="Tahoma" pitchFamily="32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cs-CZ" altLang="cs-CZ" smtClean="0">
              <a:latin typeface="Tahoma" pitchFamily="32" charset="0"/>
            </a:endParaRPr>
          </a:p>
        </p:txBody>
      </p:sp>
      <p:sp>
        <p:nvSpPr>
          <p:cNvPr id="149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6720" cy="411421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07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86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03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47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66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37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6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88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96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03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17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65E45-4CC9-4198-8C07-343EAABC22A2}" type="datetimeFigureOut">
              <a:rPr lang="cs-CZ" smtClean="0"/>
              <a:t>31.3.2020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31C95-C4C9-42D0-BBDC-DBEC0FB587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51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Neslyšící umělci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Petr Pánek</a:t>
            </a:r>
          </a:p>
          <a:p>
            <a:r>
              <a:rPr lang="cs-CZ" dirty="0" smtClean="0"/>
              <a:t>30.3.2020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98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Vladimír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Buberle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(1925-2009)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99992" y="1600200"/>
            <a:ext cx="4644008" cy="4525963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6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zakladatel </a:t>
            </a:r>
          </a:p>
          <a:p>
            <a:pPr marL="0" indent="0">
              <a:buNone/>
            </a:pPr>
            <a:r>
              <a:rPr lang="cs-CZ" sz="26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České unie neslyšících </a:t>
            </a:r>
          </a:p>
          <a:p>
            <a:pPr marL="0" indent="0">
              <a:buNone/>
            </a:pPr>
            <a:r>
              <a:rPr lang="cs-CZ" sz="26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stál v 50. letech také </a:t>
            </a:r>
          </a:p>
          <a:p>
            <a:pPr marL="0" indent="0">
              <a:buNone/>
            </a:pPr>
            <a:r>
              <a:rPr lang="cs-CZ" sz="26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u zrodu pantomimy </a:t>
            </a:r>
          </a:p>
          <a:p>
            <a:pPr marL="0" indent="0">
              <a:buNone/>
            </a:pPr>
            <a:r>
              <a:rPr lang="cs-CZ" sz="26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neslyšících</a:t>
            </a:r>
            <a:endParaRPr lang="cs-CZ" sz="26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40041666\Desktop\Dejiny_tlumoceni_neslysicim\Fotografie\Tlumocnici_galerie\Vladimir_Buber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12776"/>
            <a:ext cx="4248472" cy="55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1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6002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40041666\Desktop\Buberle\18_Buberle\Buberle_tu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1"/>
            <a:ext cx="4345185" cy="696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1556792"/>
            <a:ext cx="3960440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600" b="1" i="1" dirty="0" smtClean="0">
                <a:latin typeface="Segoe Script" panose="030B0504020000000003" pitchFamily="66" charset="0"/>
              </a:rPr>
              <a:t>Vzpomínky Vladimíra </a:t>
            </a:r>
            <a:r>
              <a:rPr lang="cs-CZ" sz="3600" b="1" i="1" dirty="0" err="1" smtClean="0">
                <a:latin typeface="Segoe Script" panose="030B0504020000000003" pitchFamily="66" charset="0"/>
              </a:rPr>
              <a:t>Buberleho</a:t>
            </a:r>
            <a:r>
              <a:rPr lang="cs-CZ" sz="3600" b="1" i="1" dirty="0" smtClean="0">
                <a:latin typeface="Segoe Script" panose="030B0504020000000003" pitchFamily="66" charset="0"/>
              </a:rPr>
              <a:t> vyšly v časopise Unie č. 3-4/2009         a 5-6/2009</a:t>
            </a:r>
            <a:endParaRPr lang="cs-CZ" sz="3600" b="1" i="1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5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643438" y="255588"/>
            <a:ext cx="4176712" cy="17399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smtClean="0">
                <a:solidFill>
                  <a:srgbClr val="FF0000"/>
                </a:solidFill>
              </a:rPr>
              <a:t>Mobi Urbanová Severová</a:t>
            </a:r>
            <a:br>
              <a:rPr lang="cs-CZ" altLang="cs-CZ" sz="3600" b="1" smtClean="0">
                <a:solidFill>
                  <a:srgbClr val="FF0000"/>
                </a:solidFill>
              </a:rPr>
            </a:br>
            <a:r>
              <a:rPr lang="cs-CZ" altLang="cs-CZ" sz="3600" b="1" smtClean="0">
                <a:solidFill>
                  <a:srgbClr val="FF0000"/>
                </a:solidFill>
              </a:rPr>
              <a:t>(1914–1988)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43438" y="2492375"/>
            <a:ext cx="4043362" cy="3527425"/>
          </a:xfrm>
        </p:spPr>
        <p:txBody>
          <a:bodyPr>
            <a:normAutofit lnSpcReduction="10000"/>
          </a:bodyPr>
          <a:lstStyle/>
          <a:p>
            <a:pPr indent="-339725">
              <a:lnSpc>
                <a:spcPct val="90000"/>
              </a:lnSpc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smtClean="0"/>
              <a:t>Dnes naše</a:t>
            </a:r>
          </a:p>
          <a:p>
            <a:pPr indent="-339725">
              <a:lnSpc>
                <a:spcPct val="90000"/>
              </a:lnSpc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b="1" smtClean="0"/>
              <a:t>nejznámější </a:t>
            </a:r>
          </a:p>
          <a:p>
            <a:pPr indent="-339725">
              <a:lnSpc>
                <a:spcPct val="90000"/>
              </a:lnSpc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smtClean="0"/>
              <a:t>neslyšící tanečnice</a:t>
            </a:r>
          </a:p>
          <a:p>
            <a:pPr indent="-339725">
              <a:lnSpc>
                <a:spcPct val="90000"/>
              </a:lnSpc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3000" smtClean="0"/>
          </a:p>
          <a:p>
            <a:pPr indent="-339725">
              <a:lnSpc>
                <a:spcPct val="90000"/>
              </a:lnSpc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smtClean="0"/>
              <a:t>Před válkou však</a:t>
            </a:r>
          </a:p>
          <a:p>
            <a:pPr indent="-339725">
              <a:lnSpc>
                <a:spcPct val="90000"/>
              </a:lnSpc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smtClean="0"/>
              <a:t>vynikaly ještě další </a:t>
            </a:r>
          </a:p>
          <a:p>
            <a:pPr indent="-339725">
              <a:lnSpc>
                <a:spcPct val="90000"/>
              </a:lnSpc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smtClean="0"/>
              <a:t>dvě baletky</a:t>
            </a: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4356100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72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76225"/>
            <a:ext cx="9144000" cy="1677988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</a:pPr>
            <a:r>
              <a:rPr lang="cs-CZ" altLang="cs-CZ" sz="3200" b="1" smtClean="0">
                <a:solidFill>
                  <a:srgbClr val="FF0000"/>
                </a:solidFill>
              </a:rPr>
              <a:t>  Marie Kopecná     	      Melitta Guthová</a:t>
            </a:r>
            <a:br>
              <a:rPr lang="cs-CZ" altLang="cs-CZ" sz="3200" b="1" smtClean="0">
                <a:solidFill>
                  <a:srgbClr val="FF0000"/>
                </a:solidFill>
              </a:rPr>
            </a:br>
            <a:r>
              <a:rPr lang="cs-CZ" altLang="cs-CZ" sz="3200" b="1" smtClean="0">
                <a:solidFill>
                  <a:srgbClr val="FF0000"/>
                </a:solidFill>
              </a:rPr>
              <a:t>   (1919–2005)			 (1921–1942)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4564063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96975"/>
            <a:ext cx="4140200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4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40041666\Desktop\Marie_Kopecna_Vi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30163"/>
            <a:ext cx="9910763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ovéPole 1"/>
          <p:cNvSpPr txBox="1">
            <a:spLocks noChangeArrowheads="1"/>
          </p:cNvSpPr>
          <p:nvPr/>
        </p:nvSpPr>
        <p:spPr bwMode="auto">
          <a:xfrm>
            <a:off x="5534025" y="1568450"/>
            <a:ext cx="3609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Marie Kopecná ve Vídni, 1946</a:t>
            </a:r>
          </a:p>
        </p:txBody>
      </p:sp>
    </p:spTree>
    <p:extLst>
      <p:ext uri="{BB962C8B-B14F-4D97-AF65-F5344CB8AC3E}">
        <p14:creationId xmlns:p14="http://schemas.microsoft.com/office/powerpoint/2010/main" val="15945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7938"/>
            <a:ext cx="9144000" cy="1068388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smtClean="0">
                <a:solidFill>
                  <a:srgbClr val="FF0000"/>
                </a:solidFill>
              </a:rPr>
              <a:t>Mobi Urbanová učila od r. 1942 ve své vlastní baletní škole na Smíchově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596438" cy="63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1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5292725" y="-531813"/>
            <a:ext cx="3851275" cy="5229226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smtClean="0">
                <a:solidFill>
                  <a:srgbClr val="FF0000"/>
                </a:solidFill>
              </a:rPr>
              <a:t>Zde se svou žačkou </a:t>
            </a:r>
            <a:br>
              <a:rPr lang="cs-CZ" altLang="cs-CZ" sz="3200" b="1" smtClean="0">
                <a:solidFill>
                  <a:srgbClr val="FF0000"/>
                </a:solidFill>
              </a:rPr>
            </a:br>
            <a:r>
              <a:rPr lang="cs-CZ" altLang="cs-CZ" sz="3200" b="1" smtClean="0">
                <a:solidFill>
                  <a:srgbClr val="FF0000"/>
                </a:solidFill>
              </a:rPr>
              <a:t>Olgou Čálkovou (Masníkovou) </a:t>
            </a:r>
            <a:br>
              <a:rPr lang="cs-CZ" altLang="cs-CZ" sz="3200" b="1" smtClean="0">
                <a:solidFill>
                  <a:srgbClr val="FF0000"/>
                </a:solidFill>
              </a:rPr>
            </a:br>
            <a:r>
              <a:rPr lang="cs-CZ" altLang="cs-CZ" sz="3200" b="1" smtClean="0">
                <a:solidFill>
                  <a:srgbClr val="FF0000"/>
                </a:solidFill>
              </a:rPr>
              <a:t>na zahradě smíchovské školy</a:t>
            </a: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5149850" cy="775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15900"/>
            <a:ext cx="9144000" cy="155575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smtClean="0">
                <a:solidFill>
                  <a:srgbClr val="FF0000"/>
                </a:solidFill>
              </a:rPr>
              <a:t>Neslyšící tanečníci Richard Šebela, Jana </a:t>
            </a:r>
            <a:r>
              <a:rPr lang="cs-CZ" altLang="cs-CZ" sz="3000" b="1" smtClean="0">
                <a:solidFill>
                  <a:srgbClr val="FF0000"/>
                </a:solidFill>
              </a:rPr>
              <a:t>Brejchová</a:t>
            </a:r>
            <a:r>
              <a:rPr lang="cs-CZ" altLang="cs-CZ" sz="3200" b="1" smtClean="0">
                <a:solidFill>
                  <a:srgbClr val="FF0000"/>
                </a:solidFill>
              </a:rPr>
              <a:t>, Mobi Urbanová a Olga Masníková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623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2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84313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b="1" smtClean="0">
                <a:solidFill>
                  <a:srgbClr val="FF0000"/>
                </a:solidFill>
              </a:rPr>
              <a:t>Zájezd Mobi Urbanové do Salzburgu (1949). Dáma vpravo (s kloboukem) </a:t>
            </a:r>
            <a:br>
              <a:rPr lang="cs-CZ" altLang="cs-CZ" sz="3000" b="1" smtClean="0">
                <a:solidFill>
                  <a:srgbClr val="FF0000"/>
                </a:solidFill>
              </a:rPr>
            </a:br>
            <a:r>
              <a:rPr lang="cs-CZ" altLang="cs-CZ" sz="3000" b="1" smtClean="0">
                <a:solidFill>
                  <a:srgbClr val="FF0000"/>
                </a:solidFill>
              </a:rPr>
              <a:t>je její maminka Emilie Bublová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8229600" cy="4295775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25"/>
            <a:ext cx="9144000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0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936625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200" b="1" smtClean="0"/>
              <a:t>Manželé Severovi, Buberlovi a Podlešákovi</a:t>
            </a:r>
            <a:br>
              <a:rPr lang="cs-CZ" altLang="cs-CZ" sz="3200" b="1" smtClean="0"/>
            </a:br>
            <a:endParaRPr lang="cs-CZ" altLang="cs-CZ" sz="3200" b="1" smtClean="0"/>
          </a:p>
        </p:txBody>
      </p:sp>
      <p:sp>
        <p:nvSpPr>
          <p:cNvPr id="563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56324" name="Picture 2" descr="C:\Users\40041666\Desktop\Severovi_Buberlovi_Podlesako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825"/>
            <a:ext cx="91567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9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Neslyšící čeští umělci v historii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Protože se jedná o velké téma, uděláme si jen krátký vhled do této kapitoly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Představíme si pár herců, mimů, filmařů, malířů, uměleckých knihařů…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Kdyby vás některá osobnost více zajímala, určitě o ní samy najdete další informace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21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49213"/>
            <a:ext cx="9144000" cy="1008063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b="1" smtClean="0">
                <a:solidFill>
                  <a:srgbClr val="FF0000"/>
                </a:solidFill>
              </a:rPr>
              <a:t>Bronzová socha Mobi od Josefa Lásky.</a:t>
            </a:r>
            <a:br>
              <a:rPr lang="cs-CZ" altLang="cs-CZ" sz="3000" b="1" smtClean="0">
                <a:solidFill>
                  <a:srgbClr val="FF0000"/>
                </a:solidFill>
              </a:rPr>
            </a:br>
            <a:r>
              <a:rPr lang="cs-CZ" altLang="cs-CZ" sz="3000" b="1" smtClean="0">
                <a:solidFill>
                  <a:srgbClr val="FF0000"/>
                </a:solidFill>
              </a:rPr>
              <a:t>Mobi Urbanová v TKN v r. 1984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981075"/>
            <a:ext cx="4810126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1075"/>
            <a:ext cx="4427537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2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smtClean="0">
                <a:solidFill>
                  <a:srgbClr val="FF0000"/>
                </a:solidFill>
              </a:rPr>
              <a:t>Zajímavý byl i život jejího nevlastního otce, mjr. SNB Jiřího Bubly (vlevo)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9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8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19063"/>
            <a:ext cx="4932363" cy="1435101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smtClean="0">
                <a:solidFill>
                  <a:srgbClr val="FF0000"/>
                </a:solidFill>
              </a:rPr>
              <a:t>Neslyšící malíři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3960813" cy="4319588"/>
          </a:xfrm>
        </p:spPr>
        <p:txBody>
          <a:bodyPr/>
          <a:lstStyle/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smtClean="0"/>
              <a:t>Václav Fleissig</a:t>
            </a:r>
          </a:p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mtClean="0"/>
              <a:t>(1892–1960)</a:t>
            </a: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-387350"/>
            <a:ext cx="4967287" cy="724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5" name="Picture 5" descr="C:\Users\40041666\Desktop\Vaclav_Fleiss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70175"/>
            <a:ext cx="403225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8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88925"/>
            <a:ext cx="8229600" cy="1573213"/>
          </a:xfrm>
        </p:spPr>
        <p:txBody>
          <a:bodyPr/>
          <a:lstStyle/>
          <a:p>
            <a:endParaRPr lang="cs-CZ" altLang="cs-CZ" smtClean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69480" y="931068"/>
            <a:ext cx="4211637" cy="5738292"/>
          </a:xfrm>
        </p:spPr>
        <p:txBody>
          <a:bodyPr>
            <a:normAutofit fontScale="92500" lnSpcReduction="10000"/>
          </a:bodyPr>
          <a:lstStyle/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dirty="0" smtClean="0"/>
              <a:t>Gabriela Horálková</a:t>
            </a:r>
          </a:p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b="1" dirty="0" smtClean="0"/>
          </a:p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Říkalo se o ní, že jí v žilách koluje habsburská krev. Narodila se ve Vídni údajně z románku její matky s císařem Františkem Josefem I.</a:t>
            </a:r>
          </a:p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 smtClean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Proto se zajištěná rodina musí stěhovat do Prahy.</a:t>
            </a:r>
          </a:p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 smtClean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Některé její obrazy dnes zdobí sborovnu smíchovské školy pro neslyšící.</a:t>
            </a:r>
          </a:p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b="1" dirty="0" smtClean="0"/>
          </a:p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 smtClean="0"/>
          </a:p>
          <a:p>
            <a:pPr indent="-339725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dirty="0" smtClean="0"/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500380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88925"/>
            <a:ext cx="8229600" cy="1573213"/>
          </a:xfrm>
        </p:spPr>
        <p:txBody>
          <a:bodyPr/>
          <a:lstStyle/>
          <a:p>
            <a:endParaRPr lang="cs-CZ" altLang="cs-CZ" smtClean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237288"/>
            <a:ext cx="8229600" cy="620712"/>
          </a:xfrm>
        </p:spPr>
        <p:txBody>
          <a:bodyPr/>
          <a:lstStyle/>
          <a:p>
            <a:pPr indent="-339725" algn="ctr"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 smtClean="0"/>
              <a:t>Vilém Bohumír Hauner</a:t>
            </a:r>
            <a:r>
              <a:rPr lang="cs-CZ" altLang="cs-CZ" smtClean="0"/>
              <a:t> (1903–1982)</a:t>
            </a:r>
          </a:p>
        </p:txBody>
      </p:sp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428625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79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07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88925"/>
            <a:ext cx="8229600" cy="1573213"/>
          </a:xfrm>
        </p:spPr>
        <p:txBody>
          <a:bodyPr/>
          <a:lstStyle/>
          <a:p>
            <a:endParaRPr lang="cs-CZ" altLang="cs-CZ" smtClean="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59338" y="1628775"/>
            <a:ext cx="4284662" cy="4462463"/>
          </a:xfrm>
        </p:spPr>
        <p:txBody>
          <a:bodyPr/>
          <a:lstStyle/>
          <a:p>
            <a:pPr indent="-339725" algn="ctr"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smtClean="0"/>
              <a:t>1934 – ve Washingtonu</a:t>
            </a:r>
          </a:p>
          <a:p>
            <a:pPr indent="-339725" algn="ctr"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smtClean="0"/>
              <a:t>s rektorem</a:t>
            </a:r>
          </a:p>
          <a:p>
            <a:pPr indent="-339725" algn="ctr">
              <a:spcBef>
                <a:spcPts val="7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000" smtClean="0"/>
              <a:t>Gallaudetovy univerzity</a:t>
            </a:r>
          </a:p>
        </p:txBody>
      </p:sp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6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Segoe Print" panose="02000600000000000000" pitchFamily="2" charset="0"/>
              </a:rPr>
              <a:t>Další příběhy najdete vložené na </a:t>
            </a:r>
            <a:r>
              <a:rPr lang="cs-CZ" dirty="0" err="1" smtClean="0">
                <a:latin typeface="Segoe Print" panose="02000600000000000000" pitchFamily="2" charset="0"/>
              </a:rPr>
              <a:t>moodlu</a:t>
            </a:r>
            <a:r>
              <a:rPr lang="cs-CZ" dirty="0" smtClean="0">
                <a:latin typeface="Segoe Print" panose="02000600000000000000" pitchFamily="2" charset="0"/>
              </a:rPr>
              <a:t> našeho kurzu:</a:t>
            </a:r>
            <a:endParaRPr lang="cs-CZ" dirty="0">
              <a:latin typeface="Segoe Print" panose="020006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Bohumil Bažil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Jana Brejchová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err="1" smtClean="0">
                <a:solidFill>
                  <a:srgbClr val="002060"/>
                </a:solidFill>
              </a:rPr>
              <a:t>Melita</a:t>
            </a:r>
            <a:r>
              <a:rPr lang="cs-CZ" b="1" dirty="0" smtClean="0">
                <a:solidFill>
                  <a:srgbClr val="002060"/>
                </a:solidFill>
              </a:rPr>
              <a:t> Guthová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Vilém </a:t>
            </a:r>
            <a:r>
              <a:rPr lang="cs-CZ" b="1" dirty="0" err="1" smtClean="0">
                <a:solidFill>
                  <a:srgbClr val="002060"/>
                </a:solidFill>
              </a:rPr>
              <a:t>Hauner</a:t>
            </a:r>
            <a:endParaRPr lang="cs-CZ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Marie </a:t>
            </a:r>
            <a:r>
              <a:rPr lang="cs-CZ" b="1" dirty="0" err="1" smtClean="0">
                <a:solidFill>
                  <a:srgbClr val="002060"/>
                </a:solidFill>
              </a:rPr>
              <a:t>Kopecná</a:t>
            </a:r>
            <a:endParaRPr lang="cs-CZ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Karel Tomáš Sever</a:t>
            </a:r>
          </a:p>
          <a:p>
            <a:pPr marL="0" indent="0">
              <a:buNone/>
            </a:pPr>
            <a:endParaRPr lang="cs-CZ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Richard Šebela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err="1" smtClean="0">
                <a:solidFill>
                  <a:srgbClr val="002060"/>
                </a:solidFill>
              </a:rPr>
              <a:t>Mobi</a:t>
            </a:r>
            <a:r>
              <a:rPr lang="cs-CZ" b="1" dirty="0" smtClean="0">
                <a:solidFill>
                  <a:srgbClr val="002060"/>
                </a:solidFill>
              </a:rPr>
              <a:t> Urbanová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Břetislav Veselý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Jiří Vinický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Věra </a:t>
            </a:r>
            <a:r>
              <a:rPr lang="cs-CZ" b="1" dirty="0" err="1" smtClean="0">
                <a:solidFill>
                  <a:srgbClr val="002060"/>
                </a:solidFill>
              </a:rPr>
              <a:t>Waldhansová</a:t>
            </a:r>
            <a:endParaRPr lang="cs-CZ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2060"/>
                </a:solidFill>
              </a:rPr>
              <a:t>Antonín Zralý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59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Segoe Print" panose="02000600000000000000" pitchFamily="2" charset="0"/>
              </a:rPr>
              <a:t>A jiné můžete zkusit objevovat samy:</a:t>
            </a:r>
            <a:endParaRPr lang="cs-CZ" dirty="0">
              <a:latin typeface="Segoe Print" panose="020006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b="1" dirty="0"/>
              <a:t>f</a:t>
            </a:r>
            <a:r>
              <a:rPr lang="cs-CZ" b="1" dirty="0" smtClean="0"/>
              <a:t>otografové </a:t>
            </a:r>
            <a:r>
              <a:rPr lang="cs-CZ" b="1" dirty="0" smtClean="0">
                <a:solidFill>
                  <a:schemeClr val="tx2"/>
                </a:solidFill>
              </a:rPr>
              <a:t>Luděk </a:t>
            </a:r>
            <a:r>
              <a:rPr lang="cs-CZ" b="1" dirty="0" err="1" smtClean="0">
                <a:solidFill>
                  <a:schemeClr val="tx2"/>
                </a:solidFill>
              </a:rPr>
              <a:t>Lauermann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smtClean="0"/>
              <a:t>a </a:t>
            </a:r>
            <a:r>
              <a:rPr lang="cs-CZ" b="1" dirty="0" smtClean="0">
                <a:solidFill>
                  <a:schemeClr val="tx2"/>
                </a:solidFill>
              </a:rPr>
              <a:t>Čestmír Smeták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/>
              <a:t>g</a:t>
            </a:r>
            <a:r>
              <a:rPr lang="cs-CZ" b="1" dirty="0" smtClean="0"/>
              <a:t>rafik a litograf </a:t>
            </a:r>
            <a:r>
              <a:rPr lang="cs-CZ" b="1" dirty="0" smtClean="0">
                <a:solidFill>
                  <a:schemeClr val="tx2"/>
                </a:solidFill>
              </a:rPr>
              <a:t>Ota Váša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/>
              <a:t>v</a:t>
            </a:r>
            <a:r>
              <a:rPr lang="cs-CZ" b="1" dirty="0" smtClean="0"/>
              <a:t>ýtvarnice </a:t>
            </a:r>
            <a:r>
              <a:rPr lang="cs-CZ" b="1" dirty="0" smtClean="0">
                <a:solidFill>
                  <a:schemeClr val="tx2"/>
                </a:solidFill>
              </a:rPr>
              <a:t>Irena Příborská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 smtClean="0"/>
              <a:t>ilustrátorka dětských knížek </a:t>
            </a:r>
            <a:r>
              <a:rPr lang="cs-CZ" b="1" dirty="0" smtClean="0">
                <a:solidFill>
                  <a:schemeClr val="tx2"/>
                </a:solidFill>
              </a:rPr>
              <a:t>Heidi Janků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 smtClean="0"/>
              <a:t>kloboučnice </a:t>
            </a:r>
            <a:r>
              <a:rPr lang="cs-CZ" b="1" dirty="0" smtClean="0">
                <a:solidFill>
                  <a:schemeClr val="tx2"/>
                </a:solidFill>
              </a:rPr>
              <a:t>Greta Vaňková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/>
              <a:t>s</a:t>
            </a:r>
            <a:r>
              <a:rPr lang="cs-CZ" b="1" dirty="0" smtClean="0"/>
              <a:t>ochař </a:t>
            </a:r>
            <a:r>
              <a:rPr lang="cs-CZ" b="1" dirty="0" smtClean="0">
                <a:solidFill>
                  <a:schemeClr val="tx2"/>
                </a:solidFill>
              </a:rPr>
              <a:t>Miloš Láska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/>
              <a:t>b</a:t>
            </a:r>
            <a:r>
              <a:rPr lang="cs-CZ" b="1" dirty="0" smtClean="0"/>
              <a:t>ásnířky </a:t>
            </a:r>
            <a:r>
              <a:rPr lang="cs-CZ" b="1" dirty="0" smtClean="0">
                <a:solidFill>
                  <a:schemeClr val="tx2"/>
                </a:solidFill>
              </a:rPr>
              <a:t>Ladislava </a:t>
            </a:r>
            <a:r>
              <a:rPr lang="cs-CZ" b="1" dirty="0" err="1" smtClean="0">
                <a:solidFill>
                  <a:schemeClr val="tx2"/>
                </a:solidFill>
              </a:rPr>
              <a:t>Buberlová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smtClean="0"/>
              <a:t>a </a:t>
            </a:r>
            <a:r>
              <a:rPr lang="cs-CZ" b="1" dirty="0" smtClean="0">
                <a:solidFill>
                  <a:schemeClr val="tx2"/>
                </a:solidFill>
              </a:rPr>
              <a:t>Eva Houdková Tesárková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9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 smtClean="0">
                <a:solidFill>
                  <a:srgbClr val="FF0000"/>
                </a:solidFill>
              </a:rPr>
              <a:t>Jak už to tak bývá, řada významných i bezejmenných neslyšících upadla v zapomnění…</a:t>
            </a:r>
            <a:br>
              <a:rPr lang="cs-CZ" altLang="cs-CZ" sz="3600" b="1" dirty="0" smtClean="0">
                <a:solidFill>
                  <a:srgbClr val="FF0000"/>
                </a:solidFill>
              </a:rPr>
            </a:br>
            <a:r>
              <a:rPr lang="cs-CZ" altLang="cs-CZ" sz="3600" b="1" dirty="0" smtClean="0">
                <a:solidFill>
                  <a:srgbClr val="FF0000"/>
                </a:solidFill>
              </a:rPr>
              <a:t/>
            </a:r>
            <a:br>
              <a:rPr lang="cs-CZ" altLang="cs-CZ" sz="3600" b="1" dirty="0" smtClean="0">
                <a:solidFill>
                  <a:srgbClr val="FF0000"/>
                </a:solidFill>
              </a:rPr>
            </a:br>
            <a:r>
              <a:rPr lang="cs-CZ" altLang="cs-CZ" sz="3600" b="1" dirty="0" smtClean="0">
                <a:solidFill>
                  <a:srgbClr val="FF0000"/>
                </a:solidFill>
              </a:rPr>
              <a:t/>
            </a:r>
            <a:br>
              <a:rPr lang="cs-CZ" altLang="cs-CZ" sz="3600" b="1" dirty="0" smtClean="0">
                <a:solidFill>
                  <a:srgbClr val="FF0000"/>
                </a:solidFill>
              </a:rPr>
            </a:br>
            <a:r>
              <a:rPr lang="cs-CZ" altLang="cs-CZ" sz="3600" b="1" dirty="0" smtClean="0">
                <a:solidFill>
                  <a:srgbClr val="FF0000"/>
                </a:solidFill>
              </a:rPr>
              <a:t>Některé zajímavé osudy a příběhy však přežily do dnešních časů…</a:t>
            </a:r>
            <a:br>
              <a:rPr lang="cs-CZ" altLang="cs-CZ" sz="3600" b="1" dirty="0" smtClean="0">
                <a:solidFill>
                  <a:srgbClr val="FF0000"/>
                </a:solidFill>
              </a:rPr>
            </a:br>
            <a:r>
              <a:rPr lang="cs-CZ" altLang="cs-CZ" sz="4000" b="1" dirty="0" smtClean="0">
                <a:solidFill>
                  <a:srgbClr val="FF0000"/>
                </a:solidFill>
              </a:rPr>
              <a:t/>
            </a:r>
            <a:br>
              <a:rPr lang="cs-CZ" altLang="cs-CZ" sz="4000" b="1" dirty="0" smtClean="0">
                <a:solidFill>
                  <a:srgbClr val="FF0000"/>
                </a:solidFill>
              </a:rPr>
            </a:br>
            <a:endParaRPr lang="cs-CZ" altLang="cs-CZ" sz="4000" b="1" dirty="0" smtClean="0">
              <a:solidFill>
                <a:srgbClr val="FF0000"/>
              </a:solidFill>
            </a:endParaRP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pPr marL="0" indent="0">
              <a:buNone/>
            </a:pPr>
            <a:endParaRPr lang="cs-CZ" alt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alt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alt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alt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alt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altLang="cs-CZ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sz="3600" b="1" dirty="0" smtClean="0">
                <a:solidFill>
                  <a:srgbClr val="FF0000"/>
                </a:solidFill>
              </a:rPr>
              <a:t>Který příběh vás zaujal a proč?</a:t>
            </a:r>
          </a:p>
        </p:txBody>
      </p:sp>
    </p:spTree>
    <p:extLst>
      <p:ext uri="{BB962C8B-B14F-4D97-AF65-F5344CB8AC3E}">
        <p14:creationId xmlns:p14="http://schemas.microsoft.com/office/powerpoint/2010/main" val="41143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3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3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3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effectLst/>
              </a:rPr>
              <a:t>Boris Masník  (1923–2011)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endParaRPr lang="cs-CZ" altLang="cs-CZ" smtClean="0"/>
          </a:p>
        </p:txBody>
      </p:sp>
      <p:pic>
        <p:nvPicPr>
          <p:cNvPr id="13316" name="Picture 4" descr="Boris_Mas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14496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356100" y="1557338"/>
            <a:ext cx="453707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ahoma" pitchFamily="32" charset="0"/>
              <a:buChar char="–"/>
              <a:defRPr sz="28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ahoma" pitchFamily="32" charset="0"/>
              <a:buChar char="–"/>
              <a:defRPr sz="20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Slavný neslyšící grafik, animátor, kameraman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Podílel se na výrobě více než 100 filmů</a:t>
            </a:r>
          </a:p>
        </p:txBody>
      </p:sp>
    </p:spTree>
    <p:extLst>
      <p:ext uri="{BB962C8B-B14F-4D97-AF65-F5344CB8AC3E}">
        <p14:creationId xmlns:p14="http://schemas.microsoft.com/office/powerpoint/2010/main" val="40242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14340" name="Picture 4" descr="Boris_Masnik 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0"/>
            <a:ext cx="4941888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ahoma" pitchFamily="32" charset="0"/>
              <a:buChar char="–"/>
              <a:defRPr sz="28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ahoma" pitchFamily="32" charset="0"/>
              <a:buChar char="–"/>
              <a:defRPr sz="20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Boris </a:t>
            </a:r>
            <a:r>
              <a:rPr lang="cs-CZ" altLang="cs-CZ" sz="2800" b="1" dirty="0" err="1">
                <a:solidFill>
                  <a:srgbClr val="FF0000"/>
                </a:solidFill>
              </a:rPr>
              <a:t>Masník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ve svém studiu v Braníku</a:t>
            </a:r>
          </a:p>
        </p:txBody>
      </p:sp>
    </p:spTree>
    <p:extLst>
      <p:ext uri="{BB962C8B-B14F-4D97-AF65-F5344CB8AC3E}">
        <p14:creationId xmlns:p14="http://schemas.microsoft.com/office/powerpoint/2010/main" val="37540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15364" name="Picture 4" descr="Boris_Masnik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53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7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endParaRPr lang="cs-CZ" altLang="cs-CZ" smtClean="0"/>
          </a:p>
        </p:txBody>
      </p:sp>
      <p:pic>
        <p:nvPicPr>
          <p:cNvPr id="16388" name="Picture 4" descr="Boris_Masnik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71450"/>
            <a:ext cx="3213101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Boris_Masnik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0"/>
            <a:ext cx="287972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Boris_Masnik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989138"/>
            <a:ext cx="35607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4067175" y="1268413"/>
            <a:ext cx="9588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ahoma" pitchFamily="32" charset="0"/>
              <a:buChar char="–"/>
              <a:defRPr sz="28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ahoma" pitchFamily="32" charset="0"/>
              <a:buChar char="–"/>
              <a:defRPr sz="20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1948</a:t>
            </a:r>
          </a:p>
        </p:txBody>
      </p:sp>
    </p:spTree>
    <p:extLst>
      <p:ext uri="{BB962C8B-B14F-4D97-AF65-F5344CB8AC3E}">
        <p14:creationId xmlns:p14="http://schemas.microsoft.com/office/powerpoint/2010/main" val="280200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effectLst/>
              </a:rPr>
              <a:t>Bratři v triku – 1945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17412" name="Picture 4" descr="Boris_Masnik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7993063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0356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ahoma" pitchFamily="32" charset="0"/>
              <a:buChar char="–"/>
              <a:defRPr sz="28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ahoma" pitchFamily="32" charset="0"/>
              <a:buChar char="–"/>
              <a:defRPr sz="20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Boris Masník a Jiří Trnka zakládají filmové studio „Bratři v triku“. Je pojmenováno po Vojenovi, Ivanovi a Borisovi Masníkovi</a:t>
            </a:r>
          </a:p>
        </p:txBody>
      </p:sp>
    </p:spTree>
    <p:extLst>
      <p:ext uri="{BB962C8B-B14F-4D97-AF65-F5344CB8AC3E}">
        <p14:creationId xmlns:p14="http://schemas.microsoft.com/office/powerpoint/2010/main" val="15331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4000" smtClean="0"/>
              <a:t>Další neslyšící kameramani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19460" name="Picture 4" descr="Bohumil_Bazil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078288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787900" y="1412875"/>
            <a:ext cx="2881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/>
              <a:t>Bohumil Bažil</a:t>
            </a:r>
          </a:p>
        </p:txBody>
      </p:sp>
    </p:spTree>
    <p:extLst>
      <p:ext uri="{BB962C8B-B14F-4D97-AF65-F5344CB8AC3E}">
        <p14:creationId xmlns:p14="http://schemas.microsoft.com/office/powerpoint/2010/main" val="30134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4000" dirty="0" smtClean="0"/>
              <a:t>Bohumil Bažil  (1890–1962)</a:t>
            </a:r>
          </a:p>
        </p:txBody>
      </p:sp>
      <p:pic>
        <p:nvPicPr>
          <p:cNvPr id="20483" name="Picture 4" descr="scan03122012_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052513"/>
            <a:ext cx="405765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50825" y="1323766"/>
            <a:ext cx="453707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3"/>
              </a:buBlip>
            </a:pPr>
            <a:r>
              <a:rPr lang="cs-CZ" altLang="cs-CZ" sz="1600" dirty="0"/>
              <a:t>  </a:t>
            </a:r>
            <a:r>
              <a:rPr lang="cs-CZ" altLang="cs-CZ" sz="2400" dirty="0"/>
              <a:t>mimořádná osobnost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3"/>
              </a:buBlip>
            </a:pPr>
            <a:r>
              <a:rPr lang="cs-CZ" altLang="cs-CZ" sz="1600" dirty="0"/>
              <a:t>  </a:t>
            </a:r>
            <a:r>
              <a:rPr lang="cs-CZ" altLang="cs-CZ" sz="2400" dirty="0"/>
              <a:t>geniální neslyšící organizátor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3"/>
              </a:buBlip>
            </a:pPr>
            <a:r>
              <a:rPr lang="cs-CZ" altLang="cs-CZ" sz="1600" dirty="0"/>
              <a:t> </a:t>
            </a:r>
            <a:r>
              <a:rPr lang="cs-CZ" altLang="cs-CZ" sz="2400" dirty="0"/>
              <a:t> založil spolek Jirsík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3"/>
              </a:buBlip>
            </a:pPr>
            <a:r>
              <a:rPr lang="cs-CZ" altLang="cs-CZ" sz="1600" dirty="0"/>
              <a:t>  </a:t>
            </a:r>
            <a:r>
              <a:rPr lang="cs-CZ" altLang="cs-CZ" sz="2400" dirty="0" smtClean="0"/>
              <a:t>ve své</a:t>
            </a:r>
            <a:r>
              <a:rPr lang="cs-CZ" altLang="cs-CZ" sz="1600" dirty="0" smtClean="0"/>
              <a:t> </a:t>
            </a:r>
            <a:r>
              <a:rPr lang="cs-CZ" altLang="cs-CZ" sz="2400" dirty="0" smtClean="0"/>
              <a:t>dílně</a:t>
            </a:r>
            <a:r>
              <a:rPr lang="cs-CZ" altLang="cs-CZ" sz="1600" dirty="0" smtClean="0"/>
              <a:t> </a:t>
            </a:r>
            <a:r>
              <a:rPr lang="cs-CZ" altLang="cs-CZ" sz="2400" dirty="0" smtClean="0"/>
              <a:t>vydával </a:t>
            </a:r>
            <a:r>
              <a:rPr lang="cs-CZ" altLang="cs-CZ" sz="2400" dirty="0"/>
              <a:t>knihy a noviny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3"/>
              </a:buBlip>
            </a:pPr>
            <a:r>
              <a:rPr lang="cs-CZ" altLang="cs-CZ" sz="1600" dirty="0"/>
              <a:t>  </a:t>
            </a:r>
            <a:r>
              <a:rPr lang="cs-CZ" altLang="cs-CZ" sz="2400" dirty="0"/>
              <a:t>byl členem spolků ve Vídni,     Praze, Brně a Čes. Budějovicích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3"/>
              </a:buBlip>
            </a:pPr>
            <a:r>
              <a:rPr lang="cs-CZ" altLang="cs-CZ" sz="1600" dirty="0"/>
              <a:t>  </a:t>
            </a:r>
            <a:r>
              <a:rPr lang="cs-CZ" altLang="cs-CZ" sz="2400" dirty="0"/>
              <a:t>podporoval samostatnost neslyšících</a:t>
            </a:r>
          </a:p>
        </p:txBody>
      </p:sp>
    </p:spTree>
    <p:extLst>
      <p:ext uri="{BB962C8B-B14F-4D97-AF65-F5344CB8AC3E}">
        <p14:creationId xmlns:p14="http://schemas.microsoft.com/office/powerpoint/2010/main" val="42414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464</Words>
  <Application>Microsoft Office PowerPoint</Application>
  <PresentationFormat>Předvádění na obrazovce (4:3)</PresentationFormat>
  <Paragraphs>114</Paragraphs>
  <Slides>28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systému Office</vt:lpstr>
      <vt:lpstr>Neslyšící umělci</vt:lpstr>
      <vt:lpstr>Neslyšící čeští umělci v historii </vt:lpstr>
      <vt:lpstr>Boris Masník  (1923–2011)</vt:lpstr>
      <vt:lpstr>Prezentace aplikace PowerPoint</vt:lpstr>
      <vt:lpstr>Prezentace aplikace PowerPoint</vt:lpstr>
      <vt:lpstr>Prezentace aplikace PowerPoint</vt:lpstr>
      <vt:lpstr>Bratři v triku – 1945</vt:lpstr>
      <vt:lpstr>Další neslyšící kameramani</vt:lpstr>
      <vt:lpstr>Bohumil Bažil  (1890–1962)</vt:lpstr>
      <vt:lpstr>Vladimír Buberle (1925-2009)</vt:lpstr>
      <vt:lpstr>Prezentace aplikace PowerPoint</vt:lpstr>
      <vt:lpstr>Mobi Urbanová Severová (1914–1988)</vt:lpstr>
      <vt:lpstr>  Marie Kopecná            Melitta Guthová    (1919–2005)    (1921–1942)</vt:lpstr>
      <vt:lpstr>Prezentace aplikace PowerPoint</vt:lpstr>
      <vt:lpstr>Mobi Urbanová učila od r. 1942 ve své vlastní baletní škole na Smíchově</vt:lpstr>
      <vt:lpstr>Zde se svou žačkou  Olgou Čálkovou (Masníkovou)  na zahradě smíchovské školy</vt:lpstr>
      <vt:lpstr>Neslyšící tanečníci Richard Šebela, Jana Brejchová, Mobi Urbanová a Olga Masníková</vt:lpstr>
      <vt:lpstr>Zájezd Mobi Urbanové do Salzburgu (1949). Dáma vpravo (s kloboukem)  je její maminka Emilie Bublová</vt:lpstr>
      <vt:lpstr>Manželé Severovi, Buberlovi a Podlešákovi </vt:lpstr>
      <vt:lpstr>Bronzová socha Mobi od Josefa Lásky. Mobi Urbanová v TKN v r. 1984</vt:lpstr>
      <vt:lpstr>Zajímavý byl i život jejího nevlastního otce, mjr. SNB Jiřího Bubly (vlevo)</vt:lpstr>
      <vt:lpstr>Neslyšící malíři</vt:lpstr>
      <vt:lpstr>Prezentace aplikace PowerPoint</vt:lpstr>
      <vt:lpstr>Prezentace aplikace PowerPoint</vt:lpstr>
      <vt:lpstr>Prezentace aplikace PowerPoint</vt:lpstr>
      <vt:lpstr>Další příběhy najdete vložené na moodlu našeho kurzu:</vt:lpstr>
      <vt:lpstr>A jiné můžete zkusit objevovat samy:</vt:lpstr>
      <vt:lpstr>Jak už to tak bývá, řada významných i bezejmenných neslyšících upadla v zapomnění…   Některé zajímavé osudy a příběhy však přežily do dnešních časů…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Neslyšící umělci</dc:title>
  <dc:creator>tichysvet3</dc:creator>
  <cp:lastModifiedBy>tichysvet3</cp:lastModifiedBy>
  <cp:revision>21</cp:revision>
  <dcterms:created xsi:type="dcterms:W3CDTF">2020-03-29T20:59:31Z</dcterms:created>
  <dcterms:modified xsi:type="dcterms:W3CDTF">2020-03-30T23:07:53Z</dcterms:modified>
</cp:coreProperties>
</file>