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84900C86-9D52-4513-8179-7332B9050D37}"/>
    <pc:docChg chg="modSld">
      <pc:chgData name="Jarolímková, Adéla" userId="999f5e52-b3b5-4322-ac6a-365c09c88039" providerId="ADAL" clId="{84900C86-9D52-4513-8179-7332B9050D37}" dt="2023-03-02T07:52:24.676" v="77" actId="20577"/>
      <pc:docMkLst>
        <pc:docMk/>
      </pc:docMkLst>
      <pc:sldChg chg="modSp mod">
        <pc:chgData name="Jarolímková, Adéla" userId="999f5e52-b3b5-4322-ac6a-365c09c88039" providerId="ADAL" clId="{84900C86-9D52-4513-8179-7332B9050D37}" dt="2023-03-02T07:52:24.676" v="77" actId="20577"/>
        <pc:sldMkLst>
          <pc:docMk/>
          <pc:sldMk cId="500063765" sldId="257"/>
        </pc:sldMkLst>
        <pc:spChg chg="mod">
          <ac:chgData name="Jarolímková, Adéla" userId="999f5e52-b3b5-4322-ac6a-365c09c88039" providerId="ADAL" clId="{84900C86-9D52-4513-8179-7332B9050D37}" dt="2023-03-02T07:52:24.676" v="77" actId="20577"/>
          <ac:spMkLst>
            <pc:docMk/>
            <pc:sldMk cId="500063765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8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4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519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47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1163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71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534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8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0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2375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30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43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29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2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14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B999-E290-462D-951C-89E0F7A31346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979087-C15F-4988-9722-D9D6AF57B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43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isk.ff.cuni.cz/cs/studium/zaverecne-prace-bc-mg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Zadání bakalářské práce</a:t>
            </a:r>
          </a:p>
        </p:txBody>
      </p:sp>
    </p:spTree>
    <p:extLst>
      <p:ext uri="{BB962C8B-B14F-4D97-AF65-F5344CB8AC3E}">
        <p14:creationId xmlns:p14="http://schemas.microsoft.com/office/powerpoint/2010/main" val="319325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</a:t>
            </a:r>
            <a:r>
              <a:rPr lang="cs-CZ" dirty="0"/>
              <a:t>studijní složky (už pouze elektronicky) – schvaluje administrátor závěrečných prací (Klára Foglarová) a vedoucí ústavu</a:t>
            </a:r>
          </a:p>
          <a:p>
            <a:r>
              <a:rPr lang="cs-CZ" dirty="0"/>
              <a:t>Přítomno u obhajoby – vedoucí, oponent i komise posuzují, zda byl splněn cíl práce a nakolik bylo zadání dodrženo</a:t>
            </a:r>
          </a:p>
          <a:p>
            <a:pPr lvl="1"/>
            <a:r>
              <a:rPr lang="cs-CZ" dirty="0"/>
              <a:t>Srozumitelnost (nejasné formulace = nejasný výsledek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Jasný cíl</a:t>
            </a:r>
          </a:p>
          <a:p>
            <a:pPr lvl="1"/>
            <a:r>
              <a:rPr lang="cs-CZ" dirty="0" smtClean="0"/>
              <a:t>Proveditelnost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06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Vzor – najdete na </a:t>
            </a:r>
            <a:r>
              <a:rPr lang="cs-CZ" dirty="0">
                <a:hlinkClick r:id="rId2"/>
              </a:rPr>
              <a:t>https://uisk.ff.cuni.cz/cs/studium/zaverecne-prace-bc-mgr/</a:t>
            </a:r>
            <a:r>
              <a:rPr lang="cs-CZ" dirty="0"/>
              <a:t> </a:t>
            </a:r>
          </a:p>
          <a:p>
            <a:r>
              <a:rPr lang="cs-CZ" dirty="0"/>
              <a:t>Název práce</a:t>
            </a:r>
          </a:p>
          <a:p>
            <a:r>
              <a:rPr lang="cs-CZ" dirty="0"/>
              <a:t>Název práce v angličtině</a:t>
            </a:r>
          </a:p>
          <a:p>
            <a:r>
              <a:rPr lang="cs-CZ" dirty="0"/>
              <a:t>Jazyk práce</a:t>
            </a:r>
          </a:p>
          <a:p>
            <a:r>
              <a:rPr lang="cs-CZ" dirty="0"/>
              <a:t>Vedoucí práce</a:t>
            </a:r>
          </a:p>
          <a:p>
            <a:r>
              <a:rPr lang="cs-CZ" dirty="0"/>
              <a:t>Autor práce</a:t>
            </a:r>
          </a:p>
          <a:p>
            <a:r>
              <a:rPr lang="cs-CZ" dirty="0"/>
              <a:t>Zásady pro vypracování práce</a:t>
            </a:r>
          </a:p>
          <a:p>
            <a:r>
              <a:rPr lang="cs-CZ" dirty="0"/>
              <a:t>Seznam odborné literatury</a:t>
            </a:r>
          </a:p>
        </p:txBody>
      </p:sp>
    </p:spTree>
    <p:extLst>
      <p:ext uri="{BB962C8B-B14F-4D97-AF65-F5344CB8AC3E}">
        <p14:creationId xmlns:p14="http://schemas.microsoft.com/office/powerpoint/2010/main" val="4079939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pro vypracování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cílem práce? Cílem práce je….</a:t>
            </a:r>
          </a:p>
          <a:p>
            <a:pPr lvl="1"/>
            <a:r>
              <a:rPr lang="cs-CZ" dirty="0"/>
              <a:t>Vhodná volba cíle – dosažitelnost, dostatečná specifičnost</a:t>
            </a:r>
          </a:p>
          <a:p>
            <a:r>
              <a:rPr lang="cs-CZ" dirty="0"/>
              <a:t>Jakou metodou/metodami tohoto cíle dosáhnu?</a:t>
            </a:r>
          </a:p>
          <a:p>
            <a:pPr lvl="1"/>
            <a:r>
              <a:rPr lang="cs-CZ" dirty="0" smtClean="0"/>
              <a:t>Výzkumem (rozhovory, dotazníky), analýzou </a:t>
            </a:r>
            <a:r>
              <a:rPr lang="cs-CZ" smtClean="0"/>
              <a:t>existujících dat, analýzou </a:t>
            </a:r>
            <a:r>
              <a:rPr lang="cs-CZ" dirty="0"/>
              <a:t>literatury…</a:t>
            </a:r>
          </a:p>
          <a:p>
            <a:r>
              <a:rPr lang="cs-CZ" dirty="0"/>
              <a:t>Vysvětlení tématu, pojmů</a:t>
            </a:r>
          </a:p>
          <a:p>
            <a:pPr lvl="1"/>
            <a:r>
              <a:rPr lang="cs-CZ" dirty="0"/>
              <a:t>Pouze u nové, v českém prostředí dosud málo popsané tématiky</a:t>
            </a:r>
          </a:p>
          <a:p>
            <a:r>
              <a:rPr lang="cs-CZ" dirty="0"/>
              <a:t>Osnova?</a:t>
            </a:r>
          </a:p>
          <a:p>
            <a:pPr lvl="1"/>
            <a:r>
              <a:rPr lang="cs-CZ" dirty="0"/>
              <a:t>Není nutná, většinou ani přínosná</a:t>
            </a:r>
          </a:p>
          <a:p>
            <a:r>
              <a:rPr lang="cs-CZ" dirty="0"/>
              <a:t>Prohlášení - "Bakalářská práce bude připravena v souladu s platnými vnitřními předpisy FF UK a dalšími metodickými pokyny a normativními dokumenty."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79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4-5 titulů</a:t>
            </a:r>
          </a:p>
          <a:p>
            <a:r>
              <a:rPr lang="cs-CZ" dirty="0"/>
              <a:t>Alespoň jedna monografie, odborné články </a:t>
            </a:r>
          </a:p>
          <a:p>
            <a:r>
              <a:rPr lang="cs-CZ" dirty="0"/>
              <a:t>Ne novinové články, blogy, hesla na Wikipedii, skripta, kvalifikační práce</a:t>
            </a:r>
          </a:p>
          <a:p>
            <a:r>
              <a:rPr lang="cs-CZ" dirty="0"/>
              <a:t>Citace podle ISO 690, řazeny abecedně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80097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72EF15-9EF3-43F1-AFE2-8E0DD93AB638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C22D3E-1E0B-46BB-A914-C17537154F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3BCDB8-8886-4D83-874D-91898C778B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203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Zadání bakalářské práce</vt:lpstr>
      <vt:lpstr>Zadání práce</vt:lpstr>
      <vt:lpstr>Struktura zadání</vt:lpstr>
      <vt:lpstr>Zásady pro vypracování práce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bakalářské práce</dc:title>
  <dc:creator>Jarolímková, Adéla</dc:creator>
  <cp:lastModifiedBy>Jarolímková, Adéla</cp:lastModifiedBy>
  <cp:revision>11</cp:revision>
  <dcterms:created xsi:type="dcterms:W3CDTF">2021-03-02T08:53:39Z</dcterms:created>
  <dcterms:modified xsi:type="dcterms:W3CDTF">2024-02-02T12:51:18Z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