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8" r:id="rId3"/>
    <p:sldId id="303" r:id="rId4"/>
    <p:sldId id="292" r:id="rId5"/>
    <p:sldId id="319" r:id="rId6"/>
    <p:sldId id="280" r:id="rId7"/>
    <p:sldId id="331" r:id="rId8"/>
    <p:sldId id="353" r:id="rId9"/>
    <p:sldId id="332" r:id="rId10"/>
    <p:sldId id="333" r:id="rId11"/>
    <p:sldId id="334" r:id="rId12"/>
    <p:sldId id="335" r:id="rId13"/>
    <p:sldId id="336" r:id="rId14"/>
    <p:sldId id="337" r:id="rId15"/>
    <p:sldId id="318" r:id="rId16"/>
    <p:sldId id="277" r:id="rId17"/>
    <p:sldId id="356" r:id="rId18"/>
    <p:sldId id="304" r:id="rId19"/>
    <p:sldId id="355" r:id="rId20"/>
    <p:sldId id="305" r:id="rId21"/>
    <p:sldId id="328" r:id="rId22"/>
    <p:sldId id="359" r:id="rId23"/>
    <p:sldId id="360" r:id="rId24"/>
    <p:sldId id="269" r:id="rId25"/>
    <p:sldId id="330" r:id="rId26"/>
    <p:sldId id="357" r:id="rId27"/>
    <p:sldId id="358" r:id="rId28"/>
    <p:sldId id="307" r:id="rId29"/>
    <p:sldId id="310" r:id="rId30"/>
    <p:sldId id="361" r:id="rId3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10" autoAdjust="0"/>
    <p:restoredTop sz="96085" autoAdjust="0"/>
  </p:normalViewPr>
  <p:slideViewPr>
    <p:cSldViewPr>
      <p:cViewPr varScale="1">
        <p:scale>
          <a:sx n="78" d="100"/>
          <a:sy n="78" d="100"/>
        </p:scale>
        <p:origin x="811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23FBFF-CF51-4D02-AB96-E0D7F89C93D7}" type="doc">
      <dgm:prSet loTypeId="urn:microsoft.com/office/officeart/2005/8/layout/radial1" loCatId="relationship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D29F21CA-7727-448F-A64A-50C352D21E86}">
      <dgm:prSet phldrT="[Text]"/>
      <dgm:spPr>
        <a:ln>
          <a:solidFill>
            <a:schemeClr val="bg1"/>
          </a:solidFill>
          <a:prstDash val="dash"/>
        </a:ln>
      </dgm:spPr>
      <dgm:t>
        <a:bodyPr/>
        <a:lstStyle/>
        <a:p>
          <a:r>
            <a:rPr lang="cs-CZ" dirty="0"/>
            <a:t>Zkoumaný problém</a:t>
          </a:r>
          <a:endParaRPr lang="en-GB" dirty="0"/>
        </a:p>
      </dgm:t>
    </dgm:pt>
    <dgm:pt modelId="{644C7FBA-A987-4751-8709-DE5C9FBEAF54}" type="parTrans" cxnId="{2F901AFE-067E-4F7B-98AB-61EA0B2B7BE9}">
      <dgm:prSet/>
      <dgm:spPr/>
      <dgm:t>
        <a:bodyPr/>
        <a:lstStyle/>
        <a:p>
          <a:endParaRPr lang="en-GB"/>
        </a:p>
      </dgm:t>
    </dgm:pt>
    <dgm:pt modelId="{49FF5E59-BAAA-4CB7-8F0F-DEECE7F99A86}" type="sibTrans" cxnId="{2F901AFE-067E-4F7B-98AB-61EA0B2B7BE9}">
      <dgm:prSet/>
      <dgm:spPr/>
      <dgm:t>
        <a:bodyPr/>
        <a:lstStyle/>
        <a:p>
          <a:endParaRPr lang="en-GB"/>
        </a:p>
      </dgm:t>
    </dgm:pt>
    <dgm:pt modelId="{C15814CF-89F0-413A-9F75-5CC1AFCFE732}">
      <dgm:prSet phldrT="[Text]" custT="1"/>
      <dgm:spPr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prstClr val="white"/>
          </a:solidFill>
          <a:prstDash val="dash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spcFirstLastPara="0" vert="horz" wrap="square" lIns="6350" tIns="6350" rIns="6350" bIns="6350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solidFill>
                <a:prstClr val="white"/>
              </a:solidFill>
              <a:latin typeface="Georgia"/>
              <a:ea typeface="+mn-ea"/>
              <a:cs typeface="+mn-cs"/>
            </a:rPr>
            <a:t>Ne/zamýšlený faktor</a:t>
          </a:r>
          <a:endParaRPr lang="en-GB" sz="1000" kern="1200" dirty="0">
            <a:solidFill>
              <a:prstClr val="white"/>
            </a:solidFill>
            <a:latin typeface="Georgia"/>
            <a:ea typeface="+mn-ea"/>
            <a:cs typeface="+mn-cs"/>
          </a:endParaRPr>
        </a:p>
      </dgm:t>
    </dgm:pt>
    <dgm:pt modelId="{4389BDFE-A81F-4C1C-B452-E6F62D15C642}" type="parTrans" cxnId="{A172B3F5-6F7B-43B6-983D-4C58B0C4C778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dgm:style>
      </dgm:prSet>
      <dgm:spPr>
        <a:ln w="28575" cap="flat" cmpd="sng" algn="ctr">
          <a:solidFill>
            <a:schemeClr val="accent2"/>
          </a:solidFill>
          <a:prstDash val="solid"/>
          <a:round/>
          <a:headEnd type="arrow" w="med" len="med"/>
          <a:tailEnd type="arrow" w="med" len="med"/>
        </a:ln>
      </dgm:spPr>
      <dgm:t>
        <a:bodyPr/>
        <a:lstStyle/>
        <a:p>
          <a:endParaRPr lang="en-GB"/>
        </a:p>
      </dgm:t>
    </dgm:pt>
    <dgm:pt modelId="{554E00CF-9437-4EDE-8760-C5B3FFE640BD}" type="sibTrans" cxnId="{A172B3F5-6F7B-43B6-983D-4C58B0C4C778}">
      <dgm:prSet/>
      <dgm:spPr/>
      <dgm:t>
        <a:bodyPr/>
        <a:lstStyle/>
        <a:p>
          <a:endParaRPr lang="en-GB"/>
        </a:p>
      </dgm:t>
    </dgm:pt>
    <dgm:pt modelId="{D9D8F9C4-5919-473F-BEC6-0901CDCD65D2}">
      <dgm:prSet phldrT="[Text]" custT="1"/>
      <dgm:spPr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prstClr val="white"/>
          </a:solidFill>
          <a:prstDash val="dash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spcFirstLastPara="0" vert="horz" wrap="square" lIns="6350" tIns="6350" rIns="6350" bIns="6350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solidFill>
                <a:prstClr val="white"/>
              </a:solidFill>
              <a:latin typeface="Georgia"/>
              <a:ea typeface="+mn-ea"/>
              <a:cs typeface="+mn-cs"/>
            </a:rPr>
            <a:t>Ne/zamýšlený faktor</a:t>
          </a:r>
          <a:endParaRPr lang="en-GB" sz="1000" kern="1200" dirty="0">
            <a:solidFill>
              <a:prstClr val="white"/>
            </a:solidFill>
            <a:latin typeface="Georgia"/>
            <a:ea typeface="+mn-ea"/>
            <a:cs typeface="+mn-cs"/>
          </a:endParaRPr>
        </a:p>
      </dgm:t>
    </dgm:pt>
    <dgm:pt modelId="{318D42DB-C657-46CC-9B29-882D124DCB75}" type="parTrans" cxnId="{DBAF9825-007A-443C-AE64-E60F2D8170E9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dgm:style>
      </dgm:prSet>
      <dgm:spPr>
        <a:ln w="28575" cap="flat" cmpd="sng" algn="ctr">
          <a:solidFill>
            <a:schemeClr val="accent2"/>
          </a:solidFill>
          <a:prstDash val="solid"/>
          <a:round/>
          <a:headEnd type="arrow" w="med" len="med"/>
          <a:tailEnd type="arrow" w="med" len="med"/>
        </a:ln>
      </dgm:spPr>
      <dgm:t>
        <a:bodyPr/>
        <a:lstStyle/>
        <a:p>
          <a:endParaRPr lang="en-GB"/>
        </a:p>
      </dgm:t>
    </dgm:pt>
    <dgm:pt modelId="{6DC6B672-D106-4729-897B-850C0CB347DD}" type="sibTrans" cxnId="{DBAF9825-007A-443C-AE64-E60F2D8170E9}">
      <dgm:prSet/>
      <dgm:spPr/>
      <dgm:t>
        <a:bodyPr/>
        <a:lstStyle/>
        <a:p>
          <a:endParaRPr lang="en-GB"/>
        </a:p>
      </dgm:t>
    </dgm:pt>
    <dgm:pt modelId="{AB29B27A-DC74-40E6-941F-0C0461C0051A}">
      <dgm:prSet phldrT="[Text]" custT="1"/>
      <dgm:spPr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prstClr val="white"/>
          </a:solidFill>
          <a:prstDash val="dash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spcFirstLastPara="0" vert="horz" wrap="square" lIns="6350" tIns="6350" rIns="6350" bIns="6350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solidFill>
                <a:prstClr val="white"/>
              </a:solidFill>
              <a:latin typeface="Georgia"/>
              <a:ea typeface="+mn-ea"/>
              <a:cs typeface="+mn-cs"/>
            </a:rPr>
            <a:t>Ne/zamýšlený faktor</a:t>
          </a:r>
          <a:endParaRPr lang="en-GB" sz="1000" kern="1200" dirty="0">
            <a:solidFill>
              <a:prstClr val="white"/>
            </a:solidFill>
            <a:latin typeface="Georgia"/>
            <a:ea typeface="+mn-ea"/>
            <a:cs typeface="+mn-cs"/>
          </a:endParaRPr>
        </a:p>
      </dgm:t>
    </dgm:pt>
    <dgm:pt modelId="{F0A8C7F2-B6DD-4B58-BE6D-4332B5B39027}" type="parTrans" cxnId="{C70B3F05-5BA8-490C-8EF1-25DBF6D109E7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dgm:style>
      </dgm:prSet>
      <dgm:spPr>
        <a:ln w="28575" cap="flat" cmpd="sng" algn="ctr">
          <a:solidFill>
            <a:schemeClr val="accent2"/>
          </a:solidFill>
          <a:prstDash val="solid"/>
          <a:round/>
          <a:headEnd type="arrow" w="med" len="med"/>
          <a:tailEnd type="arrow" w="med" len="med"/>
        </a:ln>
      </dgm:spPr>
      <dgm:t>
        <a:bodyPr/>
        <a:lstStyle/>
        <a:p>
          <a:endParaRPr lang="en-GB"/>
        </a:p>
      </dgm:t>
    </dgm:pt>
    <dgm:pt modelId="{E937B4ED-3B89-4444-9B4B-91CDA9BBF7B6}" type="sibTrans" cxnId="{C70B3F05-5BA8-490C-8EF1-25DBF6D109E7}">
      <dgm:prSet/>
      <dgm:spPr/>
      <dgm:t>
        <a:bodyPr/>
        <a:lstStyle/>
        <a:p>
          <a:endParaRPr lang="en-GB"/>
        </a:p>
      </dgm:t>
    </dgm:pt>
    <dgm:pt modelId="{335F08B7-6F65-4361-8700-FA20AEDC5CB6}">
      <dgm:prSet phldrT="[Text]" custT="1"/>
      <dgm:spPr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prstClr val="white"/>
          </a:solidFill>
          <a:prstDash val="dash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spcFirstLastPara="0" vert="horz" wrap="square" lIns="6350" tIns="6350" rIns="6350" bIns="6350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solidFill>
                <a:prstClr val="white"/>
              </a:solidFill>
              <a:latin typeface="Georgia"/>
              <a:ea typeface="+mn-ea"/>
              <a:cs typeface="+mn-cs"/>
            </a:rPr>
            <a:t>Ne/zamýšlený faktor</a:t>
          </a:r>
          <a:endParaRPr lang="en-GB" sz="1000" kern="1200" dirty="0">
            <a:solidFill>
              <a:prstClr val="white"/>
            </a:solidFill>
            <a:latin typeface="Georgia"/>
            <a:ea typeface="+mn-ea"/>
            <a:cs typeface="+mn-cs"/>
          </a:endParaRPr>
        </a:p>
      </dgm:t>
    </dgm:pt>
    <dgm:pt modelId="{284721F8-52C1-44BD-B692-8685A492B927}" type="parTrans" cxnId="{9ABA3913-D11B-4B58-AFA3-CBDDE2AACCF4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dgm:style>
      </dgm:prSet>
      <dgm:spPr>
        <a:ln w="28575" cap="flat" cmpd="sng" algn="ctr">
          <a:solidFill>
            <a:schemeClr val="accent2"/>
          </a:solidFill>
          <a:prstDash val="solid"/>
          <a:round/>
          <a:headEnd type="arrow" w="med" len="med"/>
          <a:tailEnd type="arrow" w="med" len="med"/>
        </a:ln>
      </dgm:spPr>
      <dgm:t>
        <a:bodyPr/>
        <a:lstStyle/>
        <a:p>
          <a:endParaRPr lang="en-GB"/>
        </a:p>
      </dgm:t>
    </dgm:pt>
    <dgm:pt modelId="{3D324376-13AE-405A-8B33-7B8F2AA59DD7}" type="sibTrans" cxnId="{9ABA3913-D11B-4B58-AFA3-CBDDE2AACCF4}">
      <dgm:prSet/>
      <dgm:spPr/>
      <dgm:t>
        <a:bodyPr/>
        <a:lstStyle/>
        <a:p>
          <a:endParaRPr lang="en-GB"/>
        </a:p>
      </dgm:t>
    </dgm:pt>
    <dgm:pt modelId="{F731BC9A-816F-4CBC-8F37-B3FEDDB70140}">
      <dgm:prSet phldrT="[Text]" custT="1"/>
      <dgm:spPr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prstClr val="white"/>
          </a:solidFill>
          <a:prstDash val="dash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spcFirstLastPara="0" vert="horz" wrap="square" lIns="6350" tIns="6350" rIns="6350" bIns="6350" numCol="1" spcCol="1270" anchor="ctr" anchorCtr="0"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solidFill>
                <a:prstClr val="white"/>
              </a:solidFill>
              <a:latin typeface="Georgia"/>
              <a:ea typeface="+mn-ea"/>
              <a:cs typeface="+mn-cs"/>
            </a:rPr>
            <a:t>Ne/zamýšlený faktor</a:t>
          </a:r>
          <a:endParaRPr lang="en-GB" sz="1000" kern="1200" dirty="0">
            <a:solidFill>
              <a:prstClr val="white"/>
            </a:solidFill>
            <a:latin typeface="Georgia"/>
            <a:ea typeface="+mn-ea"/>
            <a:cs typeface="+mn-cs"/>
          </a:endParaRPr>
        </a:p>
      </dgm:t>
    </dgm:pt>
    <dgm:pt modelId="{4DD88804-B43C-4A2D-BE92-6BFF09B30E17}" type="parTrans" cxnId="{894DDDCF-A417-4B09-8D49-C0B59AC1C846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dgm:style>
      </dgm:prSet>
      <dgm:spPr>
        <a:ln w="28575" cap="flat" cmpd="sng" algn="ctr">
          <a:solidFill>
            <a:schemeClr val="accent2"/>
          </a:solidFill>
          <a:prstDash val="solid"/>
          <a:round/>
          <a:headEnd type="arrow" w="med" len="med"/>
          <a:tailEnd type="arrow" w="med" len="med"/>
        </a:ln>
      </dgm:spPr>
      <dgm:t>
        <a:bodyPr/>
        <a:lstStyle/>
        <a:p>
          <a:endParaRPr lang="en-GB"/>
        </a:p>
      </dgm:t>
    </dgm:pt>
    <dgm:pt modelId="{97236F79-03A2-4679-851B-CD10DF89CA13}" type="sibTrans" cxnId="{894DDDCF-A417-4B09-8D49-C0B59AC1C846}">
      <dgm:prSet/>
      <dgm:spPr/>
      <dgm:t>
        <a:bodyPr/>
        <a:lstStyle/>
        <a:p>
          <a:endParaRPr lang="en-GB"/>
        </a:p>
      </dgm:t>
    </dgm:pt>
    <dgm:pt modelId="{493BB843-5139-4770-81E0-F966F86DF638}">
      <dgm:prSet phldrT="[Text]"/>
      <dgm:spPr>
        <a:ln>
          <a:solidFill>
            <a:schemeClr val="bg1"/>
          </a:solidFill>
          <a:prstDash val="dash"/>
        </a:ln>
      </dgm:spPr>
      <dgm:t>
        <a:bodyPr/>
        <a:lstStyle/>
        <a:p>
          <a:r>
            <a:rPr lang="cs-CZ" dirty="0"/>
            <a:t>Ne/zamýšlený faktor</a:t>
          </a:r>
          <a:endParaRPr lang="en-GB" dirty="0"/>
        </a:p>
      </dgm:t>
    </dgm:pt>
    <dgm:pt modelId="{6DAFDE39-643B-4ECD-9499-B9C369C181CA}" type="parTrans" cxnId="{23584EDB-DE79-4411-86D4-6B3EB865A8AD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dgm:style>
      </dgm:prSet>
      <dgm:spPr>
        <a:ln w="28575" cap="flat" cmpd="sng" algn="ctr">
          <a:solidFill>
            <a:schemeClr val="accent2"/>
          </a:solidFill>
          <a:prstDash val="solid"/>
          <a:round/>
          <a:headEnd type="arrow" w="med" len="med"/>
          <a:tailEnd type="arrow" w="med" len="med"/>
        </a:ln>
      </dgm:spPr>
      <dgm:t>
        <a:bodyPr/>
        <a:lstStyle/>
        <a:p>
          <a:endParaRPr lang="en-GB"/>
        </a:p>
      </dgm:t>
    </dgm:pt>
    <dgm:pt modelId="{834C4D89-E7B8-4CA2-9673-CC439F50F1A9}" type="sibTrans" cxnId="{23584EDB-DE79-4411-86D4-6B3EB865A8AD}">
      <dgm:prSet/>
      <dgm:spPr/>
      <dgm:t>
        <a:bodyPr/>
        <a:lstStyle/>
        <a:p>
          <a:endParaRPr lang="en-GB"/>
        </a:p>
      </dgm:t>
    </dgm:pt>
    <dgm:pt modelId="{1E44CF7E-4006-4046-8131-6662345D5D6C}" type="pres">
      <dgm:prSet presAssocID="{4123FBFF-CF51-4D02-AB96-E0D7F89C93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1165D51-37EF-4CFF-B271-005B4D15A1F5}" type="pres">
      <dgm:prSet presAssocID="{D29F21CA-7727-448F-A64A-50C352D21E86}" presName="centerShape" presStyleLbl="node0" presStyleIdx="0" presStyleCnt="1"/>
      <dgm:spPr/>
    </dgm:pt>
    <dgm:pt modelId="{C77C9E05-59F0-4802-BF8B-AD5DFEAD8150}" type="pres">
      <dgm:prSet presAssocID="{4389BDFE-A81F-4C1C-B452-E6F62D15C642}" presName="Name9" presStyleLbl="parChTrans1D2" presStyleIdx="0" presStyleCnt="6"/>
      <dgm:spPr/>
    </dgm:pt>
    <dgm:pt modelId="{B7ABDD25-C35A-4C58-84AE-54F6CF550F14}" type="pres">
      <dgm:prSet presAssocID="{4389BDFE-A81F-4C1C-B452-E6F62D15C642}" presName="connTx" presStyleLbl="parChTrans1D2" presStyleIdx="0" presStyleCnt="6"/>
      <dgm:spPr/>
    </dgm:pt>
    <dgm:pt modelId="{7F305A71-D2D5-47EE-845A-6244C2A4FD98}" type="pres">
      <dgm:prSet presAssocID="{C15814CF-89F0-413A-9F75-5CC1AFCFE732}" presName="node" presStyleLbl="node1" presStyleIdx="0" presStyleCnt="6">
        <dgm:presLayoutVars>
          <dgm:bulletEnabled val="1"/>
        </dgm:presLayoutVars>
      </dgm:prSet>
      <dgm:spPr>
        <a:xfrm>
          <a:off x="1403959" y="44687"/>
          <a:ext cx="1230680" cy="1230680"/>
        </a:xfrm>
        <a:prstGeom prst="ellipse">
          <a:avLst/>
        </a:prstGeom>
      </dgm:spPr>
    </dgm:pt>
    <dgm:pt modelId="{2B0A350B-8EDB-4076-9D22-77DE79968D87}" type="pres">
      <dgm:prSet presAssocID="{318D42DB-C657-46CC-9B29-882D124DCB75}" presName="Name9" presStyleLbl="parChTrans1D2" presStyleIdx="1" presStyleCnt="6"/>
      <dgm:spPr/>
    </dgm:pt>
    <dgm:pt modelId="{1A3C61C2-F423-43DB-A4EE-1FC1D0DC0500}" type="pres">
      <dgm:prSet presAssocID="{318D42DB-C657-46CC-9B29-882D124DCB75}" presName="connTx" presStyleLbl="parChTrans1D2" presStyleIdx="1" presStyleCnt="6"/>
      <dgm:spPr/>
    </dgm:pt>
    <dgm:pt modelId="{5AFBE39E-6E3F-4AB2-BBFB-7A97278F2EF7}" type="pres">
      <dgm:prSet presAssocID="{D9D8F9C4-5919-473F-BEC6-0901CDCD65D2}" presName="node" presStyleLbl="node1" presStyleIdx="1" presStyleCnt="6">
        <dgm:presLayoutVars>
          <dgm:bulletEnabled val="1"/>
        </dgm:presLayoutVars>
      </dgm:prSet>
      <dgm:spPr>
        <a:xfrm>
          <a:off x="2792158" y="846164"/>
          <a:ext cx="1230680" cy="1230680"/>
        </a:xfrm>
        <a:prstGeom prst="ellipse">
          <a:avLst/>
        </a:prstGeom>
      </dgm:spPr>
    </dgm:pt>
    <dgm:pt modelId="{9274DEFB-B2C3-4ABD-B85C-29CA0B055FCC}" type="pres">
      <dgm:prSet presAssocID="{F0A8C7F2-B6DD-4B58-BE6D-4332B5B39027}" presName="Name9" presStyleLbl="parChTrans1D2" presStyleIdx="2" presStyleCnt="6"/>
      <dgm:spPr/>
    </dgm:pt>
    <dgm:pt modelId="{EBE768A1-2E20-41A3-BEA1-2D9F174B2D07}" type="pres">
      <dgm:prSet presAssocID="{F0A8C7F2-B6DD-4B58-BE6D-4332B5B39027}" presName="connTx" presStyleLbl="parChTrans1D2" presStyleIdx="2" presStyleCnt="6"/>
      <dgm:spPr/>
    </dgm:pt>
    <dgm:pt modelId="{74D831A4-8555-4FD7-BC80-05010C20B4CA}" type="pres">
      <dgm:prSet presAssocID="{AB29B27A-DC74-40E6-941F-0C0461C0051A}" presName="node" presStyleLbl="node1" presStyleIdx="2" presStyleCnt="6">
        <dgm:presLayoutVars>
          <dgm:bulletEnabled val="1"/>
        </dgm:presLayoutVars>
      </dgm:prSet>
      <dgm:spPr>
        <a:xfrm>
          <a:off x="2792158" y="2449118"/>
          <a:ext cx="1230680" cy="1230680"/>
        </a:xfrm>
        <a:prstGeom prst="ellipse">
          <a:avLst/>
        </a:prstGeom>
      </dgm:spPr>
    </dgm:pt>
    <dgm:pt modelId="{99192066-43FE-41C9-A93C-E6BCEDC5F6A0}" type="pres">
      <dgm:prSet presAssocID="{284721F8-52C1-44BD-B692-8685A492B927}" presName="Name9" presStyleLbl="parChTrans1D2" presStyleIdx="3" presStyleCnt="6"/>
      <dgm:spPr/>
    </dgm:pt>
    <dgm:pt modelId="{1A54DB73-7F16-43B9-A55D-FB928864E678}" type="pres">
      <dgm:prSet presAssocID="{284721F8-52C1-44BD-B692-8685A492B927}" presName="connTx" presStyleLbl="parChTrans1D2" presStyleIdx="3" presStyleCnt="6"/>
      <dgm:spPr/>
    </dgm:pt>
    <dgm:pt modelId="{8F74B89B-C42A-4DC8-AFA0-DF72A206FDDA}" type="pres">
      <dgm:prSet presAssocID="{335F08B7-6F65-4361-8700-FA20AEDC5CB6}" presName="node" presStyleLbl="node1" presStyleIdx="3" presStyleCnt="6">
        <dgm:presLayoutVars>
          <dgm:bulletEnabled val="1"/>
        </dgm:presLayoutVars>
      </dgm:prSet>
      <dgm:spPr>
        <a:xfrm>
          <a:off x="1403959" y="3250594"/>
          <a:ext cx="1230680" cy="1230680"/>
        </a:xfrm>
        <a:prstGeom prst="ellipse">
          <a:avLst/>
        </a:prstGeom>
      </dgm:spPr>
    </dgm:pt>
    <dgm:pt modelId="{495ABCD5-A125-4D9F-922B-5092AD73269C}" type="pres">
      <dgm:prSet presAssocID="{4DD88804-B43C-4A2D-BE92-6BFF09B30E17}" presName="Name9" presStyleLbl="parChTrans1D2" presStyleIdx="4" presStyleCnt="6"/>
      <dgm:spPr/>
    </dgm:pt>
    <dgm:pt modelId="{EE5FF4E0-5047-4737-B6F7-B0841E471039}" type="pres">
      <dgm:prSet presAssocID="{4DD88804-B43C-4A2D-BE92-6BFF09B30E17}" presName="connTx" presStyleLbl="parChTrans1D2" presStyleIdx="4" presStyleCnt="6"/>
      <dgm:spPr/>
    </dgm:pt>
    <dgm:pt modelId="{9C9BE5F6-C861-4100-8847-6EA6C1EDDA3F}" type="pres">
      <dgm:prSet presAssocID="{F731BC9A-816F-4CBC-8F37-B3FEDDB70140}" presName="node" presStyleLbl="node1" presStyleIdx="4" presStyleCnt="6">
        <dgm:presLayoutVars>
          <dgm:bulletEnabled val="1"/>
        </dgm:presLayoutVars>
      </dgm:prSet>
      <dgm:spPr>
        <a:xfrm>
          <a:off x="15761" y="2449118"/>
          <a:ext cx="1230680" cy="1230680"/>
        </a:xfrm>
        <a:prstGeom prst="ellipse">
          <a:avLst/>
        </a:prstGeom>
      </dgm:spPr>
    </dgm:pt>
    <dgm:pt modelId="{E0C47EC2-C58B-4179-BECB-40D7BE44FC9C}" type="pres">
      <dgm:prSet presAssocID="{6DAFDE39-643B-4ECD-9499-B9C369C181CA}" presName="Name9" presStyleLbl="parChTrans1D2" presStyleIdx="5" presStyleCnt="6"/>
      <dgm:spPr/>
    </dgm:pt>
    <dgm:pt modelId="{230B5EE2-5F38-4DE8-94D1-0C3281759ED3}" type="pres">
      <dgm:prSet presAssocID="{6DAFDE39-643B-4ECD-9499-B9C369C181CA}" presName="connTx" presStyleLbl="parChTrans1D2" presStyleIdx="5" presStyleCnt="6"/>
      <dgm:spPr/>
    </dgm:pt>
    <dgm:pt modelId="{C13C47FE-911E-4899-A0F0-2548311D4C27}" type="pres">
      <dgm:prSet presAssocID="{493BB843-5139-4770-81E0-F966F86DF638}" presName="node" presStyleLbl="node1" presStyleIdx="5" presStyleCnt="6">
        <dgm:presLayoutVars>
          <dgm:bulletEnabled val="1"/>
        </dgm:presLayoutVars>
      </dgm:prSet>
      <dgm:spPr/>
    </dgm:pt>
  </dgm:ptLst>
  <dgm:cxnLst>
    <dgm:cxn modelId="{ABE74A02-2E66-47EF-A93D-429B9137A8F5}" type="presOf" srcId="{AB29B27A-DC74-40E6-941F-0C0461C0051A}" destId="{74D831A4-8555-4FD7-BC80-05010C20B4CA}" srcOrd="0" destOrd="0" presId="urn:microsoft.com/office/officeart/2005/8/layout/radial1"/>
    <dgm:cxn modelId="{C70B3F05-5BA8-490C-8EF1-25DBF6D109E7}" srcId="{D29F21CA-7727-448F-A64A-50C352D21E86}" destId="{AB29B27A-DC74-40E6-941F-0C0461C0051A}" srcOrd="2" destOrd="0" parTransId="{F0A8C7F2-B6DD-4B58-BE6D-4332B5B39027}" sibTransId="{E937B4ED-3B89-4444-9B4B-91CDA9BBF7B6}"/>
    <dgm:cxn modelId="{CD7EB209-D151-4823-B4D7-5AB41CA7C0A7}" type="presOf" srcId="{4389BDFE-A81F-4C1C-B452-E6F62D15C642}" destId="{B7ABDD25-C35A-4C58-84AE-54F6CF550F14}" srcOrd="1" destOrd="0" presId="urn:microsoft.com/office/officeart/2005/8/layout/radial1"/>
    <dgm:cxn modelId="{27BD390D-DBDE-425A-B4D4-289EE3DD32A1}" type="presOf" srcId="{284721F8-52C1-44BD-B692-8685A492B927}" destId="{1A54DB73-7F16-43B9-A55D-FB928864E678}" srcOrd="1" destOrd="0" presId="urn:microsoft.com/office/officeart/2005/8/layout/radial1"/>
    <dgm:cxn modelId="{9ABA3913-D11B-4B58-AFA3-CBDDE2AACCF4}" srcId="{D29F21CA-7727-448F-A64A-50C352D21E86}" destId="{335F08B7-6F65-4361-8700-FA20AEDC5CB6}" srcOrd="3" destOrd="0" parTransId="{284721F8-52C1-44BD-B692-8685A492B927}" sibTransId="{3D324376-13AE-405A-8B33-7B8F2AA59DD7}"/>
    <dgm:cxn modelId="{0A7F9217-BF69-4165-BADF-0709522FAFFC}" type="presOf" srcId="{F731BC9A-816F-4CBC-8F37-B3FEDDB70140}" destId="{9C9BE5F6-C861-4100-8847-6EA6C1EDDA3F}" srcOrd="0" destOrd="0" presId="urn:microsoft.com/office/officeart/2005/8/layout/radial1"/>
    <dgm:cxn modelId="{24180A20-CC1D-426A-BC64-750FE4582FB4}" type="presOf" srcId="{F0A8C7F2-B6DD-4B58-BE6D-4332B5B39027}" destId="{9274DEFB-B2C3-4ABD-B85C-29CA0B055FCC}" srcOrd="0" destOrd="0" presId="urn:microsoft.com/office/officeart/2005/8/layout/radial1"/>
    <dgm:cxn modelId="{DBAF9825-007A-443C-AE64-E60F2D8170E9}" srcId="{D29F21CA-7727-448F-A64A-50C352D21E86}" destId="{D9D8F9C4-5919-473F-BEC6-0901CDCD65D2}" srcOrd="1" destOrd="0" parTransId="{318D42DB-C657-46CC-9B29-882D124DCB75}" sibTransId="{6DC6B672-D106-4729-897B-850C0CB347DD}"/>
    <dgm:cxn modelId="{DDDB2934-0E32-453A-8290-B56080A72A00}" type="presOf" srcId="{C15814CF-89F0-413A-9F75-5CC1AFCFE732}" destId="{7F305A71-D2D5-47EE-845A-6244C2A4FD98}" srcOrd="0" destOrd="0" presId="urn:microsoft.com/office/officeart/2005/8/layout/radial1"/>
    <dgm:cxn modelId="{17A7123B-3126-4EBC-A6C8-6FE78F56EE54}" type="presOf" srcId="{D29F21CA-7727-448F-A64A-50C352D21E86}" destId="{81165D51-37EF-4CFF-B271-005B4D15A1F5}" srcOrd="0" destOrd="0" presId="urn:microsoft.com/office/officeart/2005/8/layout/radial1"/>
    <dgm:cxn modelId="{D8EF1D3C-D9DC-482E-9FA5-A0F1B2C5F3A6}" type="presOf" srcId="{4DD88804-B43C-4A2D-BE92-6BFF09B30E17}" destId="{EE5FF4E0-5047-4737-B6F7-B0841E471039}" srcOrd="1" destOrd="0" presId="urn:microsoft.com/office/officeart/2005/8/layout/radial1"/>
    <dgm:cxn modelId="{F94BAA4A-A02C-4144-812E-D5E69529B2D5}" type="presOf" srcId="{4389BDFE-A81F-4C1C-B452-E6F62D15C642}" destId="{C77C9E05-59F0-4802-BF8B-AD5DFEAD8150}" srcOrd="0" destOrd="0" presId="urn:microsoft.com/office/officeart/2005/8/layout/radial1"/>
    <dgm:cxn modelId="{7CF1924B-1D64-46FC-991A-94CBA83BCE46}" type="presOf" srcId="{284721F8-52C1-44BD-B692-8685A492B927}" destId="{99192066-43FE-41C9-A93C-E6BCEDC5F6A0}" srcOrd="0" destOrd="0" presId="urn:microsoft.com/office/officeart/2005/8/layout/radial1"/>
    <dgm:cxn modelId="{90DF4B4C-D218-4BBA-9513-DDFDC41AD15A}" type="presOf" srcId="{D9D8F9C4-5919-473F-BEC6-0901CDCD65D2}" destId="{5AFBE39E-6E3F-4AB2-BBFB-7A97278F2EF7}" srcOrd="0" destOrd="0" presId="urn:microsoft.com/office/officeart/2005/8/layout/radial1"/>
    <dgm:cxn modelId="{D0D57C7A-912D-48AA-A88C-3539806270EE}" type="presOf" srcId="{4DD88804-B43C-4A2D-BE92-6BFF09B30E17}" destId="{495ABCD5-A125-4D9F-922B-5092AD73269C}" srcOrd="0" destOrd="0" presId="urn:microsoft.com/office/officeart/2005/8/layout/radial1"/>
    <dgm:cxn modelId="{FD87AC9A-90C5-4E2D-B456-394CA0EF19F6}" type="presOf" srcId="{6DAFDE39-643B-4ECD-9499-B9C369C181CA}" destId="{E0C47EC2-C58B-4179-BECB-40D7BE44FC9C}" srcOrd="0" destOrd="0" presId="urn:microsoft.com/office/officeart/2005/8/layout/radial1"/>
    <dgm:cxn modelId="{3C3FDFA2-E549-46FE-9E38-5AAB5B8D76F4}" type="presOf" srcId="{318D42DB-C657-46CC-9B29-882D124DCB75}" destId="{1A3C61C2-F423-43DB-A4EE-1FC1D0DC0500}" srcOrd="1" destOrd="0" presId="urn:microsoft.com/office/officeart/2005/8/layout/radial1"/>
    <dgm:cxn modelId="{F5DB2DBE-3D52-44EF-B62E-C11B626341FB}" type="presOf" srcId="{335F08B7-6F65-4361-8700-FA20AEDC5CB6}" destId="{8F74B89B-C42A-4DC8-AFA0-DF72A206FDDA}" srcOrd="0" destOrd="0" presId="urn:microsoft.com/office/officeart/2005/8/layout/radial1"/>
    <dgm:cxn modelId="{EBA2E2C6-A85A-498D-BBD2-FD8B1ECAE2E2}" type="presOf" srcId="{6DAFDE39-643B-4ECD-9499-B9C369C181CA}" destId="{230B5EE2-5F38-4DE8-94D1-0C3281759ED3}" srcOrd="1" destOrd="0" presId="urn:microsoft.com/office/officeart/2005/8/layout/radial1"/>
    <dgm:cxn modelId="{809BB7CF-A437-415F-8C6F-136F7E776499}" type="presOf" srcId="{F0A8C7F2-B6DD-4B58-BE6D-4332B5B39027}" destId="{EBE768A1-2E20-41A3-BEA1-2D9F174B2D07}" srcOrd="1" destOrd="0" presId="urn:microsoft.com/office/officeart/2005/8/layout/radial1"/>
    <dgm:cxn modelId="{894DDDCF-A417-4B09-8D49-C0B59AC1C846}" srcId="{D29F21CA-7727-448F-A64A-50C352D21E86}" destId="{F731BC9A-816F-4CBC-8F37-B3FEDDB70140}" srcOrd="4" destOrd="0" parTransId="{4DD88804-B43C-4A2D-BE92-6BFF09B30E17}" sibTransId="{97236F79-03A2-4679-851B-CD10DF89CA13}"/>
    <dgm:cxn modelId="{E36C04D6-0061-49FA-A047-0D9FA51B9C89}" type="presOf" srcId="{4123FBFF-CF51-4D02-AB96-E0D7F89C93D7}" destId="{1E44CF7E-4006-4046-8131-6662345D5D6C}" srcOrd="0" destOrd="0" presId="urn:microsoft.com/office/officeart/2005/8/layout/radial1"/>
    <dgm:cxn modelId="{56212BD7-B8CB-47DC-9B7A-3852DA576A57}" type="presOf" srcId="{318D42DB-C657-46CC-9B29-882D124DCB75}" destId="{2B0A350B-8EDB-4076-9D22-77DE79968D87}" srcOrd="0" destOrd="0" presId="urn:microsoft.com/office/officeart/2005/8/layout/radial1"/>
    <dgm:cxn modelId="{23584EDB-DE79-4411-86D4-6B3EB865A8AD}" srcId="{D29F21CA-7727-448F-A64A-50C352D21E86}" destId="{493BB843-5139-4770-81E0-F966F86DF638}" srcOrd="5" destOrd="0" parTransId="{6DAFDE39-643B-4ECD-9499-B9C369C181CA}" sibTransId="{834C4D89-E7B8-4CA2-9673-CC439F50F1A9}"/>
    <dgm:cxn modelId="{1BF2C2E1-8C4F-451A-AC27-486D318D4D94}" type="presOf" srcId="{493BB843-5139-4770-81E0-F966F86DF638}" destId="{C13C47FE-911E-4899-A0F0-2548311D4C27}" srcOrd="0" destOrd="0" presId="urn:microsoft.com/office/officeart/2005/8/layout/radial1"/>
    <dgm:cxn modelId="{A172B3F5-6F7B-43B6-983D-4C58B0C4C778}" srcId="{D29F21CA-7727-448F-A64A-50C352D21E86}" destId="{C15814CF-89F0-413A-9F75-5CC1AFCFE732}" srcOrd="0" destOrd="0" parTransId="{4389BDFE-A81F-4C1C-B452-E6F62D15C642}" sibTransId="{554E00CF-9437-4EDE-8760-C5B3FFE640BD}"/>
    <dgm:cxn modelId="{2F901AFE-067E-4F7B-98AB-61EA0B2B7BE9}" srcId="{4123FBFF-CF51-4D02-AB96-E0D7F89C93D7}" destId="{D29F21CA-7727-448F-A64A-50C352D21E86}" srcOrd="0" destOrd="0" parTransId="{644C7FBA-A987-4751-8709-DE5C9FBEAF54}" sibTransId="{49FF5E59-BAAA-4CB7-8F0F-DEECE7F99A86}"/>
    <dgm:cxn modelId="{7E8B9D78-5E71-46C5-A4AE-82B387926A2A}" type="presParOf" srcId="{1E44CF7E-4006-4046-8131-6662345D5D6C}" destId="{81165D51-37EF-4CFF-B271-005B4D15A1F5}" srcOrd="0" destOrd="0" presId="urn:microsoft.com/office/officeart/2005/8/layout/radial1"/>
    <dgm:cxn modelId="{7B2DFAD0-DEE0-4AB7-B96E-2073B922C41A}" type="presParOf" srcId="{1E44CF7E-4006-4046-8131-6662345D5D6C}" destId="{C77C9E05-59F0-4802-BF8B-AD5DFEAD8150}" srcOrd="1" destOrd="0" presId="urn:microsoft.com/office/officeart/2005/8/layout/radial1"/>
    <dgm:cxn modelId="{1B766F9C-CCF3-4061-9690-8288216D9806}" type="presParOf" srcId="{C77C9E05-59F0-4802-BF8B-AD5DFEAD8150}" destId="{B7ABDD25-C35A-4C58-84AE-54F6CF550F14}" srcOrd="0" destOrd="0" presId="urn:microsoft.com/office/officeart/2005/8/layout/radial1"/>
    <dgm:cxn modelId="{AEA66EFB-9ECB-4B3B-A557-F4F8ACED28E3}" type="presParOf" srcId="{1E44CF7E-4006-4046-8131-6662345D5D6C}" destId="{7F305A71-D2D5-47EE-845A-6244C2A4FD98}" srcOrd="2" destOrd="0" presId="urn:microsoft.com/office/officeart/2005/8/layout/radial1"/>
    <dgm:cxn modelId="{685351AF-FA1A-4582-8CD7-B4B1B8D211A2}" type="presParOf" srcId="{1E44CF7E-4006-4046-8131-6662345D5D6C}" destId="{2B0A350B-8EDB-4076-9D22-77DE79968D87}" srcOrd="3" destOrd="0" presId="urn:microsoft.com/office/officeart/2005/8/layout/radial1"/>
    <dgm:cxn modelId="{42040D56-6A32-4302-B9B7-59922BBAD923}" type="presParOf" srcId="{2B0A350B-8EDB-4076-9D22-77DE79968D87}" destId="{1A3C61C2-F423-43DB-A4EE-1FC1D0DC0500}" srcOrd="0" destOrd="0" presId="urn:microsoft.com/office/officeart/2005/8/layout/radial1"/>
    <dgm:cxn modelId="{5FA78B6E-E365-4E01-9C19-79A835655019}" type="presParOf" srcId="{1E44CF7E-4006-4046-8131-6662345D5D6C}" destId="{5AFBE39E-6E3F-4AB2-BBFB-7A97278F2EF7}" srcOrd="4" destOrd="0" presId="urn:microsoft.com/office/officeart/2005/8/layout/radial1"/>
    <dgm:cxn modelId="{00164A17-1372-4556-8481-58235BCC1FA8}" type="presParOf" srcId="{1E44CF7E-4006-4046-8131-6662345D5D6C}" destId="{9274DEFB-B2C3-4ABD-B85C-29CA0B055FCC}" srcOrd="5" destOrd="0" presId="urn:microsoft.com/office/officeart/2005/8/layout/radial1"/>
    <dgm:cxn modelId="{05A40774-1029-4432-8462-B87F217624B8}" type="presParOf" srcId="{9274DEFB-B2C3-4ABD-B85C-29CA0B055FCC}" destId="{EBE768A1-2E20-41A3-BEA1-2D9F174B2D07}" srcOrd="0" destOrd="0" presId="urn:microsoft.com/office/officeart/2005/8/layout/radial1"/>
    <dgm:cxn modelId="{428EB832-E702-49A6-A6AA-321F301FBBFC}" type="presParOf" srcId="{1E44CF7E-4006-4046-8131-6662345D5D6C}" destId="{74D831A4-8555-4FD7-BC80-05010C20B4CA}" srcOrd="6" destOrd="0" presId="urn:microsoft.com/office/officeart/2005/8/layout/radial1"/>
    <dgm:cxn modelId="{9A601EDE-4C72-44E5-A7B0-9715BED308B5}" type="presParOf" srcId="{1E44CF7E-4006-4046-8131-6662345D5D6C}" destId="{99192066-43FE-41C9-A93C-E6BCEDC5F6A0}" srcOrd="7" destOrd="0" presId="urn:microsoft.com/office/officeart/2005/8/layout/radial1"/>
    <dgm:cxn modelId="{9B6A3854-2A60-4384-9B7A-B15A47E93274}" type="presParOf" srcId="{99192066-43FE-41C9-A93C-E6BCEDC5F6A0}" destId="{1A54DB73-7F16-43B9-A55D-FB928864E678}" srcOrd="0" destOrd="0" presId="urn:microsoft.com/office/officeart/2005/8/layout/radial1"/>
    <dgm:cxn modelId="{E92DFDC2-D3AF-4763-8352-D1AA004AFD62}" type="presParOf" srcId="{1E44CF7E-4006-4046-8131-6662345D5D6C}" destId="{8F74B89B-C42A-4DC8-AFA0-DF72A206FDDA}" srcOrd="8" destOrd="0" presId="urn:microsoft.com/office/officeart/2005/8/layout/radial1"/>
    <dgm:cxn modelId="{77C738F8-EFCC-4370-81EB-1CF7B56B49C3}" type="presParOf" srcId="{1E44CF7E-4006-4046-8131-6662345D5D6C}" destId="{495ABCD5-A125-4D9F-922B-5092AD73269C}" srcOrd="9" destOrd="0" presId="urn:microsoft.com/office/officeart/2005/8/layout/radial1"/>
    <dgm:cxn modelId="{DF367A47-2BFC-4493-829C-266BA91AC97D}" type="presParOf" srcId="{495ABCD5-A125-4D9F-922B-5092AD73269C}" destId="{EE5FF4E0-5047-4737-B6F7-B0841E471039}" srcOrd="0" destOrd="0" presId="urn:microsoft.com/office/officeart/2005/8/layout/radial1"/>
    <dgm:cxn modelId="{95206490-16B4-433E-89EE-010C8D4D0DD5}" type="presParOf" srcId="{1E44CF7E-4006-4046-8131-6662345D5D6C}" destId="{9C9BE5F6-C861-4100-8847-6EA6C1EDDA3F}" srcOrd="10" destOrd="0" presId="urn:microsoft.com/office/officeart/2005/8/layout/radial1"/>
    <dgm:cxn modelId="{38797E20-DA39-444C-99CE-9433E70545F3}" type="presParOf" srcId="{1E44CF7E-4006-4046-8131-6662345D5D6C}" destId="{E0C47EC2-C58B-4179-BECB-40D7BE44FC9C}" srcOrd="11" destOrd="0" presId="urn:microsoft.com/office/officeart/2005/8/layout/radial1"/>
    <dgm:cxn modelId="{E3713C57-5D2E-45AD-8E12-132FA43FF5F1}" type="presParOf" srcId="{E0C47EC2-C58B-4179-BECB-40D7BE44FC9C}" destId="{230B5EE2-5F38-4DE8-94D1-0C3281759ED3}" srcOrd="0" destOrd="0" presId="urn:microsoft.com/office/officeart/2005/8/layout/radial1"/>
    <dgm:cxn modelId="{B2C7C2A3-9A77-44DC-94BC-7FC8AF6DEB87}" type="presParOf" srcId="{1E44CF7E-4006-4046-8131-6662345D5D6C}" destId="{C13C47FE-911E-4899-A0F0-2548311D4C27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056B77-3EFD-4CF7-AE7E-059C3C76378D}" type="doc">
      <dgm:prSet loTypeId="urn:microsoft.com/office/officeart/2005/8/layout/radial5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4F849801-AAA5-4A60-904C-567EC720C098}">
      <dgm:prSet phldrT="[Text]"/>
      <dgm:spPr/>
      <dgm:t>
        <a:bodyPr/>
        <a:lstStyle/>
        <a:p>
          <a:r>
            <a:rPr lang="cs-CZ" dirty="0"/>
            <a:t>Nezávislá proměnná</a:t>
          </a:r>
          <a:endParaRPr lang="en-GB" dirty="0"/>
        </a:p>
      </dgm:t>
    </dgm:pt>
    <dgm:pt modelId="{AC5A26B4-39A2-448B-AA1E-D4ED2542C663}" type="parTrans" cxnId="{5E72FFA2-4579-4A8A-894E-A1A33DCF3666}">
      <dgm:prSet/>
      <dgm:spPr/>
      <dgm:t>
        <a:bodyPr/>
        <a:lstStyle/>
        <a:p>
          <a:endParaRPr lang="en-GB"/>
        </a:p>
      </dgm:t>
    </dgm:pt>
    <dgm:pt modelId="{CD0741E1-6ED1-45A3-8CB0-04931F8BCFDB}" type="sibTrans" cxnId="{5E72FFA2-4579-4A8A-894E-A1A33DCF3666}">
      <dgm:prSet/>
      <dgm:spPr/>
      <dgm:t>
        <a:bodyPr/>
        <a:lstStyle/>
        <a:p>
          <a:endParaRPr lang="en-GB"/>
        </a:p>
      </dgm:t>
    </dgm:pt>
    <dgm:pt modelId="{63176073-4676-4274-B8D2-F3C35D84C6FD}">
      <dgm:prSet phldrT="[Text]"/>
      <dgm:spPr/>
      <dgm:t>
        <a:bodyPr/>
        <a:lstStyle/>
        <a:p>
          <a:endParaRPr lang="en-GB" dirty="0"/>
        </a:p>
      </dgm:t>
    </dgm:pt>
    <dgm:pt modelId="{44A42E70-547E-4AF7-95CC-FCA56592A2FF}" type="parTrans" cxnId="{6DB9345C-73A4-41F5-8C00-5EF29B3F4F1A}">
      <dgm:prSet/>
      <dgm:spPr/>
      <dgm:t>
        <a:bodyPr/>
        <a:lstStyle/>
        <a:p>
          <a:endParaRPr lang="en-GB"/>
        </a:p>
      </dgm:t>
    </dgm:pt>
    <dgm:pt modelId="{2535325E-7645-41D9-831E-6BE1BDC75416}" type="sibTrans" cxnId="{6DB9345C-73A4-41F5-8C00-5EF29B3F4F1A}">
      <dgm:prSet/>
      <dgm:spPr/>
      <dgm:t>
        <a:bodyPr/>
        <a:lstStyle/>
        <a:p>
          <a:endParaRPr lang="en-GB"/>
        </a:p>
      </dgm:t>
    </dgm:pt>
    <dgm:pt modelId="{06762E61-6BD1-4FEC-84A6-904534A8C985}">
      <dgm:prSet phldrT="[Text]"/>
      <dgm:spPr/>
      <dgm:t>
        <a:bodyPr/>
        <a:lstStyle/>
        <a:p>
          <a:r>
            <a:rPr lang="cs-CZ" dirty="0"/>
            <a:t>Závislá proměnná</a:t>
          </a:r>
          <a:endParaRPr lang="en-GB" dirty="0"/>
        </a:p>
      </dgm:t>
    </dgm:pt>
    <dgm:pt modelId="{DC667D3E-34B8-459B-BACB-1B0B94464C45}" type="sibTrans" cxnId="{26291AC7-68B4-43F5-A756-CCBCE37B58AF}">
      <dgm:prSet/>
      <dgm:spPr/>
      <dgm:t>
        <a:bodyPr/>
        <a:lstStyle/>
        <a:p>
          <a:endParaRPr lang="en-GB"/>
        </a:p>
      </dgm:t>
    </dgm:pt>
    <dgm:pt modelId="{D24F1C26-CC47-4BBD-B8FE-0A3CD82193D1}" type="parTrans" cxnId="{26291AC7-68B4-43F5-A756-CCBCE37B58AF}">
      <dgm:prSet/>
      <dgm:spPr/>
      <dgm:t>
        <a:bodyPr/>
        <a:lstStyle/>
        <a:p>
          <a:endParaRPr lang="en-GB" dirty="0"/>
        </a:p>
      </dgm:t>
    </dgm:pt>
    <dgm:pt modelId="{62A43827-723F-4055-9EB9-7BC9F171813D}" type="pres">
      <dgm:prSet presAssocID="{F7056B77-3EFD-4CF7-AE7E-059C3C76378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DD2925F-A354-4DC6-8722-6EF8D9093784}" type="pres">
      <dgm:prSet presAssocID="{4F849801-AAA5-4A60-904C-567EC720C098}" presName="centerShape" presStyleLbl="node0" presStyleIdx="0" presStyleCnt="1" custLinFactNeighborX="-43573" custLinFactNeighborY="-29019"/>
      <dgm:spPr>
        <a:prstGeom prst="rect">
          <a:avLst/>
        </a:prstGeom>
      </dgm:spPr>
    </dgm:pt>
    <dgm:pt modelId="{5A1F9840-04E2-40A9-A862-65F5300329B4}" type="pres">
      <dgm:prSet presAssocID="{D24F1C26-CC47-4BBD-B8FE-0A3CD82193D1}" presName="parTrans" presStyleLbl="sibTrans2D1" presStyleIdx="0" presStyleCnt="1" custScaleX="131081"/>
      <dgm:spPr/>
    </dgm:pt>
    <dgm:pt modelId="{3639E139-2CF9-4BD0-A865-DC7F84B5E40D}" type="pres">
      <dgm:prSet presAssocID="{D24F1C26-CC47-4BBD-B8FE-0A3CD82193D1}" presName="connectorText" presStyleLbl="sibTrans2D1" presStyleIdx="0" presStyleCnt="1"/>
      <dgm:spPr/>
    </dgm:pt>
    <dgm:pt modelId="{4584CEA1-198B-4790-89D9-C4FA80667495}" type="pres">
      <dgm:prSet presAssocID="{06762E61-6BD1-4FEC-84A6-904534A8C985}" presName="node" presStyleLbl="node1" presStyleIdx="0" presStyleCnt="1" custRadScaleRad="98161" custRadScaleInc="30006">
        <dgm:presLayoutVars>
          <dgm:bulletEnabled val="1"/>
        </dgm:presLayoutVars>
      </dgm:prSet>
      <dgm:spPr/>
    </dgm:pt>
  </dgm:ptLst>
  <dgm:cxnLst>
    <dgm:cxn modelId="{05CC2F28-CF49-4DAD-A752-C7396C89E2F2}" type="presOf" srcId="{F7056B77-3EFD-4CF7-AE7E-059C3C76378D}" destId="{62A43827-723F-4055-9EB9-7BC9F171813D}" srcOrd="0" destOrd="0" presId="urn:microsoft.com/office/officeart/2005/8/layout/radial5"/>
    <dgm:cxn modelId="{6DB9345C-73A4-41F5-8C00-5EF29B3F4F1A}" srcId="{F7056B77-3EFD-4CF7-AE7E-059C3C76378D}" destId="{63176073-4676-4274-B8D2-F3C35D84C6FD}" srcOrd="1" destOrd="0" parTransId="{44A42E70-547E-4AF7-95CC-FCA56592A2FF}" sibTransId="{2535325E-7645-41D9-831E-6BE1BDC75416}"/>
    <dgm:cxn modelId="{868FCC63-1C49-4333-9AEF-7AE8DB9685AF}" type="presOf" srcId="{4F849801-AAA5-4A60-904C-567EC720C098}" destId="{6DD2925F-A354-4DC6-8722-6EF8D9093784}" srcOrd="0" destOrd="0" presId="urn:microsoft.com/office/officeart/2005/8/layout/radial5"/>
    <dgm:cxn modelId="{4E2EA859-F00E-4E77-94DC-15D8A6DCA9A1}" type="presOf" srcId="{D24F1C26-CC47-4BBD-B8FE-0A3CD82193D1}" destId="{3639E139-2CF9-4BD0-A865-DC7F84B5E40D}" srcOrd="1" destOrd="0" presId="urn:microsoft.com/office/officeart/2005/8/layout/radial5"/>
    <dgm:cxn modelId="{5E72FFA2-4579-4A8A-894E-A1A33DCF3666}" srcId="{F7056B77-3EFD-4CF7-AE7E-059C3C76378D}" destId="{4F849801-AAA5-4A60-904C-567EC720C098}" srcOrd="0" destOrd="0" parTransId="{AC5A26B4-39A2-448B-AA1E-D4ED2542C663}" sibTransId="{CD0741E1-6ED1-45A3-8CB0-04931F8BCFDB}"/>
    <dgm:cxn modelId="{80E186A3-619E-4077-B36E-5F3D9CA78FD9}" type="presOf" srcId="{D24F1C26-CC47-4BBD-B8FE-0A3CD82193D1}" destId="{5A1F9840-04E2-40A9-A862-65F5300329B4}" srcOrd="0" destOrd="0" presId="urn:microsoft.com/office/officeart/2005/8/layout/radial5"/>
    <dgm:cxn modelId="{26291AC7-68B4-43F5-A756-CCBCE37B58AF}" srcId="{4F849801-AAA5-4A60-904C-567EC720C098}" destId="{06762E61-6BD1-4FEC-84A6-904534A8C985}" srcOrd="0" destOrd="0" parTransId="{D24F1C26-CC47-4BBD-B8FE-0A3CD82193D1}" sibTransId="{DC667D3E-34B8-459B-BACB-1B0B94464C45}"/>
    <dgm:cxn modelId="{8217A7FA-CE6B-4440-958A-D4CE3BCF2531}" type="presOf" srcId="{06762E61-6BD1-4FEC-84A6-904534A8C985}" destId="{4584CEA1-198B-4790-89D9-C4FA80667495}" srcOrd="0" destOrd="0" presId="urn:microsoft.com/office/officeart/2005/8/layout/radial5"/>
    <dgm:cxn modelId="{D4D52B12-8E30-4ADA-9369-BFE3592FAAD8}" type="presParOf" srcId="{62A43827-723F-4055-9EB9-7BC9F171813D}" destId="{6DD2925F-A354-4DC6-8722-6EF8D9093784}" srcOrd="0" destOrd="0" presId="urn:microsoft.com/office/officeart/2005/8/layout/radial5"/>
    <dgm:cxn modelId="{50C8D9C9-F5CE-403F-A823-626FAE134C7E}" type="presParOf" srcId="{62A43827-723F-4055-9EB9-7BC9F171813D}" destId="{5A1F9840-04E2-40A9-A862-65F5300329B4}" srcOrd="1" destOrd="0" presId="urn:microsoft.com/office/officeart/2005/8/layout/radial5"/>
    <dgm:cxn modelId="{34036757-21BB-4ED2-BFE9-A517D434439E}" type="presParOf" srcId="{5A1F9840-04E2-40A9-A862-65F5300329B4}" destId="{3639E139-2CF9-4BD0-A865-DC7F84B5E40D}" srcOrd="0" destOrd="0" presId="urn:microsoft.com/office/officeart/2005/8/layout/radial5"/>
    <dgm:cxn modelId="{64042774-E585-4EB8-8BF7-0DBE59F82755}" type="presParOf" srcId="{62A43827-723F-4055-9EB9-7BC9F171813D}" destId="{4584CEA1-198B-4790-89D9-C4FA80667495}" srcOrd="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165D51-37EF-4CFF-B271-005B4D15A1F5}">
      <dsp:nvSpPr>
        <dsp:cNvPr id="0" name=""/>
        <dsp:cNvSpPr/>
      </dsp:nvSpPr>
      <dsp:spPr>
        <a:xfrm>
          <a:off x="3486931" y="1635112"/>
          <a:ext cx="1255737" cy="125573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bg1"/>
          </a:solidFill>
          <a:prstDash val="dash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Zkoumaný problém</a:t>
          </a:r>
          <a:endParaRPr lang="en-GB" sz="1400" kern="1200" dirty="0"/>
        </a:p>
      </dsp:txBody>
      <dsp:txXfrm>
        <a:off x="3670829" y="1819010"/>
        <a:ext cx="887941" cy="887941"/>
      </dsp:txXfrm>
    </dsp:sp>
    <dsp:sp modelId="{C77C9E05-59F0-4802-BF8B-AD5DFEAD8150}">
      <dsp:nvSpPr>
        <dsp:cNvPr id="0" name=""/>
        <dsp:cNvSpPr/>
      </dsp:nvSpPr>
      <dsp:spPr>
        <a:xfrm rot="16200000">
          <a:off x="3926349" y="1432929"/>
          <a:ext cx="376900" cy="27465"/>
        </a:xfrm>
        <a:custGeom>
          <a:avLst/>
          <a:gdLst/>
          <a:ahLst/>
          <a:cxnLst/>
          <a:rect l="0" t="0" r="0" b="0"/>
          <a:pathLst>
            <a:path>
              <a:moveTo>
                <a:pt x="0" y="13732"/>
              </a:moveTo>
              <a:lnTo>
                <a:pt x="376900" y="13732"/>
              </a:lnTo>
            </a:path>
          </a:pathLst>
        </a:custGeom>
        <a:noFill/>
        <a:ln w="28575" cap="flat" cmpd="sng" algn="ctr">
          <a:solidFill>
            <a:schemeClr val="accent2"/>
          </a:solidFill>
          <a:prstDash val="solid"/>
          <a:round/>
          <a:headEnd type="arrow" w="med" len="med"/>
          <a:tailEnd type="arrow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4105377" y="1437239"/>
        <a:ext cx="18845" cy="18845"/>
      </dsp:txXfrm>
    </dsp:sp>
    <dsp:sp modelId="{7F305A71-D2D5-47EE-845A-6244C2A4FD98}">
      <dsp:nvSpPr>
        <dsp:cNvPr id="0" name=""/>
        <dsp:cNvSpPr/>
      </dsp:nvSpPr>
      <dsp:spPr>
        <a:xfrm>
          <a:off x="3486931" y="2474"/>
          <a:ext cx="1255737" cy="1255737"/>
        </a:xfrm>
        <a:prstGeom prst="ellipse">
          <a:avLst/>
        </a:prstGeom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prstClr val="white"/>
          </a:solidFill>
          <a:prstDash val="dash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solidFill>
                <a:prstClr val="white"/>
              </a:solidFill>
              <a:latin typeface="Georgia"/>
              <a:ea typeface="+mn-ea"/>
              <a:cs typeface="+mn-cs"/>
            </a:rPr>
            <a:t>Ne/zamýšlený faktor</a:t>
          </a:r>
          <a:endParaRPr lang="en-GB" sz="1000" kern="1200" dirty="0">
            <a:solidFill>
              <a:prstClr val="white"/>
            </a:solidFill>
            <a:latin typeface="Georgia"/>
            <a:ea typeface="+mn-ea"/>
            <a:cs typeface="+mn-cs"/>
          </a:endParaRPr>
        </a:p>
      </dsp:txBody>
      <dsp:txXfrm>
        <a:off x="3670829" y="186372"/>
        <a:ext cx="887941" cy="887941"/>
      </dsp:txXfrm>
    </dsp:sp>
    <dsp:sp modelId="{2B0A350B-8EDB-4076-9D22-77DE79968D87}">
      <dsp:nvSpPr>
        <dsp:cNvPr id="0" name=""/>
        <dsp:cNvSpPr/>
      </dsp:nvSpPr>
      <dsp:spPr>
        <a:xfrm rot="19800000">
          <a:off x="4633302" y="1841089"/>
          <a:ext cx="376900" cy="27465"/>
        </a:xfrm>
        <a:custGeom>
          <a:avLst/>
          <a:gdLst/>
          <a:ahLst/>
          <a:cxnLst/>
          <a:rect l="0" t="0" r="0" b="0"/>
          <a:pathLst>
            <a:path>
              <a:moveTo>
                <a:pt x="0" y="13732"/>
              </a:moveTo>
              <a:lnTo>
                <a:pt x="376900" y="13732"/>
              </a:lnTo>
            </a:path>
          </a:pathLst>
        </a:custGeom>
        <a:noFill/>
        <a:ln w="28575" cap="flat" cmpd="sng" algn="ctr">
          <a:solidFill>
            <a:schemeClr val="accent2"/>
          </a:solidFill>
          <a:prstDash val="solid"/>
          <a:round/>
          <a:headEnd type="arrow" w="med" len="med"/>
          <a:tailEnd type="arrow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4812330" y="1845399"/>
        <a:ext cx="18845" cy="18845"/>
      </dsp:txXfrm>
    </dsp:sp>
    <dsp:sp modelId="{5AFBE39E-6E3F-4AB2-BBFB-7A97278F2EF7}">
      <dsp:nvSpPr>
        <dsp:cNvPr id="0" name=""/>
        <dsp:cNvSpPr/>
      </dsp:nvSpPr>
      <dsp:spPr>
        <a:xfrm>
          <a:off x="4900837" y="818793"/>
          <a:ext cx="1255737" cy="1255737"/>
        </a:xfrm>
        <a:prstGeom prst="ellipse">
          <a:avLst/>
        </a:prstGeom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prstClr val="white"/>
          </a:solidFill>
          <a:prstDash val="dash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solidFill>
                <a:prstClr val="white"/>
              </a:solidFill>
              <a:latin typeface="Georgia"/>
              <a:ea typeface="+mn-ea"/>
              <a:cs typeface="+mn-cs"/>
            </a:rPr>
            <a:t>Ne/zamýšlený faktor</a:t>
          </a:r>
          <a:endParaRPr lang="en-GB" sz="1000" kern="1200" dirty="0">
            <a:solidFill>
              <a:prstClr val="white"/>
            </a:solidFill>
            <a:latin typeface="Georgia"/>
            <a:ea typeface="+mn-ea"/>
            <a:cs typeface="+mn-cs"/>
          </a:endParaRPr>
        </a:p>
      </dsp:txBody>
      <dsp:txXfrm>
        <a:off x="5084735" y="1002691"/>
        <a:ext cx="887941" cy="887941"/>
      </dsp:txXfrm>
    </dsp:sp>
    <dsp:sp modelId="{9274DEFB-B2C3-4ABD-B85C-29CA0B055FCC}">
      <dsp:nvSpPr>
        <dsp:cNvPr id="0" name=""/>
        <dsp:cNvSpPr/>
      </dsp:nvSpPr>
      <dsp:spPr>
        <a:xfrm rot="1800000">
          <a:off x="4633302" y="2657408"/>
          <a:ext cx="376900" cy="27465"/>
        </a:xfrm>
        <a:custGeom>
          <a:avLst/>
          <a:gdLst/>
          <a:ahLst/>
          <a:cxnLst/>
          <a:rect l="0" t="0" r="0" b="0"/>
          <a:pathLst>
            <a:path>
              <a:moveTo>
                <a:pt x="0" y="13732"/>
              </a:moveTo>
              <a:lnTo>
                <a:pt x="376900" y="13732"/>
              </a:lnTo>
            </a:path>
          </a:pathLst>
        </a:custGeom>
        <a:noFill/>
        <a:ln w="28575" cap="flat" cmpd="sng" algn="ctr">
          <a:solidFill>
            <a:schemeClr val="accent2"/>
          </a:solidFill>
          <a:prstDash val="solid"/>
          <a:round/>
          <a:headEnd type="arrow" w="med" len="med"/>
          <a:tailEnd type="arrow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4812330" y="2661718"/>
        <a:ext cx="18845" cy="18845"/>
      </dsp:txXfrm>
    </dsp:sp>
    <dsp:sp modelId="{74D831A4-8555-4FD7-BC80-05010C20B4CA}">
      <dsp:nvSpPr>
        <dsp:cNvPr id="0" name=""/>
        <dsp:cNvSpPr/>
      </dsp:nvSpPr>
      <dsp:spPr>
        <a:xfrm>
          <a:off x="4900837" y="2451431"/>
          <a:ext cx="1255737" cy="1255737"/>
        </a:xfrm>
        <a:prstGeom prst="ellipse">
          <a:avLst/>
        </a:prstGeom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prstClr val="white"/>
          </a:solidFill>
          <a:prstDash val="dash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solidFill>
                <a:prstClr val="white"/>
              </a:solidFill>
              <a:latin typeface="Georgia"/>
              <a:ea typeface="+mn-ea"/>
              <a:cs typeface="+mn-cs"/>
            </a:rPr>
            <a:t>Ne/zamýšlený faktor</a:t>
          </a:r>
          <a:endParaRPr lang="en-GB" sz="1000" kern="1200" dirty="0">
            <a:solidFill>
              <a:prstClr val="white"/>
            </a:solidFill>
            <a:latin typeface="Georgia"/>
            <a:ea typeface="+mn-ea"/>
            <a:cs typeface="+mn-cs"/>
          </a:endParaRPr>
        </a:p>
      </dsp:txBody>
      <dsp:txXfrm>
        <a:off x="5084735" y="2635329"/>
        <a:ext cx="887941" cy="887941"/>
      </dsp:txXfrm>
    </dsp:sp>
    <dsp:sp modelId="{99192066-43FE-41C9-A93C-E6BCEDC5F6A0}">
      <dsp:nvSpPr>
        <dsp:cNvPr id="0" name=""/>
        <dsp:cNvSpPr/>
      </dsp:nvSpPr>
      <dsp:spPr>
        <a:xfrm rot="5400000">
          <a:off x="3926349" y="3065567"/>
          <a:ext cx="376900" cy="27465"/>
        </a:xfrm>
        <a:custGeom>
          <a:avLst/>
          <a:gdLst/>
          <a:ahLst/>
          <a:cxnLst/>
          <a:rect l="0" t="0" r="0" b="0"/>
          <a:pathLst>
            <a:path>
              <a:moveTo>
                <a:pt x="0" y="13732"/>
              </a:moveTo>
              <a:lnTo>
                <a:pt x="376900" y="13732"/>
              </a:lnTo>
            </a:path>
          </a:pathLst>
        </a:custGeom>
        <a:noFill/>
        <a:ln w="28575" cap="flat" cmpd="sng" algn="ctr">
          <a:solidFill>
            <a:schemeClr val="accent2"/>
          </a:solidFill>
          <a:prstDash val="solid"/>
          <a:round/>
          <a:headEnd type="arrow" w="med" len="med"/>
          <a:tailEnd type="arrow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4105377" y="3069878"/>
        <a:ext cx="18845" cy="18845"/>
      </dsp:txXfrm>
    </dsp:sp>
    <dsp:sp modelId="{8F74B89B-C42A-4DC8-AFA0-DF72A206FDDA}">
      <dsp:nvSpPr>
        <dsp:cNvPr id="0" name=""/>
        <dsp:cNvSpPr/>
      </dsp:nvSpPr>
      <dsp:spPr>
        <a:xfrm>
          <a:off x="3486931" y="3267751"/>
          <a:ext cx="1255737" cy="1255737"/>
        </a:xfrm>
        <a:prstGeom prst="ellipse">
          <a:avLst/>
        </a:prstGeom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prstClr val="white"/>
          </a:solidFill>
          <a:prstDash val="dash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solidFill>
                <a:prstClr val="white"/>
              </a:solidFill>
              <a:latin typeface="Georgia"/>
              <a:ea typeface="+mn-ea"/>
              <a:cs typeface="+mn-cs"/>
            </a:rPr>
            <a:t>Ne/zamýšlený faktor</a:t>
          </a:r>
          <a:endParaRPr lang="en-GB" sz="1000" kern="1200" dirty="0">
            <a:solidFill>
              <a:prstClr val="white"/>
            </a:solidFill>
            <a:latin typeface="Georgia"/>
            <a:ea typeface="+mn-ea"/>
            <a:cs typeface="+mn-cs"/>
          </a:endParaRPr>
        </a:p>
      </dsp:txBody>
      <dsp:txXfrm>
        <a:off x="3670829" y="3451649"/>
        <a:ext cx="887941" cy="887941"/>
      </dsp:txXfrm>
    </dsp:sp>
    <dsp:sp modelId="{495ABCD5-A125-4D9F-922B-5092AD73269C}">
      <dsp:nvSpPr>
        <dsp:cNvPr id="0" name=""/>
        <dsp:cNvSpPr/>
      </dsp:nvSpPr>
      <dsp:spPr>
        <a:xfrm rot="9000000">
          <a:off x="3219396" y="2657408"/>
          <a:ext cx="376900" cy="27465"/>
        </a:xfrm>
        <a:custGeom>
          <a:avLst/>
          <a:gdLst/>
          <a:ahLst/>
          <a:cxnLst/>
          <a:rect l="0" t="0" r="0" b="0"/>
          <a:pathLst>
            <a:path>
              <a:moveTo>
                <a:pt x="0" y="13732"/>
              </a:moveTo>
              <a:lnTo>
                <a:pt x="376900" y="13732"/>
              </a:lnTo>
            </a:path>
          </a:pathLst>
        </a:custGeom>
        <a:noFill/>
        <a:ln w="28575" cap="flat" cmpd="sng" algn="ctr">
          <a:solidFill>
            <a:schemeClr val="accent2"/>
          </a:solidFill>
          <a:prstDash val="solid"/>
          <a:round/>
          <a:headEnd type="arrow" w="med" len="med"/>
          <a:tailEnd type="arrow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3398424" y="2661718"/>
        <a:ext cx="18845" cy="18845"/>
      </dsp:txXfrm>
    </dsp:sp>
    <dsp:sp modelId="{9C9BE5F6-C861-4100-8847-6EA6C1EDDA3F}">
      <dsp:nvSpPr>
        <dsp:cNvPr id="0" name=""/>
        <dsp:cNvSpPr/>
      </dsp:nvSpPr>
      <dsp:spPr>
        <a:xfrm>
          <a:off x="2073025" y="2451431"/>
          <a:ext cx="1255737" cy="1255737"/>
        </a:xfrm>
        <a:prstGeom prst="ellipse">
          <a:avLst/>
        </a:prstGeom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prstClr val="white"/>
          </a:solidFill>
          <a:prstDash val="dash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>
              <a:solidFill>
                <a:prstClr val="white"/>
              </a:solidFill>
              <a:latin typeface="Georgia"/>
              <a:ea typeface="+mn-ea"/>
              <a:cs typeface="+mn-cs"/>
            </a:rPr>
            <a:t>Ne/zamýšlený faktor</a:t>
          </a:r>
          <a:endParaRPr lang="en-GB" sz="1000" kern="1200" dirty="0">
            <a:solidFill>
              <a:prstClr val="white"/>
            </a:solidFill>
            <a:latin typeface="Georgia"/>
            <a:ea typeface="+mn-ea"/>
            <a:cs typeface="+mn-cs"/>
          </a:endParaRPr>
        </a:p>
      </dsp:txBody>
      <dsp:txXfrm>
        <a:off x="2256923" y="2635329"/>
        <a:ext cx="887941" cy="887941"/>
      </dsp:txXfrm>
    </dsp:sp>
    <dsp:sp modelId="{E0C47EC2-C58B-4179-BECB-40D7BE44FC9C}">
      <dsp:nvSpPr>
        <dsp:cNvPr id="0" name=""/>
        <dsp:cNvSpPr/>
      </dsp:nvSpPr>
      <dsp:spPr>
        <a:xfrm rot="12600000">
          <a:off x="3219396" y="1841089"/>
          <a:ext cx="376900" cy="27465"/>
        </a:xfrm>
        <a:custGeom>
          <a:avLst/>
          <a:gdLst/>
          <a:ahLst/>
          <a:cxnLst/>
          <a:rect l="0" t="0" r="0" b="0"/>
          <a:pathLst>
            <a:path>
              <a:moveTo>
                <a:pt x="0" y="13732"/>
              </a:moveTo>
              <a:lnTo>
                <a:pt x="376900" y="13732"/>
              </a:lnTo>
            </a:path>
          </a:pathLst>
        </a:custGeom>
        <a:noFill/>
        <a:ln w="28575" cap="flat" cmpd="sng" algn="ctr">
          <a:solidFill>
            <a:schemeClr val="accent2"/>
          </a:solidFill>
          <a:prstDash val="solid"/>
          <a:round/>
          <a:headEnd type="arrow" w="med" len="med"/>
          <a:tailEnd type="arrow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 rot="10800000">
        <a:off x="3398424" y="1845399"/>
        <a:ext cx="18845" cy="18845"/>
      </dsp:txXfrm>
    </dsp:sp>
    <dsp:sp modelId="{C13C47FE-911E-4899-A0F0-2548311D4C27}">
      <dsp:nvSpPr>
        <dsp:cNvPr id="0" name=""/>
        <dsp:cNvSpPr/>
      </dsp:nvSpPr>
      <dsp:spPr>
        <a:xfrm>
          <a:off x="2073025" y="818793"/>
          <a:ext cx="1255737" cy="1255737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bg1"/>
          </a:solidFill>
          <a:prstDash val="dash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/>
            <a:t>Ne/zamýšlený faktor</a:t>
          </a:r>
          <a:endParaRPr lang="en-GB" sz="1000" kern="1200" dirty="0"/>
        </a:p>
      </dsp:txBody>
      <dsp:txXfrm>
        <a:off x="2256923" y="1002691"/>
        <a:ext cx="887941" cy="8879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D2925F-A354-4DC6-8722-6EF8D9093784}">
      <dsp:nvSpPr>
        <dsp:cNvPr id="0" name=""/>
        <dsp:cNvSpPr/>
      </dsp:nvSpPr>
      <dsp:spPr>
        <a:xfrm>
          <a:off x="2189532" y="1090725"/>
          <a:ext cx="1854073" cy="185407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Nezávislá proměnná</a:t>
          </a:r>
          <a:endParaRPr lang="en-GB" sz="3000" kern="1200" dirty="0"/>
        </a:p>
      </dsp:txBody>
      <dsp:txXfrm>
        <a:off x="2189532" y="1090725"/>
        <a:ext cx="1854073" cy="1854073"/>
      </dsp:txXfrm>
    </dsp:sp>
    <dsp:sp modelId="{5A1F9840-04E2-40A9-A862-65F5300329B4}">
      <dsp:nvSpPr>
        <dsp:cNvPr id="0" name=""/>
        <dsp:cNvSpPr/>
      </dsp:nvSpPr>
      <dsp:spPr>
        <a:xfrm rot="7334">
          <a:off x="4383446" y="1707102"/>
          <a:ext cx="1715408" cy="63038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100" kern="1200" dirty="0"/>
        </a:p>
      </dsp:txBody>
      <dsp:txXfrm>
        <a:off x="4383446" y="1832977"/>
        <a:ext cx="1526293" cy="378230"/>
      </dsp:txXfrm>
    </dsp:sp>
    <dsp:sp modelId="{4584CEA1-198B-4790-89D9-C4FA80667495}">
      <dsp:nvSpPr>
        <dsp:cNvPr id="0" name=""/>
        <dsp:cNvSpPr/>
      </dsp:nvSpPr>
      <dsp:spPr>
        <a:xfrm>
          <a:off x="6512771" y="1099948"/>
          <a:ext cx="1854073" cy="185407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Závislá proměnná</a:t>
          </a:r>
          <a:endParaRPr lang="en-GB" sz="2100" kern="1200" dirty="0"/>
        </a:p>
      </dsp:txBody>
      <dsp:txXfrm>
        <a:off x="6784294" y="1371471"/>
        <a:ext cx="1311027" cy="13110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4636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467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3339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7276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0115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15.02.2024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376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15.02.2024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1786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15.02.2024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1364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15.02.2024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6965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15.02.2024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7521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15.02.2024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0973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5DBB9-847D-40CF-8363-62ECB9A2EE2A}" type="datetimeFigureOut">
              <a:rPr lang="cs-CZ" smtClean="0"/>
              <a:t>15.02.2024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775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39416" y="1268761"/>
            <a:ext cx="10513168" cy="2331691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áklad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ní náležitosti kurzu,</a:t>
            </a:r>
            <a:b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</a:b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základy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designování výzkumného projektu, epistemologie a </a:t>
            </a:r>
            <a:r>
              <a:rPr lang="cs-CZ" b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typy výzkumů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895600" y="3886200"/>
            <a:ext cx="6400800" cy="2495128"/>
          </a:xfrm>
        </p:spPr>
        <p:txBody>
          <a:bodyPr>
            <a:normAutofit/>
          </a:bodyPr>
          <a:lstStyle/>
          <a:p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Jiří Mertl</a:t>
            </a:r>
          </a:p>
          <a:p>
            <a:endParaRPr lang="cs-CZ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r>
              <a:rPr lang="cs-CZ" dirty="0">
                <a:solidFill>
                  <a:schemeClr val="bg1"/>
                </a:solidFill>
                <a:latin typeface="Garamond" pitchFamily="18" charset="0"/>
              </a:rPr>
              <a:t>Jiri.mertl@fhs.cuni.cz</a:t>
            </a:r>
          </a:p>
          <a:p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9531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980728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Pozitivismus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368" y="1052736"/>
            <a:ext cx="11233248" cy="5805264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Společnost je v podstatě fyzikální prostředí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kde lze nalézt univerzálně platné zákony.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Klíčovým principem je deduktivně jasně definované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zkoumání kauzality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(nějaký předem definovaný jev je ovlivňován jiným předem definovaným jevem –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hypotéza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).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Příklad: absolvování terapeutického vězeňského programu snižuje recidivu.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Spojen s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kvantitativním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výzkumem a metodologií.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Aplikace metodologie přírodních věd na společenské vědy.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</a:t>
            </a:r>
            <a:r>
              <a:rPr lang="en-US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ýzkum</a:t>
            </a:r>
            <a:r>
              <a:rPr lang="en-US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který</a:t>
            </a:r>
            <a:r>
              <a:rPr lang="en-US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slouží</a:t>
            </a:r>
            <a:r>
              <a:rPr lang="en-US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k </a:t>
            </a:r>
            <a:r>
              <a:rPr lang="en-US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analýze</a:t>
            </a:r>
            <a:r>
              <a:rPr lang="en-US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sociální</a:t>
            </a:r>
            <a:r>
              <a:rPr lang="en-US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reality </a:t>
            </a:r>
            <a:r>
              <a:rPr lang="en-US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pomocí</a:t>
            </a:r>
            <a:r>
              <a:rPr lang="en-US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čísel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= sociální interakce a jevy jsou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kvantifikovány na čísla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s nimiž se dále pracuje.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Číslo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= nezkreslený odraz věci, o níž referuje.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Často se lze setkat s pojmy, že se data „sbírají“ a „měří“ se určité postoje = lze dosáhnout nějakého nezkresleného, univerzálního a na společenském kontextu nezávislého vědění –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lze nalézt pravdu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  <a:endParaRPr lang="en-US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>
              <a:spcAft>
                <a:spcPts val="600"/>
              </a:spcAft>
            </a:pP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Postpozitivismus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již nehledá univerzálně platné společenské zákony, reflektuje roli výzkumníka/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ale silný důraz na deduktivní kauzalitu přetrvává.</a:t>
            </a:r>
          </a:p>
        </p:txBody>
      </p:sp>
    </p:spTree>
    <p:extLst>
      <p:ext uri="{BB962C8B-B14F-4D97-AF65-F5344CB8AC3E}">
        <p14:creationId xmlns:p14="http://schemas.microsoft.com/office/powerpoint/2010/main" val="159572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Sociální konstruktivismus/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konstrukcionismus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484784"/>
            <a:ext cx="11233248" cy="5184576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Spojen s kvalitativním výzkumem a metodologií.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Realita se popisuje a analyzuje pomocí slov, které reprezentují zkoumaný fenomén.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Číslo realitu pouze určitým způsobem reprezentuje.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Matematika a číselná soustava je jednoduše jazyk = limitovaná výpovědní hodnota.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Sociální realita ≠ přírodovědné prostředí.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„Pravda“ se nedá „měřit“ a data se nedají „sbírat“, protože pravda je sociální konstrukt.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Příklad: deset výzkumníků/výzkumnic po stejném zaškolení a se stejnými instrukcemi vytvoří se stejnými respondenty a respondentkami jiná data.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Data nejsou sbírána, ale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vytvářena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Důraz induktivní otevřený výzkum a odmítání předem jasně definované kauzality.</a:t>
            </a: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>
              <a:spcAft>
                <a:spcPts val="600"/>
              </a:spcAft>
            </a:pPr>
            <a:endParaRPr lang="en-US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622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392" y="332656"/>
            <a:ext cx="11089232" cy="1224136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Sociální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konstruktivismus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/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konstrukcionismu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jako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výchozí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bod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772816"/>
            <a:ext cx="11233248" cy="5085184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Kniha 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Sociální konstrukce reality (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The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Social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Construction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of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Reality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– 1966) od Petera Bergera a Thomase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Luckmanna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Společnost, společenství nebo jakékoliv sociální pole, tedy prostor, který sdílíme s ostatními lidmi, jsou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konstruovány neboli vytvářeny interakcemi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které vzájemně daní lidé vedou.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Interakce jsou následně určitým způsobem v dané jednotce sdíleny a vznikají tak sdílené představy, vyprávění, mýty, stereotypy, normy atd.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Dochází k 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habitualizaci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-&gt; společnost je zvyk.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Obnovení a aktualizace: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Kenneth 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Gergen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 jeho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sociální 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konstrukcionismus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-&gt; všichni žijeme v nějaké vztahové síti, kterou vytváříme a která vytváří nás = jsme s ostatními v dialogu, který vytváří společnost a významy v ní.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Významy jsou konstruované, takže nové významy jsou možné (nejsou dané a neměnné, neustále se vytvářejí).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Významy se mohou dostat do konfliktu, který je možné mírnit péči o vztahy a vstupováním do dialogu.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Spor konstruktivismus X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konstrukcionismus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6411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6632"/>
            <a:ext cx="10972800" cy="11430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Kritický/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advokační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přístup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417638"/>
            <a:ext cx="11233248" cy="5165724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Howard 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Becker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 jeho text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Whose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Side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Are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We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on?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 roku 1967: výzkum je i hodnotová a politická záležitost a výzkumníci/výzkumnice nejsou roboti a mají určité postoje, které se mohou promítat do jejich činnosti.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Nelze se tomu ubránit a je potřeba tyto postoje vnímat, pracovat s nimi a pokud možno je otevřeně deklarovat.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Kritický přístup je založen na konstruktivismu, ale cíleně se zaměřuje na 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delegitimizaci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konstruování mocenských nerovností, sociálního vyloučení a jakýchkoliv jiných nespravedlností a útlaku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Hlavním cílem je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narušit jakoukoliv společensky a systematicky konstruovanou represi a marginalizaci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 reprezentovat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marginalizované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skupiny a vyvažovat jejich mocensky nerovnou pozici, což by mělo bránit jejich důstojnost a vést k pozitivní společenské změně.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Příklad: obchod s chudobou, dluhový byznys a strukturálně nespravedlivě nastavený systém exekucí. </a:t>
            </a: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>
              <a:spcAft>
                <a:spcPts val="600"/>
              </a:spcAft>
            </a:pPr>
            <a:endParaRPr lang="cs-CZ" i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95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6632"/>
            <a:ext cx="10972800" cy="11430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Pragmatismus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368" y="1259632"/>
            <a:ext cx="11377264" cy="5409728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Není explicitně spojen s žádným přesvědčením nebo filozofickou školou.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Přístup je založen na hledání a potvrzování toho, „co funguje“.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Silný důraz na tzv. </a:t>
            </a:r>
            <a:r>
              <a:rPr lang="cs-CZ" b="1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evidence-</a:t>
            </a:r>
            <a:r>
              <a:rPr lang="cs-CZ" b="1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based</a:t>
            </a:r>
            <a:r>
              <a:rPr lang="cs-CZ" b="1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přístup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tedy přijímání rozhodování na základě relevantních důkazů získaných skrze výzkumy a analýzy.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Příklad: měření efektivity sociální služby.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Využívá se jakákoliv metodologie a metoda, která přinese nejprůkaznější výsledek.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Společnost je konstruována a je potřeba ji konstruovat co nejpragmatičtěji = na základě relevantních vědeckých a ověřených poznatků.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Častěji spojen s evaluací jako specifickým typem výzkumu.</a:t>
            </a:r>
          </a:p>
        </p:txBody>
      </p:sp>
    </p:spTree>
    <p:extLst>
      <p:ext uri="{BB962C8B-B14F-4D97-AF65-F5344CB8AC3E}">
        <p14:creationId xmlns:p14="http://schemas.microsoft.com/office/powerpoint/2010/main" val="561209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03512" y="2564905"/>
            <a:ext cx="8856984" cy="189964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Pauza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898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Praktické rozdíly mezi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kvalitativním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 kvantitativním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výzkum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em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556792"/>
            <a:ext cx="11233248" cy="5301208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Od konce 90. let 20. století – pragmatičtější pohledy, které zpochybňovaly relevanci příkopu mezi oběma typy metodologií.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Využívání čísel vs. slov – kvantitativní výzkum se hodí na jiné typy výzkumu a poskytuje jiný typ poznatků než kvalitativní.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Joseph Maxwell (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Using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Numbers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in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Qualitative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Research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): proměnné/korelace X události/procesy.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 pohledu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vytvořených dat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Kvantitativní = obecnější a povrchní data X kvalitativní = bohatá a podrobná data.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 pohledu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vzorkování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(výběrů informantů/tek a respondentů/tek):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Kvantitativní = větší množství osob a subjektů, případně dokumentů další materiálů X kvalitativní = menší množství osob, subjektů nebo dokumentové a jiné sociální produkce.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 pohledu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získaných poznatků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Kvantitativní = ověřování určitých předpokladů (deduktivní přemýšlení o problému); rychlé získání povrchního přehledu o problematice (ve smíšených výzkumech nebo na základě předchozí literatury) X Kvalitativní = získávání lepšího pochopení daného zkoumaného fenoménu (induktivní přemýšlení o problému); po delším zkoumání získání podrobného přehledu o problematice.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Častý problém: analytici a analytičky jdou „za“ data, častěji však u kvantitativních výzkumů (zejména v ČR).</a:t>
            </a:r>
          </a:p>
        </p:txBody>
      </p:sp>
    </p:spTree>
    <p:extLst>
      <p:ext uri="{BB962C8B-B14F-4D97-AF65-F5344CB8AC3E}">
        <p14:creationId xmlns:p14="http://schemas.microsoft.com/office/powerpoint/2010/main" val="68370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78621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Co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si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lze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představit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pod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kvalitativním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výzkumem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916832"/>
            <a:ext cx="11233248" cy="4680520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Etnografie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– intenzivní terénní výzkum využívající různé metody k co nejpodrobnější analýze dané problematiky, nejčastěji specifické populace nebo kultury.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Explorace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– nic o dané problematice nevíme a potřebujeme o ní získat nějaké poznatky, které nám ji pomohou pochopit a dále s ní pracovat.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Lze využít i smíšený.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Evaluace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– rozhovory a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fokusní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skupiny v rámci výzkumného nebo jiného týmu směřující k pochopení interakcí a dalšímu učení všech zúčastněných.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Jakákoliv jiná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odborná/akademická analýza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 ambicí přispět k pochopení určitého fenoménu nebo problematiky iniciovat změnu apod.</a:t>
            </a: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56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400" b="1" dirty="0">
                <a:solidFill>
                  <a:schemeClr val="bg1"/>
                </a:solidFill>
                <a:latin typeface="Garamond" panose="02020404030301010803" pitchFamily="18" charset="0"/>
              </a:rPr>
              <a:t>Logika kvalitativního výzkumu</a:t>
            </a:r>
            <a:endParaRPr lang="en-US" sz="3400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8B17BE0A-7F27-49A9-A8E7-596851BDF31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339478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44624"/>
            <a:ext cx="8229600" cy="178621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Co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si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lze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představit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pod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kvantitativním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výzkumem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830834"/>
            <a:ext cx="11233248" cy="4982542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Nejznámější jsou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průzkumy veřejného mínění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– realizují specializované agentury.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Omnibusová šetření – periodicky opakující se šetření kombinující aktuální otázky s obecnými.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Výzkumy menšího rozsahu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například pocit bezpečí v dané obci nebo lokalitě.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Jsou zacílené podle určitých kritérií (populace, lokalita, odebírání služby, zaměstnání, sociální status, životní situace atd.).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Cílené specializované nebo akademické analýzy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specifických fenoménů.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Vytvářejí se cíleně primární nebo se využívají již vytvořená sekundární data.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Deskripce populace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– popsání určité populace, o níž toho mnoho nevíme, ale chtěli bychom z různých důvodů vědět.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Například výzkum lidí bez domova v určité lokalitě.</a:t>
            </a: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5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332656"/>
            <a:ext cx="8229600" cy="1224136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Dnešní program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3392" y="1628800"/>
            <a:ext cx="11017224" cy="4824536"/>
          </a:xfrm>
        </p:spPr>
        <p:txBody>
          <a:bodyPr>
            <a:normAutofit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Reflexe došlých dotazníků – promítnutí do výuky.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Zaměření a obsah kurzu.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Představení podmínek splnění kurzu.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Představení základních náležitostí designování výzkumného projektu.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Základy epistemologie výzkumu.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Základní typy výzkumu (kvalitativní, kvantitativní a smíšené).</a:t>
            </a:r>
          </a:p>
        </p:txBody>
      </p:sp>
    </p:spTree>
    <p:extLst>
      <p:ext uri="{BB962C8B-B14F-4D97-AF65-F5344CB8AC3E}">
        <p14:creationId xmlns:p14="http://schemas.microsoft.com/office/powerpoint/2010/main" val="35376297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400" b="1" dirty="0">
                <a:solidFill>
                  <a:schemeClr val="bg1"/>
                </a:solidFill>
                <a:latin typeface="Garamond" panose="02020404030301010803" pitchFamily="18" charset="0"/>
              </a:rPr>
              <a:t>Logika kvantitativního výzkumu</a:t>
            </a:r>
            <a:endParaRPr lang="en-US" sz="3400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9" name="Zástupný obsah 8">
            <a:extLst>
              <a:ext uri="{FF2B5EF4-FFF2-40B4-BE49-F238E27FC236}">
                <a16:creationId xmlns:a16="http://schemas.microsoft.com/office/drawing/2014/main" id="{D0C0E459-3A0E-46DD-BA11-452D4836DF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6089400"/>
              </p:ext>
            </p:extLst>
          </p:nvPr>
        </p:nvGraphicFramePr>
        <p:xfrm>
          <a:off x="695400" y="1949268"/>
          <a:ext cx="10756776" cy="4452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ovéPole 10">
            <a:extLst>
              <a:ext uri="{FF2B5EF4-FFF2-40B4-BE49-F238E27FC236}">
                <a16:creationId xmlns:a16="http://schemas.microsoft.com/office/drawing/2014/main" id="{B7C7F849-0CD4-4C01-844A-894FA565D5CF}"/>
              </a:ext>
            </a:extLst>
          </p:cNvPr>
          <p:cNvSpPr txBox="1"/>
          <p:nvPr/>
        </p:nvSpPr>
        <p:spPr>
          <a:xfrm>
            <a:off x="4878631" y="5719313"/>
            <a:ext cx="2353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Garamond" panose="02020404030301010803" pitchFamily="18" charset="0"/>
              </a:rPr>
              <a:t>Hypotéza</a:t>
            </a:r>
            <a:endParaRPr lang="en-GB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044F603C-95D4-4705-BDC6-FAAE8004A47F}"/>
              </a:ext>
            </a:extLst>
          </p:cNvPr>
          <p:cNvSpPr/>
          <p:nvPr/>
        </p:nvSpPr>
        <p:spPr>
          <a:xfrm>
            <a:off x="695400" y="1700807"/>
            <a:ext cx="10756776" cy="47012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44BE9725-C224-4C42-B771-EF94188921BF}"/>
              </a:ext>
            </a:extLst>
          </p:cNvPr>
          <p:cNvSpPr txBox="1"/>
          <p:nvPr/>
        </p:nvSpPr>
        <p:spPr>
          <a:xfrm>
            <a:off x="3589254" y="1884532"/>
            <a:ext cx="4706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bg1"/>
                </a:solidFill>
                <a:latin typeface="Garamond" panose="02020404030301010803" pitchFamily="18" charset="0"/>
              </a:rPr>
              <a:t>Zkoumaný problém</a:t>
            </a:r>
            <a:endParaRPr lang="en-GB" sz="2800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14" name="Pravá složená závorka 13">
            <a:extLst>
              <a:ext uri="{FF2B5EF4-FFF2-40B4-BE49-F238E27FC236}">
                <a16:creationId xmlns:a16="http://schemas.microsoft.com/office/drawing/2014/main" id="{C36345CD-6EA1-4F0A-875A-A41816B66668}"/>
              </a:ext>
            </a:extLst>
          </p:cNvPr>
          <p:cNvSpPr/>
          <p:nvPr/>
        </p:nvSpPr>
        <p:spPr>
          <a:xfrm rot="5400000">
            <a:off x="5454597" y="611455"/>
            <a:ext cx="955902" cy="9412049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7183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2109"/>
            <a:ext cx="8229600" cy="11430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Hypotézy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052736"/>
            <a:ext cx="11233248" cy="5783155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cs-CZ" sz="2800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 potřeba mít velmi dobrý přehled o problematice a opřít hypotézy a </a:t>
            </a:r>
            <a:r>
              <a:rPr lang="cs-CZ" sz="2800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literaturu</a:t>
            </a:r>
            <a:r>
              <a:rPr lang="cs-CZ" sz="2800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(hypotézy musí být dobře zacílené).</a:t>
            </a:r>
          </a:p>
          <a:p>
            <a:pPr>
              <a:spcAft>
                <a:spcPts val="600"/>
              </a:spcAft>
            </a:pPr>
            <a:r>
              <a:rPr lang="cs-CZ" sz="2800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Hypotézy musí obsahovat jasný vztah mezi nezávislou a závislou proměnnou a obě proměnné musí být dobře operacionalizovány – musí se k nim jasně vztahovat otázky v dotazníku.</a:t>
            </a:r>
          </a:p>
          <a:p>
            <a:pPr>
              <a:spcAft>
                <a:spcPts val="600"/>
              </a:spcAft>
            </a:pPr>
            <a:r>
              <a:rPr lang="cs-CZ" sz="2800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Hypotézy se zpravidla nepotvrzují, ale vyvracejí: princip falzifikace (Karl </a:t>
            </a:r>
            <a:r>
              <a:rPr lang="cs-CZ" sz="2800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Popper</a:t>
            </a:r>
            <a:r>
              <a:rPr lang="cs-CZ" sz="2800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).</a:t>
            </a:r>
          </a:p>
          <a:p>
            <a:pPr lvl="1">
              <a:spcAft>
                <a:spcPts val="600"/>
              </a:spcAft>
            </a:pPr>
            <a:r>
              <a:rPr lang="cs-CZ" sz="2400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Hypotéza platí, dokud není vyvrácena, což zajišťuje určitý dynamický prvek, kdy platnost hypotéz se dynamicky střídá podle stavu zkoumaného terénu.</a:t>
            </a:r>
          </a:p>
          <a:p>
            <a:pPr>
              <a:spcAft>
                <a:spcPts val="600"/>
              </a:spcAft>
            </a:pPr>
            <a:r>
              <a:rPr lang="cs-CZ" sz="2800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Příklad:</a:t>
            </a:r>
          </a:p>
          <a:p>
            <a:pPr lvl="1">
              <a:spcAft>
                <a:spcPts val="600"/>
              </a:spcAft>
            </a:pPr>
            <a:r>
              <a:rPr lang="cs-CZ" sz="2400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 větší </a:t>
            </a:r>
            <a:r>
              <a:rPr lang="cs-CZ" sz="2400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adiktologickou</a:t>
            </a:r>
            <a:r>
              <a:rPr lang="cs-CZ" sz="2400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edukací sociálních pracovníků a pracovnic se zvyšuje spokojenost klientů/klientek v pobytových zařízeních.</a:t>
            </a:r>
          </a:p>
          <a:p>
            <a:pPr lvl="2">
              <a:spcAft>
                <a:spcPts val="600"/>
              </a:spcAft>
            </a:pPr>
            <a:r>
              <a:rPr lang="cs-CZ" sz="2000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Absolvované vzdělávací aktivity (nezávislá proměnná) -&gt; spokojenost klientů/klientek (závislá proměnná)</a:t>
            </a:r>
          </a:p>
          <a:p>
            <a:pPr lvl="1">
              <a:spcAft>
                <a:spcPts val="600"/>
              </a:spcAft>
            </a:pPr>
            <a:r>
              <a:rPr lang="cs-CZ" sz="2400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Probírání tématu marginalizace v rámci výuky ZSV na gymnáziích zvyšuje pochopení studujících pro </a:t>
            </a:r>
            <a:r>
              <a:rPr lang="cs-CZ" sz="2400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marginalizované</a:t>
            </a:r>
            <a:r>
              <a:rPr lang="cs-CZ" sz="2400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 lvl="2">
              <a:spcAft>
                <a:spcPts val="600"/>
              </a:spcAft>
            </a:pPr>
            <a:r>
              <a:rPr lang="cs-CZ" sz="2000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Probírání marginalizace (nezávislá proměnná) -&gt; pochopení pro </a:t>
            </a:r>
            <a:r>
              <a:rPr lang="cs-CZ" sz="2000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marginalizované</a:t>
            </a:r>
            <a:r>
              <a:rPr lang="cs-CZ" sz="2000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(závislá proměnná).</a:t>
            </a:r>
          </a:p>
          <a:p>
            <a:pPr marL="914400" lvl="2" indent="0">
              <a:spcAft>
                <a:spcPts val="600"/>
              </a:spcAft>
              <a:buNone/>
            </a:pPr>
            <a:endParaRPr lang="cs-CZ" sz="2000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01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76AC4-6A27-1CC7-79AB-D0DD918ED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851E19-16AE-F975-2780-6DBA9794A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33" y="0"/>
            <a:ext cx="11233248" cy="936104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Lingvistické okénko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61224F-3229-B815-761E-0E5D7F56A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936104"/>
            <a:ext cx="11161240" cy="5921896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 kvalitativní a kvantitativní výzkum se používá trochu jiné pojmosloví a jeho použití je odvislé od typů využitého výzkumu.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Participant/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 kvalitativním výzkumu je to informant/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nebo komunikační partner: mluvíme s nimi a poskytují nám nějaké informace.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 kvantitativním výzkumu je to respondent/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odpovídá nám jednorázově na otázky.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Konstrukce vzorku/souboru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 českém prostředí se lze setkat s rozdělením vzorek pro kvantitativní výzkum a soubor pro kvalitativní výzkum; v angličtině se nerozlišuje, vždy je to 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sample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Výzkumné šetření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Výraz spojen s kvantitativními výzkumy. 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Sbírání X vytváření dat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Sbírání je spojeno s (post)pozitivistickým paradigmatem: relevantní data jsou tam někde venku, je potřeba je správně sebrat a pomocí nich najít pravdu.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Vytváření je spojeno se sociálním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konstrukcionismem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data jsou vytvářena činností výzkumníka/výzkumnice, nikde přede neexistují, aby je bylo možné sebrat; pravda je konstruována interakcemi a vztahy, které je nutné analyzovat.</a:t>
            </a: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519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38D02-AF73-0058-1868-96C0901B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5D3F30-C8D0-4DD5-9617-B1F92CCC80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3512" y="2564905"/>
            <a:ext cx="8856984" cy="189964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Pauza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0681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Propojení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kvalitativního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kvantitativního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výzkumu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628800"/>
            <a:ext cx="11305256" cy="5184576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Oba typy se mohou dobře vzájemně podporovat a vytvářet vzájemnou argumentační oporu.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=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Smíšený výzkumný design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(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mixed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methods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design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):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Výzkum je veden kvantitativními metodami a kvalitativní metody poskytují doplňující vysvětlení a poznatky.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eriod"/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Výzkum je veden kvalitativními metodami a kvantitativní výzkum doplňuje poznatky.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Oba výzkumy mají společné výzkumné téma nebo otázku, ale probíhají paralelně a do jisté míry nezávisle na sobě.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Oba metodologické přístupy musí být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propojeny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!</a:t>
            </a:r>
          </a:p>
          <a:p>
            <a:pPr marL="57150" indent="0">
              <a:spcAft>
                <a:spcPts val="600"/>
              </a:spcAft>
              <a:buNone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= </a:t>
            </a:r>
            <a:r>
              <a:rPr lang="cs-CZ" b="1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Multi-method</a:t>
            </a:r>
            <a:r>
              <a:rPr lang="cs-CZ" b="1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design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(design za použití více metod)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 takovém designu nemusí být nutně zastoupeny jak kvalitativní, tak kvantitativní metody, ale může být využito například více kvalitativních metod.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Někteří výzkumníci/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tento typ designu nerozlišují.</a:t>
            </a:r>
          </a:p>
          <a:p>
            <a:pPr>
              <a:spcAft>
                <a:spcPts val="600"/>
              </a:spcAft>
            </a:pPr>
            <a:endParaRPr lang="cs-CZ" i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869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Co to znamená propojení obou metodologií? 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368" y="1700808"/>
            <a:ext cx="11377264" cy="4896544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Metodologie jsou propojeny v určité fázi výzkumu (případně ve více nebo všech):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Formulace výzkumné otázky nebo problému.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Vytváření dat.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Analýzy dat.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Intepretace a prezentace poznatků.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Propojení má nějaký smysl a lze jej obhájit: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Triangulace (propojování poznatků z více zdrojů a zjišťování jejich relevance).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Vzájemné doplnění poznatků zkvalitnění celkové argumentace.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Zlepšení metodologického postupu v rámci výzkumu.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Nalezení kontradikcí, paradoxů, nových perspektiv nebo překvapivých poznatků.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Rozšíření poznatků.</a:t>
            </a:r>
          </a:p>
          <a:p>
            <a:pPr lvl="1"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58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Proč propojovat? Příklady pro kvalitativně vedený smíšený výzkum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282154"/>
            <a:ext cx="11233248" cy="5575846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Kvantitativní část může pomoci vylepšit možnosti vzorkování (výběru z dané zkoumané populace):</a:t>
            </a:r>
          </a:p>
          <a:p>
            <a:pPr marL="914400" lvl="1" indent="-514350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Lépe vytipovat vzorek pro kvalitativní výzkum.</a:t>
            </a:r>
          </a:p>
          <a:p>
            <a:pPr marL="914400" lvl="1" indent="-514350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Zlepšit variabilitu kvalitativního vzorku dotazníkem cíleným na demografická specifika dané populace.</a:t>
            </a:r>
          </a:p>
          <a:p>
            <a:pPr marL="914400" lvl="1" indent="-514350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Dostat se k obtížně dostupné populaci (zejména ve zdravotnictví).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Kvantitativní část může pomoc usměrnit výzkumné otázky a kompozici kvalitativní složky:</a:t>
            </a:r>
          </a:p>
          <a:p>
            <a:pPr marL="914400" lvl="1" indent="-514350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Dotazník může vytipovat vhodná témata do rozhovorů.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Kvantitativní část může pomoci lépe zobecnit poznatky z kvalitativní části.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Kvantifikace většího množství kvalitativních dat a deskriptivní analýza může odkrýt některé podstatné méně viditelné doplňující poznatky.</a:t>
            </a:r>
          </a:p>
          <a:p>
            <a:pPr marL="914400" lvl="1" indent="-514350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Pokud není výzkum původně smíšený, ex-post kvantifikace z něj smíšený nedělá!</a:t>
            </a:r>
          </a:p>
          <a:p>
            <a:pPr marL="914400" lvl="1" indent="-514350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 s výzkumem TERAPEUT-VTOS (zaměstnávání X terapie).</a:t>
            </a:r>
          </a:p>
        </p:txBody>
      </p:sp>
    </p:spTree>
    <p:extLst>
      <p:ext uri="{BB962C8B-B14F-4D97-AF65-F5344CB8AC3E}">
        <p14:creationId xmlns:p14="http://schemas.microsoft.com/office/powerpoint/2010/main" val="269394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95926"/>
            <a:ext cx="8229600" cy="1282154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Jak vypadá propojení?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368" y="1268760"/>
            <a:ext cx="11377264" cy="5472608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Může probíhat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paralelně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– obě složky jsou realizovány souběžně.</a:t>
            </a:r>
          </a:p>
          <a:p>
            <a:pPr marL="914400" lvl="1" indent="-514350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Data jsou vytvořena a analyzována souběžně a k propojení dochází až při vytváření poznatků.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Může probíhat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sekvenčně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– složky na sebe navazují.</a:t>
            </a:r>
          </a:p>
          <a:p>
            <a:pPr marL="914400" lvl="1" indent="-514350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Kvalitativní -&gt; kvantitativní -&gt; analýza a prezentace poznatků.</a:t>
            </a:r>
          </a:p>
          <a:p>
            <a:pPr marL="914400" lvl="1" indent="-514350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Kvantitativní -&gt; kvalitativní -&gt; analýza a prezentace poznatků.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Může probíhat 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vnořeně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 marL="857250" lvl="1" indent="-457200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Jedna složka je dominantní a během ní proběhne druhá složka, která tu dominantní nějakým způsobem doplňuje.</a:t>
            </a:r>
          </a:p>
          <a:p>
            <a:pPr marL="857250" lvl="1" indent="-457200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Příkladem mohou být otevřené otázky v dotazníku nebo uzavřené otázky během polo-strukturovaného rozhovoru.</a:t>
            </a:r>
          </a:p>
        </p:txBody>
      </p:sp>
    </p:spTree>
    <p:extLst>
      <p:ext uri="{BB962C8B-B14F-4D97-AF65-F5344CB8AC3E}">
        <p14:creationId xmlns:p14="http://schemas.microsoft.com/office/powerpoint/2010/main" val="1333260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Konkrétní příklady smíšených výzkumů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1384" y="1772816"/>
            <a:ext cx="11161240" cy="489654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Toušek, Ladislav et al.: 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Labyrintem zločinu a chudoby: kriminalita a viktimizace v sociálně vyloučených lokalitách</a:t>
            </a: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Mertl, Jiří et al.: </a:t>
            </a:r>
            <a:r>
              <a:rPr lang="en-GB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Quality of Life of Patients after Total Laryngectomy: The Struggle against Stigmatization and Social Exclusion Using Speech Synthesis</a:t>
            </a:r>
            <a:endParaRPr lang="cs-CZ" i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Gojová, Alice et al.: 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Identifikace a analýza faktorů přispívajících k účinnosti a efektivnosti komunitní práce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107545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282154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Problémy týkající se propojení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1384" y="1556792"/>
            <a:ext cx="11161240" cy="5040560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Smíšené výzkumy bývají náročné na realizaci, zejména pokud se jedná o snahu o hlubší propojení a na výzkumu pracují různí odborníci a odbornice.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Neporozumění v rámci výzkumného týmu a uzavřené pozice odmítající nové možnosti a cesty.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Propojení obou složek, zejména s ohledem na zjištěné poznatky, které mohou být nepropojitelné.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Protichůdnost zjištěných poznatků. 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Na druhou stranu protichůdná zjištění mohou být chápana jako výhoda a odhalit určitý skrytý problém nebo stanovisko, které nebylo vidět.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Časové předcházení jedné ze složek.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Nejasné a neproduktivní propojení obou složek.</a:t>
            </a: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63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14364" y="116632"/>
            <a:ext cx="8229600" cy="1224136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Zaměření a obsah kurzu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368" y="1412776"/>
            <a:ext cx="11593288" cy="5112568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Praktické představení základních náležitostí výzkumného/diplomového projektu.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Postupné zevrubnější představení každé nutné součásti výzkumného/diplomového projektu: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Základy přístupu k výzkumné činnosti, základní epistemologické přístupy, základní typy výzkumů.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Formulace výzkumného problému a výzkumné otázky; teoretické ukotvení výzkumu.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Metody vytváření dat.</a:t>
            </a:r>
          </a:p>
          <a:p>
            <a:pPr lvl="1">
              <a:spcAft>
                <a:spcPts val="600"/>
              </a:spcAft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Pozicionalita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reflexivita a etika v rámci vytyčování zkoumané problematiky a samotného výzkumu.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Zbytek v zimním semestru a Metodách II.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Sdílení praxe a zkušeností.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Praktické aktivity – skupinové práce, nácviky, diskuze.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Cokoliv dalšího, o co bude zájem, pokud zbude čas.</a:t>
            </a: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5585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1C2D8-9E9E-41AF-AD60-7EB15BD42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C7A6F6-1D62-837C-5577-0BDCEB69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778098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Literatura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993C636-D7C5-D4E4-E246-6C04FF5FF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692696"/>
            <a:ext cx="11161240" cy="6165304"/>
          </a:xfrm>
        </p:spPr>
        <p:txBody>
          <a:bodyPr>
            <a:normAutofit fontScale="55000" lnSpcReduction="2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Becker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H. (1967).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Whose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Side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Are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We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on?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Social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Problems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14(3), 239–247.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Berger, P. L., &amp;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Luckmann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T. (1999). 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Sociální konstrukce reality: Pojednání o sociologii vědění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 Centrum pro studium demokracie a kultury.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Creswell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J. W. (2007).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Qualitative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Inquiry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&amp;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Research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Design: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Choosing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among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Five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Approaches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 SAGE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Publications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Disman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M. (2002). 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Jak se vyrábí sociologická znalost: Příručka pro uživatele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 Karolinum.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Hesse-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Biber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S. N.,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Rodriguez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D., &amp;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Frost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N. A. (2015). A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Qualitatively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Driven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Approach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to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Multimethod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Mixed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Methods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Research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 In S. N. Hesse-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Biber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&amp; R. B. Johnson (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Eds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.),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The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Oxford Handbook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of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Multimethod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and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Mixed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Methods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Research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Inquiry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(pp. 3–20). Oxford University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Press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Hirt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T., Zíková, T., Toušek, L., Sosna, D.,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Henig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D., Tošner, M.,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Hrešánová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E., Dvořáková, I., Kavalír, A., Kovář, J., &amp; Pařízková, A. (2012). 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Vybrané kapitoly z aplikované sociální antropologie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 Západočeská univerzita.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Lunde, Å.,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Heggen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K., &amp;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Strand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R. (2013).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Knowledge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Power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Exploring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Unproductive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Interplay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Between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Quantitative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Qualitative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Researchers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Journal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of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Mixed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Methods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Research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7(2), 197–210. h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Mason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J. (2006).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Mixing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Methods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in a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Qualitatively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Driven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Way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Qualitative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Research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6(1), 9–25.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Morse, J. M. (2015).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Issues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in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Qualitatively-Driven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Mixed-Method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Designs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 In S. N. Hesse-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Biber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&amp; R. B. Johnson (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Eds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.),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The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Oxford Handbook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of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Multimethod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and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Mixed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Methods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Research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Inquiry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(pp. 206–222). Oxford University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Press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Novotná, H. (2019). Kvalitativní strategie výzkumu. In H. Novotná, O. Špaček, &amp; M. Šťovíčková Jantulová (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Eds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.), 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Metody výzkumu ve společenských vědách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(pp. 257–287). FHS UK.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Špaček, O. (2019). Kvantitativní strategie výzkumu. In H. Novotná, O. Špaček, &amp; M. Šťovíčková Jantulová (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Eds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.), 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Metody výzkumu ve společenských vědách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(pp. 93–122). FHS UK.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Toušek, L., Budilová, L., Fatková, G.,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Hejnal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O., Lupták, Ľ., Růžička, M., &amp; Šimek, J. (2015). 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Kapitoly z kvalitativního výzkumu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 Západočeská univerzita v Plzni.</a:t>
            </a:r>
          </a:p>
        </p:txBody>
      </p:sp>
    </p:spTree>
    <p:extLst>
      <p:ext uri="{BB962C8B-B14F-4D97-AF65-F5344CB8AC3E}">
        <p14:creationId xmlns:p14="http://schemas.microsoft.com/office/powerpoint/2010/main" val="2127014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14364" y="0"/>
            <a:ext cx="8229600" cy="1224136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Podmínky splnění kurzu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368" y="1124744"/>
            <a:ext cx="11377264" cy="5544616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Napsání výzkumného (ideálně již diplomového) projektu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který bude obsahovat tyto části: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Vstupní diskuzi – proč projekt realizovat a čeho tím chcete dosáhnout.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eriod"/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Pozicionalita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výzkumnice/výzkumníka vůči zkoumanému fenoménu.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Teoretické ukotvení problematiky a daného výzkumného záměru, a to prostřednictvím relevantní literatury (minimálně deset zdrojů).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Metodologie – zvolení typu výzkumu (kvalitativní, kvantitativní, smíšený; výzkumné otázky (případně hypotézy); jasně stanovené cíle; metody vytváření dat.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Etické náležitosti výzkumu.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eriod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Pilotní odborně explorativní rozhovor týkající se zvoleného tématu a jeho analýza vzhledem j jeho využití v projektu.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Vybírejte si témata a realizujte projekty, které vás zajímají a baví vás!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Projekt může být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metodologicky jakkoliv zaměřen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(kvalitativně, kvantitativně i smíšeně). 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Pilotáž slouží primárně jako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nácvik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realizace rozhovoru a zkvalitnění výzkumného záměru.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 případě problémů se domluvíme na dalším postupu.</a:t>
            </a:r>
          </a:p>
          <a:p>
            <a:pPr>
              <a:spcAft>
                <a:spcPts val="600"/>
              </a:spcAft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Deadline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pro odevzdání: 31. července 2024</a:t>
            </a: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909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188640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Základní náležitosti výzkumného/diplomového projektu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628800"/>
            <a:ext cx="11233248" cy="5229200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Nalezení vhodného tématu a jeho uchopení, aby jej bylo možné analyzovat.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Zhodnocení etické stránky zamýšleného výzkumu a vlastní 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pozicionality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vzhledem ke zkoumanému problému.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Rozmyšlení se nad epistemologickým přístupem k zamýšlenému výzkumnému problému.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Zasazení a ukotvení zkoumaného problému v relevantní teorii a konfrontace teoretických poznatků s vlastním předporozuměním.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Zvolení vhodného typu výzkumu.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Vytvoření konkrétních výzkumných otázek.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Volba vhodných metod pro vytváření dat.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Zhodnocení možnosti přístupu do výzkumného terénu.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Rozmyšlení se nad vytvořením vhodného vzorku/souboru pro výzkum.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Volba metod pro analýzu dat 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Naplánování výzkumu.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Limity výzkumu.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92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03512" y="2564905"/>
            <a:ext cx="8856984" cy="1899643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Pauza</a:t>
            </a:r>
            <a:b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</a:b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298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90872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Mýtus o Sisyfovi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368" y="908720"/>
            <a:ext cx="11449272" cy="5949280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Albert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Camus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– 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Mýtus o Sisyfovi</a:t>
            </a: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Sisyfos -&gt; vyhýbání se smrti a snaha žít věčně -&gt; potrestán -&gt; tlačí kámen proti vrchu a musí ho skutálet dolů -&gt;  kámen se vždy těsně před vrchem vysmekne -&gt; musí neustále začínat znovu = věčný život, který je ale zároveň věčným trestem -&gt; zbytečná práce, kterou je nutné opakovat a nemá žádný smysl.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Skutečný trest ale tkví ve skutečnosti, že Sisyfos je plně při vědomí a uvědomuje si zbytečnost svého počínání a ví, že jeho život nemá žádný vyšší smysl.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Zároveň ale vždy kámen začíná od začátku tlačit opět na vrchol. Proč? Protože to je 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jeho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činnost, kterou vykonává a do níž může projektovat 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svůj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význam a 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svoje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zalíbení.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Mýtus je vyobrazením lidského života, který je absurdní a nemá žádný vyšší nebo daný smysl, přičemž hledání tohoto smyslu není jasné a může se zdát jako existenciální trest končící smrtí.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Vzniká tak existenciální dilema a snaha najít smysl života: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Fyzická sebevražda.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Filozofická sebevražda.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Rebelství a vzepření se absurditě světa a života a nalezení 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svého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smyslu a významu.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Stejné je to se sociálně-vědním výzkumem: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zkoumají se významy a smysly, které jsou vytvářeny interakcemi a vkládány do interakcí, a to za pomoci našich limitovaných lidských schopností (kognitivních dispozic).</a:t>
            </a: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15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836712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Základy epistemologie výzkumu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1384" y="980728"/>
            <a:ext cx="11089232" cy="5877272"/>
          </a:xfrm>
        </p:spPr>
        <p:txBody>
          <a:bodyPr>
            <a:normAutofit fontScale="550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Epistemologie = bádání o možnostech a limitech lidského poznání.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Člověk poznává svět pomocí svých kognitivních dispozic = je to bytost, která má limity v poznávání tohoto světa.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Epistemologické přístupy k výzkumu = základní vztah k výzkumu a jeho realizaci.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Vstupuje i ontologie, tedy specifické přesvědčení o tom, jak svět a společnost funguje a jak by měla fungovat.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Richard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Creswell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-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Qualitative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Inquiry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and </a:t>
            </a:r>
            <a:r>
              <a:rPr lang="cs-CZ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Research</a:t>
            </a:r>
            <a:r>
              <a:rPr lang="cs-CZ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Design.</a:t>
            </a: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Ve druhé edici této knihy vytyčuje základní epistemologická paradigmata:</a:t>
            </a:r>
          </a:p>
          <a:p>
            <a:pPr lvl="2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Pozitivismus (post pozitivismus).</a:t>
            </a:r>
          </a:p>
          <a:p>
            <a:pPr lvl="2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Sociální konstruktivismus (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interpretacionismus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).</a:t>
            </a:r>
          </a:p>
          <a:p>
            <a:pPr lvl="2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Kritický/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advokační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přístup.</a:t>
            </a:r>
          </a:p>
          <a:p>
            <a:pPr lvl="2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Pragmatismus.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Ve třetí edici knihy už ne paradigmata, ale interpretativní rámce:</a:t>
            </a:r>
          </a:p>
          <a:p>
            <a:pPr lvl="2">
              <a:spcAft>
                <a:spcPts val="600"/>
              </a:spcAft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Postpozitivismus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 lvl="2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Sociální konstruktivismus (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konstrukcionismus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).</a:t>
            </a:r>
          </a:p>
          <a:p>
            <a:pPr lvl="2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Transformativní přístup.</a:t>
            </a:r>
          </a:p>
          <a:p>
            <a:pPr lvl="2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Pragmatismus.</a:t>
            </a:r>
          </a:p>
          <a:p>
            <a:pPr lvl="2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Postmoderní perspektivy.</a:t>
            </a:r>
          </a:p>
          <a:p>
            <a:pPr lvl="2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Feministické teorie.</a:t>
            </a:r>
          </a:p>
          <a:p>
            <a:pPr lvl="2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Kritická teorie a kritická rasová teorie.</a:t>
            </a:r>
          </a:p>
          <a:p>
            <a:pPr lvl="2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Queer teorie.</a:t>
            </a:r>
          </a:p>
          <a:p>
            <a:pPr lvl="2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Teorie disability.</a:t>
            </a: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872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Paradigmatické války</a:t>
            </a:r>
            <a:b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</a:b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(</a:t>
            </a:r>
            <a:r>
              <a:rPr lang="cs-CZ" b="1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paradigm</a:t>
            </a:r>
            <a:r>
              <a:rPr lang="cs-CZ" b="1" i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b="1" i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wars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)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368" y="1628800"/>
            <a:ext cx="11305256" cy="4954562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Období zhruba během 70. a 80. let 20. století, ale v určité míře přetrvává dodnes.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Pozitivismus (post-pozitivismus) X sociální konstruktivismus/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konstrukcionismus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(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interpretacionismus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) 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Kvantitativní metodologie X kvalitativní metodologie.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Jádro sporu: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rozdílný náhled na sociální realitu a způsob, jakým by se měla relevantně zkoumat.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Kvalitativní výzkum byl kritizován za neověřitelnost, nekonzistentnost ve využívání metod a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nezobecnitelnost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poznatků.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Kvantitativní výzkum zase za redukcí komplexní sociální reality do čísel, absenci vysvětlujícího rozměru poznatků a zkreslování poznatků.</a:t>
            </a:r>
          </a:p>
        </p:txBody>
      </p:sp>
    </p:spTree>
    <p:extLst>
      <p:ext uri="{BB962C8B-B14F-4D97-AF65-F5344CB8AC3E}">
        <p14:creationId xmlns:p14="http://schemas.microsoft.com/office/powerpoint/2010/main" val="225468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2705</TotalTime>
  <Words>3405</Words>
  <Application>Microsoft Office PowerPoint</Application>
  <PresentationFormat>Širokoúhlá obrazovka</PresentationFormat>
  <Paragraphs>261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4" baseType="lpstr">
      <vt:lpstr>Arial</vt:lpstr>
      <vt:lpstr>Garamond</vt:lpstr>
      <vt:lpstr>Georgia</vt:lpstr>
      <vt:lpstr>Motiv systému Office</vt:lpstr>
      <vt:lpstr>Základní náležitosti kurzu, základy designování výzkumného projektu, epistemologie a typy výzkumů</vt:lpstr>
      <vt:lpstr>Dnešní program</vt:lpstr>
      <vt:lpstr>Zaměření a obsah kurzu</vt:lpstr>
      <vt:lpstr>Podmínky splnění kurzu</vt:lpstr>
      <vt:lpstr>Základní náležitosti výzkumného/diplomového projektu</vt:lpstr>
      <vt:lpstr>Pauza </vt:lpstr>
      <vt:lpstr>Mýtus o Sisyfovi</vt:lpstr>
      <vt:lpstr>Základy epistemologie výzkumu</vt:lpstr>
      <vt:lpstr>Paradigmatické války (paradigm wars)</vt:lpstr>
      <vt:lpstr>Pozitivismus</vt:lpstr>
      <vt:lpstr>Sociální konstruktivismus/konstrukcionismus</vt:lpstr>
      <vt:lpstr>Sociální konstruktivismus/konstrukcionismu jako výchozí bod</vt:lpstr>
      <vt:lpstr>Kritický/advokační přístup</vt:lpstr>
      <vt:lpstr>Pragmatismus</vt:lpstr>
      <vt:lpstr>Pauza</vt:lpstr>
      <vt:lpstr>Praktické rozdíly mezi kvalitativním a kvantitativním výzkumem</vt:lpstr>
      <vt:lpstr>Co si lze představit pod kvalitativním výzkumem?</vt:lpstr>
      <vt:lpstr>Logika kvalitativního výzkumu</vt:lpstr>
      <vt:lpstr>Co si lze představit pod kvantitativním výzkumem?</vt:lpstr>
      <vt:lpstr>Logika kvantitativního výzkumu</vt:lpstr>
      <vt:lpstr>Hypotézy</vt:lpstr>
      <vt:lpstr>Lingvistické okénko</vt:lpstr>
      <vt:lpstr>Pauza</vt:lpstr>
      <vt:lpstr>Propojení kvalitativního a kvantitativního výzkumu</vt:lpstr>
      <vt:lpstr>Co to znamená propojení obou metodologií? </vt:lpstr>
      <vt:lpstr>Proč propojovat? Příklady pro kvalitativně vedený smíšený výzkum</vt:lpstr>
      <vt:lpstr>Jak vypadá propojení?</vt:lpstr>
      <vt:lpstr>Konkrétní příklady smíšených výzkumů</vt:lpstr>
      <vt:lpstr>Problémy týkající se propojení</vt:lpstr>
      <vt:lpstr>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náležitosti kurzu a základy (kvalitativně vedeného smíšeného) výzkumu</dc:title>
  <dc:creator>Jiří Mertl</dc:creator>
  <cp:lastModifiedBy>Jiří Mertl</cp:lastModifiedBy>
  <cp:revision>73</cp:revision>
  <dcterms:created xsi:type="dcterms:W3CDTF">2020-10-17T19:57:40Z</dcterms:created>
  <dcterms:modified xsi:type="dcterms:W3CDTF">2024-02-15T13:44:14Z</dcterms:modified>
</cp:coreProperties>
</file>