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0" r:id="rId4"/>
    <p:sldId id="262" r:id="rId5"/>
    <p:sldId id="258" r:id="rId6"/>
    <p:sldId id="264" r:id="rId7"/>
    <p:sldId id="265" r:id="rId8"/>
    <p:sldId id="261" r:id="rId9"/>
    <p:sldId id="259" r:id="rId10"/>
    <p:sldId id="266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107" d="100"/>
          <a:sy n="107" d="100"/>
        </p:scale>
        <p:origin x="-102" y="-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440E5-3D64-4F0C-89DA-714273CC23C0}" type="datetimeFigureOut">
              <a:rPr lang="cs-CZ" smtClean="0"/>
              <a:t>14.3.2018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EA9E-CF37-45D2-B5B7-1804D4C8F9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6958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440E5-3D64-4F0C-89DA-714273CC23C0}" type="datetimeFigureOut">
              <a:rPr lang="cs-CZ" smtClean="0"/>
              <a:t>14.3.2018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EA9E-CF37-45D2-B5B7-1804D4C8F9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2240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440E5-3D64-4F0C-89DA-714273CC23C0}" type="datetimeFigureOut">
              <a:rPr lang="cs-CZ" smtClean="0"/>
              <a:t>14.3.2018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EA9E-CF37-45D2-B5B7-1804D4C8F9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1391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440E5-3D64-4F0C-89DA-714273CC23C0}" type="datetimeFigureOut">
              <a:rPr lang="cs-CZ" smtClean="0"/>
              <a:t>14.3.2018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EA9E-CF37-45D2-B5B7-1804D4C8F9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017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440E5-3D64-4F0C-89DA-714273CC23C0}" type="datetimeFigureOut">
              <a:rPr lang="cs-CZ" smtClean="0"/>
              <a:t>14.3.2018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EA9E-CF37-45D2-B5B7-1804D4C8F9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3916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440E5-3D64-4F0C-89DA-714273CC23C0}" type="datetimeFigureOut">
              <a:rPr lang="cs-CZ" smtClean="0"/>
              <a:t>14.3.2018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EA9E-CF37-45D2-B5B7-1804D4C8F9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613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440E5-3D64-4F0C-89DA-714273CC23C0}" type="datetimeFigureOut">
              <a:rPr lang="cs-CZ" smtClean="0"/>
              <a:t>14.3.2018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EA9E-CF37-45D2-B5B7-1804D4C8F9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1578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440E5-3D64-4F0C-89DA-714273CC23C0}" type="datetimeFigureOut">
              <a:rPr lang="cs-CZ" smtClean="0"/>
              <a:t>14.3.2018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EA9E-CF37-45D2-B5B7-1804D4C8F9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9927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440E5-3D64-4F0C-89DA-714273CC23C0}" type="datetimeFigureOut">
              <a:rPr lang="cs-CZ" smtClean="0"/>
              <a:t>14.3.2018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EA9E-CF37-45D2-B5B7-1804D4C8F9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3495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440E5-3D64-4F0C-89DA-714273CC23C0}" type="datetimeFigureOut">
              <a:rPr lang="cs-CZ" smtClean="0"/>
              <a:t>14.3.2018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EA9E-CF37-45D2-B5B7-1804D4C8F9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75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440E5-3D64-4F0C-89DA-714273CC23C0}" type="datetimeFigureOut">
              <a:rPr lang="cs-CZ" smtClean="0"/>
              <a:t>14.3.2018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6EA9E-CF37-45D2-B5B7-1804D4C8F9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5795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440E5-3D64-4F0C-89DA-714273CC23C0}" type="datetimeFigureOut">
              <a:rPr lang="cs-CZ" smtClean="0"/>
              <a:t>14.3.2018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6EA9E-CF37-45D2-B5B7-1804D4C8F9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0934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knihovna.jinonice.cuni.cz/zdroje/e-zdroje" TargetMode="External"/><Relationship Id="rId2" Type="http://schemas.openxmlformats.org/officeDocument/2006/relationships/hyperlink" Target="https://scholar.google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hyperlink" Target="https://knihovna.prf.cuni.cz/vyhledavac-ukaz-jiz-dnes-od-16-00-hod-v-tymove-studovne-1404044366.html" TargetMode="External"/><Relationship Id="rId4" Type="http://schemas.openxmlformats.org/officeDocument/2006/relationships/hyperlink" Target="http://eds.a.ebscohost.com/eds/search/basic?vid=0&amp;sid=f4a888bb-aca7-4c0d-8328-50b36b341b8e@sessionmgr4008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Rešeršní dotaz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25100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Rešerše jako kumulativní proces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Kumulativní proces získávání odbornosti</a:t>
            </a:r>
          </a:p>
          <a:p>
            <a:r>
              <a:rPr lang="cs-CZ" dirty="0" err="1" smtClean="0"/>
              <a:t>Napaky</a:t>
            </a:r>
            <a:r>
              <a:rPr lang="cs-CZ" dirty="0" smtClean="0"/>
              <a:t>:  „Vše se se může hodit.“ = </a:t>
            </a:r>
            <a:r>
              <a:rPr lang="cs-CZ" smtClean="0"/>
              <a:t>sběratelství vědění.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960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Vyhledávání informací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Všichni známe</a:t>
            </a:r>
          </a:p>
          <a:p>
            <a:r>
              <a:rPr lang="cs-CZ" dirty="0" smtClean="0"/>
              <a:t>Úkol najít ty nejvhodnější za nejméně času </a:t>
            </a:r>
            <a:r>
              <a:rPr lang="cs-CZ" dirty="0" smtClean="0">
                <a:sym typeface="Wingdings" panose="05000000000000000000" pitchFamily="2" charset="2"/>
              </a:rPr>
              <a:t>.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 smtClean="0">
                <a:sym typeface="Wingdings" panose="05000000000000000000" pitchFamily="2" charset="2"/>
              </a:rPr>
              <a:t>Co hledáme víme = </a:t>
            </a:r>
            <a:r>
              <a:rPr lang="cs-CZ" b="1" dirty="0" smtClean="0">
                <a:sym typeface="Wingdings" panose="05000000000000000000" pitchFamily="2" charset="2"/>
              </a:rPr>
              <a:t>odborné texty </a:t>
            </a:r>
            <a:r>
              <a:rPr lang="cs-CZ" dirty="0" smtClean="0">
                <a:sym typeface="Wingdings" panose="05000000000000000000" pitchFamily="2" charset="2"/>
              </a:rPr>
              <a:t>– texty legitimizované odbornou </a:t>
            </a:r>
            <a:r>
              <a:rPr lang="cs-CZ" dirty="0" err="1" smtClean="0">
                <a:sym typeface="Wingdings" panose="05000000000000000000" pitchFamily="2" charset="2"/>
              </a:rPr>
              <a:t>věřejností</a:t>
            </a:r>
            <a:r>
              <a:rPr lang="cs-CZ" dirty="0" smtClean="0">
                <a:sym typeface="Wingdings" panose="05000000000000000000" pitchFamily="2" charset="2"/>
              </a:rPr>
              <a:t>/akademickou obcí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10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Bibliografie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Soupisy literatury = </a:t>
            </a:r>
            <a:r>
              <a:rPr lang="cs-CZ" b="1" dirty="0" smtClean="0"/>
              <a:t>databanky titulů</a:t>
            </a:r>
            <a:r>
              <a:rPr lang="cs-CZ" dirty="0" smtClean="0"/>
              <a:t>, které lze použít</a:t>
            </a:r>
          </a:p>
          <a:p>
            <a:pPr lvl="1"/>
            <a:r>
              <a:rPr lang="cs-CZ" dirty="0" smtClean="0"/>
              <a:t>Bibliografie v publikacích, </a:t>
            </a:r>
            <a:r>
              <a:rPr lang="cs-CZ" dirty="0" smtClean="0">
                <a:solidFill>
                  <a:srgbClr val="FF0000"/>
                </a:solidFill>
              </a:rPr>
              <a:t>kurzech</a:t>
            </a:r>
          </a:p>
          <a:p>
            <a:pPr lvl="1"/>
            <a:r>
              <a:rPr lang="cs-CZ" dirty="0" smtClean="0"/>
              <a:t>Bibliografie knižní = tištěné soupisy titulů</a:t>
            </a:r>
          </a:p>
          <a:p>
            <a:pPr lvl="1"/>
            <a:r>
              <a:rPr lang="cs-CZ" dirty="0" smtClean="0"/>
              <a:t>Lístkové katalogy v knihovnách</a:t>
            </a:r>
          </a:p>
          <a:p>
            <a:pPr lvl="1"/>
            <a:r>
              <a:rPr lang="cs-CZ" dirty="0" smtClean="0"/>
              <a:t>Bibliografie – Elektronické zdroje</a:t>
            </a:r>
          </a:p>
          <a:p>
            <a:pPr lvl="1"/>
            <a:endParaRPr lang="cs-CZ" dirty="0"/>
          </a:p>
          <a:p>
            <a:r>
              <a:rPr lang="cs-CZ" dirty="0">
                <a:hlinkClick r:id="rId2"/>
              </a:rPr>
              <a:t>Google </a:t>
            </a:r>
            <a:r>
              <a:rPr lang="cs-CZ" dirty="0" err="1" smtClean="0">
                <a:hlinkClick r:id="rId2"/>
              </a:rPr>
              <a:t>Scholar</a:t>
            </a:r>
            <a:r>
              <a:rPr lang="cs-CZ" dirty="0" smtClean="0"/>
              <a:t> </a:t>
            </a:r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scholar.google.cz/</a:t>
            </a:r>
            <a:endParaRPr lang="cs-CZ" dirty="0"/>
          </a:p>
          <a:p>
            <a:r>
              <a:rPr lang="cs-CZ" dirty="0" smtClean="0"/>
              <a:t>Elektronické zdroje </a:t>
            </a:r>
            <a:r>
              <a:rPr lang="cs-CZ" dirty="0" smtClean="0">
                <a:hlinkClick r:id="rId3"/>
              </a:rPr>
              <a:t>https://knihovna.jinonice.cuni.cz/zdroje/e-zdroje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UKAŽ http://eds.a.ebscohost.com/eds/search/basic?vid=0&amp;sid=f4a888bb-aca7-4c0d-8328-50b36b341b8e%40sessionmgr4008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028" name="Picture 4" descr="Výsledek obrázku pro ukaž vyhledávač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2902" y="2999694"/>
            <a:ext cx="1602687" cy="1352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3927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Rešerše = náš cíl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pPr marL="228600" lvl="1">
              <a:spcBef>
                <a:spcPts val="1000"/>
              </a:spcBef>
            </a:pPr>
            <a:r>
              <a:rPr lang="cs-CZ" sz="2800" dirty="0" smtClean="0"/>
              <a:t>Rešerše = soupis, soubor </a:t>
            </a:r>
            <a:r>
              <a:rPr lang="cs-CZ" dirty="0"/>
              <a:t>– v závislosti na požadavku</a:t>
            </a:r>
          </a:p>
          <a:p>
            <a:pPr lvl="1"/>
            <a:r>
              <a:rPr lang="cs-CZ" dirty="0" smtClean="0"/>
              <a:t>bibliografických záznamů,</a:t>
            </a:r>
          </a:p>
          <a:p>
            <a:pPr lvl="1"/>
            <a:r>
              <a:rPr lang="cs-CZ" dirty="0" smtClean="0"/>
              <a:t>faktografických informací, </a:t>
            </a:r>
          </a:p>
          <a:p>
            <a:pPr lvl="1"/>
            <a:r>
              <a:rPr lang="cs-CZ" dirty="0" smtClean="0"/>
              <a:t>plných textů dokumentů</a:t>
            </a:r>
            <a:endParaRPr lang="cs-CZ" dirty="0"/>
          </a:p>
          <a:p>
            <a:r>
              <a:rPr lang="cs-CZ" dirty="0" smtClean="0"/>
              <a:t>Sami x lze si ji objednat ( knihovnické služby)</a:t>
            </a:r>
            <a:endParaRPr lang="en-US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554757"/>
              </p:ext>
            </p:extLst>
          </p:nvPr>
        </p:nvGraphicFramePr>
        <p:xfrm>
          <a:off x="390616" y="1491678"/>
          <a:ext cx="11523216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804"/>
                <a:gridCol w="2880804"/>
                <a:gridCol w="2880804"/>
                <a:gridCol w="2880804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Informační potřeba →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→ informační požadavek →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→ rešeršní požadavek →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→rešeršní dotaz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Nedostatek</a:t>
                      </a:r>
                      <a:r>
                        <a:rPr lang="cs-CZ" baseline="0" dirty="0" smtClean="0"/>
                        <a:t> informací k problému</a:t>
                      </a:r>
                    </a:p>
                    <a:p>
                      <a:endParaRPr lang="cs-CZ" baseline="0" dirty="0" smtClean="0"/>
                    </a:p>
                    <a:p>
                      <a:r>
                        <a:rPr lang="cs-CZ" b="1" baseline="0" dirty="0" smtClean="0">
                          <a:solidFill>
                            <a:srgbClr val="FF0000"/>
                          </a:solidFill>
                        </a:rPr>
                        <a:t>Nic o tom nevím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Formulovaná</a:t>
                      </a:r>
                      <a:r>
                        <a:rPr lang="cs-CZ" baseline="0" dirty="0" smtClean="0"/>
                        <a:t> potřeba informace</a:t>
                      </a:r>
                    </a:p>
                    <a:p>
                      <a:endParaRPr lang="cs-CZ" baseline="0" dirty="0" smtClean="0"/>
                    </a:p>
                    <a:p>
                      <a:r>
                        <a:rPr lang="cs-CZ" baseline="0" dirty="0" smtClean="0">
                          <a:solidFill>
                            <a:srgbClr val="FF0000"/>
                          </a:solidFill>
                        </a:rPr>
                        <a:t>Už vím co bych se chtěl/a dozvědět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Předmět </a:t>
                      </a:r>
                      <a:r>
                        <a:rPr lang="cs-CZ" b="1" dirty="0" smtClean="0"/>
                        <a:t>vyhledávání</a:t>
                      </a:r>
                    </a:p>
                    <a:p>
                      <a:endParaRPr lang="cs-CZ" b="1" dirty="0" smtClean="0"/>
                    </a:p>
                    <a:p>
                      <a:endParaRPr lang="cs-CZ" b="1" dirty="0" smtClean="0"/>
                    </a:p>
                    <a:p>
                      <a:r>
                        <a:rPr lang="cs-CZ" b="1" dirty="0" smtClean="0"/>
                        <a:t>Jdu do databáze to hledat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Volím určitý jazyk (obor atd.)</a:t>
                      </a:r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Používám adekvátní slova pro vyhledávání = Pokládám dotaz v tomu odpovídajícím jazyce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6796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Rešeršní dotaz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Co chceme hledat = </a:t>
            </a:r>
            <a:r>
              <a:rPr lang="cs-CZ" b="1" dirty="0" smtClean="0"/>
              <a:t>jaká témata chceme dávat do vztahu</a:t>
            </a:r>
          </a:p>
          <a:p>
            <a:r>
              <a:rPr lang="cs-CZ" dirty="0" smtClean="0"/>
              <a:t>Pojmy relevantní v oboru a tématu</a:t>
            </a:r>
          </a:p>
          <a:p>
            <a:pPr lvl="1"/>
            <a:r>
              <a:rPr lang="cs-CZ" dirty="0" err="1"/>
              <a:t>Zadávam</a:t>
            </a:r>
            <a:r>
              <a:rPr lang="cs-CZ" dirty="0"/>
              <a:t> takové pojmy, které mají vystihnout podstatu mnou sledovaného tématu</a:t>
            </a:r>
          </a:p>
          <a:p>
            <a:pPr lvl="1"/>
            <a:r>
              <a:rPr lang="cs-CZ" dirty="0" smtClean="0"/>
              <a:t>První a nejsnazší orientace = </a:t>
            </a:r>
            <a:r>
              <a:rPr lang="cs-CZ" b="1" dirty="0" smtClean="0"/>
              <a:t>klíčová slova </a:t>
            </a:r>
            <a:r>
              <a:rPr lang="cs-CZ" dirty="0" smtClean="0"/>
              <a:t>u textu</a:t>
            </a:r>
          </a:p>
          <a:p>
            <a:pPr lvl="1"/>
            <a:r>
              <a:rPr lang="cs-CZ" dirty="0" smtClean="0"/>
              <a:t>Řízené termíny – slova přidělovaná knihovníky</a:t>
            </a:r>
          </a:p>
          <a:p>
            <a:pPr lvl="1"/>
            <a:r>
              <a:rPr lang="cs-CZ" dirty="0" smtClean="0"/>
              <a:t>Podstatná jména</a:t>
            </a:r>
          </a:p>
          <a:p>
            <a:pPr lvl="1"/>
            <a:r>
              <a:rPr lang="cs-CZ" dirty="0" smtClean="0"/>
              <a:t>Fakt je, že obecná slova vyhledávač zvládá</a:t>
            </a:r>
          </a:p>
          <a:p>
            <a:r>
              <a:rPr lang="cs-CZ" dirty="0" smtClean="0"/>
              <a:t>Např.  otázka: Jak se uvažuje o dětství lidí v sociální exkluzi (</a:t>
            </a:r>
            <a:r>
              <a:rPr lang="cs-CZ" dirty="0" err="1" smtClean="0"/>
              <a:t>marginalizovaném</a:t>
            </a:r>
            <a:r>
              <a:rPr lang="cs-CZ" dirty="0" smtClean="0"/>
              <a:t> postavení)? X 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Co se píše o těch smradech? </a:t>
            </a:r>
            <a:r>
              <a:rPr lang="cs-CZ" sz="1400" dirty="0" smtClean="0">
                <a:solidFill>
                  <a:schemeClr val="bg1">
                    <a:lumMod val="50000"/>
                  </a:schemeClr>
                </a:solidFill>
              </a:rPr>
              <a:t>(odkaz na film Smradi)</a:t>
            </a:r>
            <a:endParaRPr lang="cs-CZ" dirty="0" smtClean="0"/>
          </a:p>
          <a:p>
            <a:pPr lvl="1"/>
            <a:r>
              <a:rPr lang="cs-CZ" dirty="0" smtClean="0"/>
              <a:t>Otázka sama generuje slova k hledání</a:t>
            </a:r>
          </a:p>
          <a:p>
            <a:pPr marL="457200" lvl="1" indent="0">
              <a:buNone/>
            </a:pPr>
            <a:endParaRPr lang="cs-CZ" dirty="0" smtClean="0"/>
          </a:p>
          <a:p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0912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Série otázek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Uvažování s čím vším můj zájem může souviset</a:t>
            </a:r>
          </a:p>
          <a:p>
            <a:pPr lvl="1"/>
            <a:r>
              <a:rPr lang="cs-CZ" dirty="0" smtClean="0"/>
              <a:t>Témata</a:t>
            </a:r>
          </a:p>
          <a:p>
            <a:pPr lvl="1"/>
            <a:r>
              <a:rPr lang="cs-CZ" dirty="0" smtClean="0"/>
              <a:t>Obor</a:t>
            </a:r>
          </a:p>
          <a:p>
            <a:pPr lvl="1"/>
            <a:r>
              <a:rPr lang="cs-CZ" dirty="0" smtClean="0"/>
              <a:t>typ textu (povaha svazku + teoretická, přehledová, empirická; </a:t>
            </a:r>
            <a:r>
              <a:rPr lang="cs-CZ" sz="1400" dirty="0" smtClean="0"/>
              <a:t>blogy, média = výzkumný požadavek</a:t>
            </a:r>
            <a:r>
              <a:rPr lang="cs-CZ" dirty="0" smtClean="0"/>
              <a:t>) = Jak se o problému píše v </a:t>
            </a:r>
            <a:r>
              <a:rPr lang="cs-CZ" dirty="0" err="1" smtClean="0"/>
              <a:t>graduačních</a:t>
            </a:r>
            <a:r>
              <a:rPr lang="cs-CZ" dirty="0" smtClean="0"/>
              <a:t> pracích)</a:t>
            </a:r>
          </a:p>
          <a:p>
            <a:pPr lvl="1"/>
            <a:r>
              <a:rPr lang="cs-CZ" dirty="0" smtClean="0"/>
              <a:t>Lokalita</a:t>
            </a:r>
          </a:p>
          <a:p>
            <a:pPr lvl="1"/>
            <a:r>
              <a:rPr lang="cs-CZ" dirty="0" smtClean="0"/>
              <a:t>Skupina</a:t>
            </a:r>
          </a:p>
          <a:p>
            <a:pPr lvl="1"/>
            <a:r>
              <a:rPr lang="cs-CZ" dirty="0" smtClean="0"/>
              <a:t>Typ vztahu</a:t>
            </a:r>
          </a:p>
          <a:p>
            <a:pPr lvl="1"/>
            <a:r>
              <a:rPr lang="cs-CZ" dirty="0" smtClean="0"/>
              <a:t>Typ instituce</a:t>
            </a:r>
          </a:p>
          <a:p>
            <a:pPr lvl="1"/>
            <a:r>
              <a:rPr lang="cs-CZ" dirty="0" smtClean="0"/>
              <a:t>Období</a:t>
            </a:r>
          </a:p>
          <a:p>
            <a:pPr marL="457200" lvl="1" indent="0"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260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Operátory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Nástroje zpřesňující vztah témat/klíčových slov v </a:t>
            </a:r>
            <a:r>
              <a:rPr lang="cs-CZ" dirty="0" err="1" smtClean="0"/>
              <a:t>rešeršnám</a:t>
            </a:r>
            <a:r>
              <a:rPr lang="cs-CZ" dirty="0" smtClean="0"/>
              <a:t> požadavku = rešeršní dotaz</a:t>
            </a:r>
          </a:p>
          <a:p>
            <a:r>
              <a:rPr lang="cs-CZ" dirty="0" smtClean="0"/>
              <a:t> Booleovské operátory</a:t>
            </a:r>
          </a:p>
          <a:p>
            <a:pPr lvl="1"/>
            <a:r>
              <a:rPr lang="cs-CZ" dirty="0" smtClean="0"/>
              <a:t>and; </a:t>
            </a:r>
            <a:r>
              <a:rPr lang="cs-CZ" dirty="0" err="1" smtClean="0"/>
              <a:t>or</a:t>
            </a:r>
            <a:r>
              <a:rPr lang="cs-CZ" dirty="0" smtClean="0"/>
              <a:t>; not</a:t>
            </a:r>
          </a:p>
          <a:p>
            <a:r>
              <a:rPr lang="cs-CZ" dirty="0" err="1" smtClean="0"/>
              <a:t>Proximitní</a:t>
            </a:r>
            <a:r>
              <a:rPr lang="cs-CZ" dirty="0" smtClean="0"/>
              <a:t> operátory</a:t>
            </a:r>
          </a:p>
          <a:p>
            <a:pPr lvl="1"/>
            <a:r>
              <a:rPr lang="cs-CZ" dirty="0" err="1" smtClean="0"/>
              <a:t>Near</a:t>
            </a:r>
            <a:r>
              <a:rPr lang="cs-CZ" dirty="0" smtClean="0"/>
              <a:t> (</a:t>
            </a:r>
            <a:r>
              <a:rPr lang="cs-CZ" dirty="0" err="1" smtClean="0"/>
              <a:t>Nn</a:t>
            </a:r>
            <a:r>
              <a:rPr lang="cs-CZ" dirty="0" smtClean="0"/>
              <a:t>) = blízkost klíčových slov v textu</a:t>
            </a:r>
          </a:p>
          <a:p>
            <a:pPr lvl="1"/>
            <a:r>
              <a:rPr lang="cs-CZ" dirty="0" err="1" smtClean="0"/>
              <a:t>Within</a:t>
            </a:r>
            <a:r>
              <a:rPr lang="cs-CZ" dirty="0" smtClean="0"/>
              <a:t> (W) = </a:t>
            </a:r>
            <a:r>
              <a:rPr lang="cs-CZ" dirty="0"/>
              <a:t>blízkost klíčových slov v textu </a:t>
            </a:r>
            <a:r>
              <a:rPr lang="cs-CZ" dirty="0" smtClean="0"/>
              <a:t>na pořadí záleží</a:t>
            </a:r>
          </a:p>
          <a:p>
            <a:pPr lvl="1"/>
            <a:r>
              <a:rPr lang="cs-CZ" dirty="0" err="1" smtClean="0"/>
              <a:t>Adjancent</a:t>
            </a:r>
            <a:r>
              <a:rPr lang="cs-CZ" dirty="0" smtClean="0"/>
              <a:t> (ADJ, A)=  slova sousedí bez ohledu na pořadí</a:t>
            </a:r>
          </a:p>
          <a:p>
            <a:pPr lvl="1"/>
            <a:r>
              <a:rPr lang="cs-CZ" dirty="0" err="1" smtClean="0"/>
              <a:t>Followed</a:t>
            </a:r>
            <a:r>
              <a:rPr lang="cs-CZ" dirty="0" smtClean="0"/>
              <a:t> by = slova v daném pořadí</a:t>
            </a:r>
          </a:p>
          <a:p>
            <a:pPr lvl="1"/>
            <a:r>
              <a:rPr lang="cs-CZ" dirty="0" smtClean="0"/>
              <a:t>Sentence (S) = objevování se ve stejné, jedné větě</a:t>
            </a:r>
          </a:p>
          <a:p>
            <a:pPr lvl="1"/>
            <a:r>
              <a:rPr lang="cs-CZ" dirty="0" err="1" smtClean="0"/>
              <a:t>Paragraph</a:t>
            </a:r>
            <a:r>
              <a:rPr lang="cs-CZ" dirty="0" smtClean="0"/>
              <a:t> = ve stejném odstavci</a:t>
            </a:r>
          </a:p>
        </p:txBody>
      </p:sp>
    </p:spTree>
    <p:extLst>
      <p:ext uri="{BB962C8B-B14F-4D97-AF65-F5344CB8AC3E}">
        <p14:creationId xmlns:p14="http://schemas.microsoft.com/office/powerpoint/2010/main" val="2548219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Neuspokojivý výsledek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Disparátní texty</a:t>
            </a:r>
          </a:p>
          <a:p>
            <a:r>
              <a:rPr lang="cs-CZ" dirty="0" smtClean="0"/>
              <a:t>Příliš mnoho textů</a:t>
            </a:r>
          </a:p>
          <a:p>
            <a:r>
              <a:rPr lang="cs-CZ" dirty="0" smtClean="0"/>
              <a:t>Příliš málo textů</a:t>
            </a:r>
          </a:p>
          <a:p>
            <a:endParaRPr lang="cs-CZ" dirty="0"/>
          </a:p>
          <a:p>
            <a:r>
              <a:rPr lang="cs-CZ" dirty="0" smtClean="0"/>
              <a:t>Třeba specifikovat</a:t>
            </a:r>
          </a:p>
          <a:p>
            <a:r>
              <a:rPr lang="cs-CZ" dirty="0" smtClean="0"/>
              <a:t>Zúžit</a:t>
            </a:r>
          </a:p>
          <a:p>
            <a:r>
              <a:rPr lang="cs-CZ" dirty="0" smtClean="0"/>
              <a:t>Rozšířit</a:t>
            </a:r>
          </a:p>
          <a:p>
            <a:endParaRPr lang="cs-CZ" dirty="0"/>
          </a:p>
          <a:p>
            <a:r>
              <a:rPr lang="cs-CZ" dirty="0" smtClean="0"/>
              <a:t>Literatura mne směruje – hledám a vybírám si cestu</a:t>
            </a:r>
          </a:p>
          <a:p>
            <a:r>
              <a:rPr lang="cs-CZ" dirty="0" smtClean="0"/>
              <a:t>Data – ta si řeknou o literaturu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051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Rešerše textů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Zvažuji zda se mi text hodí</a:t>
            </a:r>
          </a:p>
          <a:p>
            <a:r>
              <a:rPr lang="cs-CZ" dirty="0" smtClean="0"/>
              <a:t>Rozpoznám podle:</a:t>
            </a:r>
          </a:p>
          <a:p>
            <a:pPr lvl="1"/>
            <a:r>
              <a:rPr lang="cs-CZ" dirty="0" smtClean="0"/>
              <a:t>Titulu</a:t>
            </a:r>
          </a:p>
          <a:p>
            <a:pPr lvl="1"/>
            <a:r>
              <a:rPr lang="cs-CZ" dirty="0" smtClean="0"/>
              <a:t>Klíčových slov</a:t>
            </a:r>
          </a:p>
          <a:p>
            <a:pPr lvl="1"/>
            <a:r>
              <a:rPr lang="cs-CZ" dirty="0" smtClean="0"/>
              <a:t>Anotace</a:t>
            </a:r>
          </a:p>
          <a:p>
            <a:pPr lvl="1"/>
            <a:r>
              <a:rPr lang="cs-CZ" dirty="0" smtClean="0"/>
              <a:t>Úvodu a závěru</a:t>
            </a:r>
          </a:p>
          <a:p>
            <a:r>
              <a:rPr lang="cs-CZ" dirty="0" smtClean="0"/>
              <a:t>Vhodné je si udělat poznámku k výpisku (proč si myslím, že bude text užitečný, popřípadě třídit podle: teorie, kontext, metodologie, pramen</a:t>
            </a:r>
          </a:p>
        </p:txBody>
      </p:sp>
    </p:spTree>
    <p:extLst>
      <p:ext uri="{BB962C8B-B14F-4D97-AF65-F5344CB8AC3E}">
        <p14:creationId xmlns:p14="http://schemas.microsoft.com/office/powerpoint/2010/main" val="147601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479</Words>
  <Application>Microsoft Office PowerPoint</Application>
  <PresentationFormat>Vlastní</PresentationFormat>
  <Paragraphs>102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Office</vt:lpstr>
      <vt:lpstr>Rešeršní dotaz</vt:lpstr>
      <vt:lpstr>Vyhledávání informací</vt:lpstr>
      <vt:lpstr>Bibliografie</vt:lpstr>
      <vt:lpstr>Rešerše = náš cíl</vt:lpstr>
      <vt:lpstr>Rešeršní dotaz</vt:lpstr>
      <vt:lpstr>Série otázek</vt:lpstr>
      <vt:lpstr>Operátory</vt:lpstr>
      <vt:lpstr>Neuspokojivý výsledek</vt:lpstr>
      <vt:lpstr>Rešerše textů</vt:lpstr>
      <vt:lpstr>Rešerše jako kumulativní proces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Rešeršní dotaz</dc:title>
  <dc:creator>DB</dc:creator>
  <cp:lastModifiedBy>Dana Bittnerová</cp:lastModifiedBy>
  <cp:revision>11</cp:revision>
  <dcterms:created xsi:type="dcterms:W3CDTF">2018-03-14T07:02:28Z</dcterms:created>
  <dcterms:modified xsi:type="dcterms:W3CDTF">2018-03-14T12:15:16Z</dcterms:modified>
</cp:coreProperties>
</file>