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49" r:id="rId4"/>
    <p:sldId id="339" r:id="rId5"/>
    <p:sldId id="340" r:id="rId6"/>
    <p:sldId id="341" r:id="rId7"/>
    <p:sldId id="344" r:id="rId8"/>
    <p:sldId id="258" r:id="rId9"/>
    <p:sldId id="345" r:id="rId10"/>
    <p:sldId id="351" r:id="rId11"/>
    <p:sldId id="259" r:id="rId12"/>
    <p:sldId id="350" r:id="rId13"/>
    <p:sldId id="328" r:id="rId14"/>
    <p:sldId id="330" r:id="rId15"/>
    <p:sldId id="346" r:id="rId16"/>
    <p:sldId id="332" r:id="rId17"/>
    <p:sldId id="34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BD5ED2-69D1-B268-EABC-4AFBBA328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5BAF9B8-E2C7-4F00-7B48-EA1BA8B0E5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E066E8-7693-9EA2-8583-10E70D0DE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92F4-599E-47BF-A7B6-358E64204C81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8F459E-27A9-0DA5-D0C7-89762B764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DC8AC8-866A-59B4-3E59-5718BBF4D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3FA6-9C37-4D29-8E7A-2757081E42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111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BCC3D6-9D61-A2B4-D40C-4967CD9A0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C743516-F549-4F31-7754-91EEC37184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056449F-584B-28FC-F1D1-453F25243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92F4-599E-47BF-A7B6-358E64204C81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7A41115-7DC4-A4BE-B1F6-7BC7465FC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927880-ED31-8DB1-4E3A-0F79A977E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3FA6-9C37-4D29-8E7A-2757081E42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743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2BC22CC-1A59-4657-A0AD-3E8361F9B1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EFF39CB-585C-6D93-8A66-508BBCDBF8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DFA9FC-D5B1-CF42-0570-67FC97879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92F4-599E-47BF-A7B6-358E64204C81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1F55DA-DF84-D980-CC8E-25C8313D4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467FB9-E744-9F87-AC2A-BD7BBC5A2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3FA6-9C37-4D29-8E7A-2757081E42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711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711FA6-99E3-A2C9-63F4-92B5ED775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F5EB2F-4A08-69D5-57C0-D07405635C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12D61C-1D53-0992-DBBC-16C7C7A4E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92F4-599E-47BF-A7B6-358E64204C81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262D82-2F45-70AF-652F-5B044BEA3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285292-2CD8-2913-17AE-09F6798E3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3FA6-9C37-4D29-8E7A-2757081E42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963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8BC401-F6A5-9587-D3E0-D5CF749ED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FDEC432-4F02-CCBE-32FF-7C5B522B21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BA09FBC-657C-8A71-6B26-F0BC70F53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92F4-599E-47BF-A7B6-358E64204C81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F5CD50-4EF1-79DE-6E9A-4EDDDF7B5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E1A0965-5DD6-2ED5-8D27-2683DF6B6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3FA6-9C37-4D29-8E7A-2757081E42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004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839130-D15E-4AB2-3F76-06872FA4A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DD3FE1-1A69-71F2-6808-79F138BCCE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DDE385C-EBFF-717D-0DAA-CDD375653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42585AC-DF50-516A-3474-42FDBB7BF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92F4-599E-47BF-A7B6-358E64204C81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8AF1617-2EE0-7459-1A6D-C4E37E6AA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DECD2E3-511F-D7DB-C552-74214FC87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3FA6-9C37-4D29-8E7A-2757081E42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685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7B410A-7113-1233-6F24-84BC6812F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15C98B5-4383-6C5C-FC6F-CA6861CC07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5BFB944-272D-1B34-4EF7-DF27F22334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B910315-D379-092B-5387-C0963952C7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836E0C5-5C03-BF84-2846-785BA28CC0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7374826-E8EB-2D43-C133-8F000A55F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92F4-599E-47BF-A7B6-358E64204C81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904FEB5-C55A-766C-6BF7-0EB4462B6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9244B1B-8E6E-9190-C11F-9FE83F9F1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3FA6-9C37-4D29-8E7A-2757081E42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360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BAC477-2E65-0D0B-1FD9-016B79283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8755053-4DD9-10D7-4DF7-BFFCED4AB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92F4-599E-47BF-A7B6-358E64204C81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21DD5AC-26B1-0154-5504-27FFE2BA7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F567876-2FA0-3767-C072-0C8A4CDC5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3FA6-9C37-4D29-8E7A-2757081E42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327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483B49C-793D-D4F5-5CB3-970BEAAC2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92F4-599E-47BF-A7B6-358E64204C81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D770ED-4B70-CAED-EEC1-4757AC8E5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F34B165-8B04-7540-BD14-A331650F7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3FA6-9C37-4D29-8E7A-2757081E42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558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2B2274-599A-4B53-B069-0E5D6A06B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60223F-316A-A1B7-B34B-C3465DE29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82A3F8F-35FA-3B14-E091-8CE1498D70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A5FF9B5-1514-090F-ECE4-090D3FE1B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92F4-599E-47BF-A7B6-358E64204C81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908F4F0-1352-E9F5-DB67-CE36B6922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4604965-7DF4-BB8C-1C59-0A07BDDC0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3FA6-9C37-4D29-8E7A-2757081E42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8331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E5AF17-4E9C-50DB-6833-666263384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16E4F17-939F-F7F1-73C3-1628A6D1D8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164B693-7942-0B97-E2C9-C9F804EA3F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E32E0CF-442E-513C-4D12-5E36ED245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92F4-599E-47BF-A7B6-358E64204C81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56166FE-0317-CF48-7D48-401748C55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E9B0CFE-672C-5318-76EF-D1AB0D103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3FA6-9C37-4D29-8E7A-2757081E42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880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C8F6FE4-83EC-E289-2D2F-14F18AFA6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34DC270-76B3-827E-F6B8-49A79116B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4739906-AE60-3718-D74F-57FA4B6937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192F4-599E-47BF-A7B6-358E64204C81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E061F1-3C63-2B9C-51B6-BB67E22892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2E00B6-34FB-2845-E331-4EFD6F3B0B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F3FA6-9C37-4D29-8E7A-2757081E42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001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3A896D-A435-1387-38D2-CF7F6213A6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479676"/>
          </a:xfrm>
        </p:spPr>
        <p:txBody>
          <a:bodyPr>
            <a:normAutofit fontScale="90000"/>
          </a:bodyPr>
          <a:lstStyle/>
          <a:p>
            <a:r>
              <a:rPr lang="cs-CZ" dirty="0"/>
              <a:t>Cíle, výzkumné otázky, </a:t>
            </a:r>
            <a:br>
              <a:rPr lang="cs-CZ" dirty="0"/>
            </a:br>
            <a:r>
              <a:rPr lang="cs-CZ" dirty="0"/>
              <a:t>kvalita v kvalitativním výzkumu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155E661-75E2-4233-8864-AB0C5D1D52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133600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Kvalitativní výzkum (JSB514 a JSB575)</a:t>
            </a:r>
          </a:p>
          <a:p>
            <a:r>
              <a:rPr lang="cs-CZ" dirty="0"/>
              <a:t>Mgr. Eva M. Hejzlarová, Ph.D.</a:t>
            </a:r>
          </a:p>
          <a:p>
            <a:r>
              <a:rPr lang="cs-CZ" dirty="0"/>
              <a:t>28. února 2024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5317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EAD61AA-402B-B6C5-A0FD-8EA09A945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Zkoumání fenoménu „dezinformací“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894FCB7-F6A4-8F81-7A13-362ACFC6EE8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Kvantitativně/pozitivisticky</a:t>
            </a:r>
          </a:p>
          <a:p>
            <a:endParaRPr lang="cs-CZ" dirty="0"/>
          </a:p>
          <a:p>
            <a:r>
              <a:rPr lang="cs-CZ" dirty="0"/>
              <a:t>Dotazník nebo strukturovaný rozhovor</a:t>
            </a:r>
          </a:p>
          <a:p>
            <a:pPr lvl="1"/>
            <a:r>
              <a:rPr lang="cs-CZ" dirty="0"/>
              <a:t>Která média jsou pro vás důvěryhodná? (výběr/otevřená otázka)</a:t>
            </a:r>
          </a:p>
          <a:p>
            <a:pPr lvl="1"/>
            <a:r>
              <a:rPr lang="cs-CZ" dirty="0"/>
              <a:t>Které média pravidelně (alespoň 1x za týden) sledujete? (výběr/otevřená otázka)</a:t>
            </a:r>
          </a:p>
          <a:p>
            <a:pPr lvl="1"/>
            <a:r>
              <a:rPr lang="cs-CZ" dirty="0"/>
              <a:t>Jak často se vám stává, že Vaše vidění světa je v rozporu s tím, jak situaci prezentují oficiální média (např. ČT, Nova, Prima)? (výběr)</a:t>
            </a:r>
          </a:p>
          <a:p>
            <a:pPr lvl="1"/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76BEC9C-6518-3D5F-3FDB-21162DA8AFE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Kvalitativně/post-pozitivisticky a </a:t>
            </a:r>
            <a:r>
              <a:rPr lang="cs-CZ" dirty="0" err="1"/>
              <a:t>interpretativně</a:t>
            </a:r>
            <a:endParaRPr lang="cs-CZ" dirty="0"/>
          </a:p>
          <a:p>
            <a:endParaRPr lang="cs-CZ" dirty="0"/>
          </a:p>
          <a:p>
            <a:r>
              <a:rPr lang="cs-CZ" dirty="0"/>
              <a:t>Rozhovor (polostrukturovaný, narativní)</a:t>
            </a:r>
          </a:p>
          <a:p>
            <a:pPr lvl="1"/>
            <a:r>
              <a:rPr lang="cs-CZ" dirty="0"/>
              <a:t>Zajímalo by mě, jak používáte počítač. Co na něm děláte, co vyhledáváte…</a:t>
            </a:r>
          </a:p>
          <a:p>
            <a:pPr lvl="1"/>
            <a:r>
              <a:rPr lang="cs-CZ" dirty="0"/>
              <a:t>(…)</a:t>
            </a:r>
          </a:p>
          <a:p>
            <a:pPr lvl="1"/>
            <a:r>
              <a:rPr lang="cs-CZ" dirty="0"/>
              <a:t>Mohla byste mi popsat, co se děje, když ve schránce vidíte mail od XY?</a:t>
            </a:r>
          </a:p>
        </p:txBody>
      </p:sp>
    </p:spTree>
    <p:extLst>
      <p:ext uri="{BB962C8B-B14F-4D97-AF65-F5344CB8AC3E}">
        <p14:creationId xmlns:p14="http://schemas.microsoft.com/office/powerpoint/2010/main" val="2880661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77FA044-08E4-D5C9-33A6-3271F2FE0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F2214D1-0520-B0E5-A3FF-803B8C3546F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BD83458-EC52-3A56-9314-E63025D63B3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E9CDB3E-301A-384C-51DC-5BEE0917B4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5037" y="0"/>
            <a:ext cx="80419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741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6D7896-88D9-BC70-AD2E-0644DE385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Jak by bylo možné zkoumat absentérství na středních odborných školách?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D55E50-62E5-0A12-60EE-4A58D1ADA30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Kvantitativně/pozitivisticky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3250935-516B-9425-35D5-1659BD4F588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Kvalitativně/post-pozitivisticky a </a:t>
            </a:r>
            <a:r>
              <a:rPr lang="cs-CZ" dirty="0" err="1"/>
              <a:t>interpretativně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5508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EEEEE9-50DB-1AE0-F264-C36F3B2C6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Kvalita v kvalitativním výzkumu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A13522-9024-BDE8-20CD-29AA266A3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Souladnost ontologických a epistemologických východisek, cílů, výzkumných otázek, designu, sběru dat a jejich interpretce, přiléhavost dané situaci, ideálně i komunikace s teorií</a:t>
            </a:r>
          </a:p>
          <a:p>
            <a:r>
              <a:rPr lang="cs-CZ" dirty="0"/>
              <a:t>Kritéria kvality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8927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330110-E349-9802-3B7B-D2F7BCC26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Kvalita ve výzkumu</a:t>
            </a:r>
            <a:endParaRPr lang="en-GB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ECB7150-F6CE-1786-6FDA-A4902FB8611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Kvantitativní výzkum (pozitivistická tradice)</a:t>
            </a:r>
          </a:p>
          <a:p>
            <a:endParaRPr lang="cs-CZ" dirty="0"/>
          </a:p>
          <a:p>
            <a:r>
              <a:rPr lang="cs-CZ" dirty="0"/>
              <a:t>Objektivita (nezávislost na výzkumníkovi)</a:t>
            </a:r>
          </a:p>
          <a:p>
            <a:endParaRPr lang="cs-CZ" dirty="0"/>
          </a:p>
          <a:p>
            <a:r>
              <a:rPr lang="cs-CZ" dirty="0"/>
              <a:t>Validita (měříme, to co chceme měřit?)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Reliabilita (jsou výsledky měření za stejných podmínek shodné?)</a:t>
            </a:r>
          </a:p>
          <a:p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19187A6-9351-B6B4-351F-69E755ED9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Kvalitativní výzkum (</a:t>
            </a:r>
            <a:r>
              <a:rPr lang="cs-CZ" b="1" dirty="0" err="1"/>
              <a:t>postpozitivistická</a:t>
            </a:r>
            <a:r>
              <a:rPr lang="cs-CZ" b="1" dirty="0"/>
              <a:t>, interpretativní tradice)</a:t>
            </a:r>
          </a:p>
          <a:p>
            <a:endParaRPr lang="cs-CZ" dirty="0"/>
          </a:p>
          <a:p>
            <a:r>
              <a:rPr lang="cs-CZ" dirty="0"/>
              <a:t>-</a:t>
            </a:r>
          </a:p>
          <a:p>
            <a:endParaRPr lang="cs-CZ" dirty="0"/>
          </a:p>
          <a:p>
            <a:endParaRPr lang="cs-CZ" sz="1700" dirty="0"/>
          </a:p>
          <a:p>
            <a:r>
              <a:rPr lang="cs-CZ" dirty="0"/>
              <a:t>Validita / pravdivost a platnost výzkumu – procesu i výsledků; pochopení fenoménu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Reliabilita / kdy a za jakých okolností jsou závěry platné i pro jiné situace?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82346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AFB1E7-48CB-5874-CA8A-18015D53A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Kritéria kvality v </a:t>
            </a:r>
            <a:r>
              <a:rPr lang="cs-CZ" dirty="0" err="1"/>
              <a:t>postpozitivistickém</a:t>
            </a:r>
            <a:r>
              <a:rPr lang="cs-CZ" dirty="0"/>
              <a:t> přístupu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D9E61E-2A80-7D03-F7BD-6369B328F4D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b="1" dirty="0"/>
              <a:t>Důvěryhodnost</a:t>
            </a:r>
            <a:r>
              <a:rPr lang="cs-CZ" dirty="0"/>
              <a:t> (vnitřní validita)</a:t>
            </a:r>
          </a:p>
          <a:p>
            <a:pPr lvl="1"/>
            <a:r>
              <a:rPr lang="cs-CZ" dirty="0" err="1"/>
              <a:t>Member-checking</a:t>
            </a:r>
            <a:r>
              <a:rPr lang="cs-CZ" dirty="0"/>
              <a:t> (nesnímá z výzkumníka odpovědnost)</a:t>
            </a:r>
          </a:p>
          <a:p>
            <a:pPr lvl="1"/>
            <a:r>
              <a:rPr lang="cs-CZ" dirty="0"/>
              <a:t>Peer-auditing (závěry výzkumu, více „nová“ témata), reflexe kolegů</a:t>
            </a:r>
          </a:p>
          <a:p>
            <a:pPr lvl="1"/>
            <a:r>
              <a:rPr lang="cs-CZ" dirty="0"/>
              <a:t>Výběr účastníků výzkumu</a:t>
            </a:r>
          </a:p>
          <a:p>
            <a:pPr lvl="1"/>
            <a:r>
              <a:rPr lang="cs-CZ" dirty="0"/>
              <a:t>Metoda systematického porovnávání a analýza deviantních případů</a:t>
            </a:r>
          </a:p>
          <a:p>
            <a:pPr lvl="1"/>
            <a:r>
              <a:rPr lang="cs-CZ" dirty="0"/>
              <a:t>Přímé citace</a:t>
            </a:r>
          </a:p>
          <a:p>
            <a:endParaRPr lang="en-GB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4E9EC55-FB5C-ACA6-DCFA-BB9EA22A346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/>
              <a:t>Přenositelnost</a:t>
            </a:r>
            <a:r>
              <a:rPr lang="cs-CZ" dirty="0"/>
              <a:t> (vnější validita)</a:t>
            </a:r>
          </a:p>
          <a:p>
            <a:pPr lvl="1"/>
            <a:r>
              <a:rPr lang="cs-CZ" dirty="0"/>
              <a:t>Reflexe subjektivity</a:t>
            </a:r>
          </a:p>
          <a:p>
            <a:pPr lvl="1"/>
            <a:r>
              <a:rPr lang="cs-CZ" dirty="0"/>
              <a:t>Limity výzkumu</a:t>
            </a:r>
          </a:p>
          <a:p>
            <a:pPr lvl="1"/>
            <a:endParaRPr lang="cs-CZ" dirty="0"/>
          </a:p>
          <a:p>
            <a:r>
              <a:rPr lang="cs-CZ" b="1" dirty="0"/>
              <a:t>Spolehlivost</a:t>
            </a:r>
            <a:r>
              <a:rPr lang="cs-CZ" dirty="0"/>
              <a:t> (reliabilita)</a:t>
            </a:r>
          </a:p>
          <a:p>
            <a:pPr lvl="1"/>
            <a:r>
              <a:rPr lang="cs-CZ" dirty="0"/>
              <a:t>Konzistence otázek</a:t>
            </a:r>
          </a:p>
          <a:p>
            <a:pPr lvl="1"/>
            <a:r>
              <a:rPr lang="cs-CZ" dirty="0"/>
              <a:t>Přepis nahrávek rozhovoru</a:t>
            </a:r>
          </a:p>
          <a:p>
            <a:pPr lvl="1"/>
            <a:r>
              <a:rPr lang="cs-CZ" dirty="0"/>
              <a:t>Konzistence při kódování (dvojité kódování)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91846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DF185F-48A0-BDFD-33E6-03E5EE18E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Kritéria kvality v interpretativním přístupu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CF26783-A849-9FFE-781A-EAF231D56A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Důvěryhodnost</a:t>
            </a:r>
            <a:r>
              <a:rPr lang="cs-CZ" dirty="0"/>
              <a:t> (</a:t>
            </a:r>
            <a:r>
              <a:rPr lang="cs-CZ" dirty="0" err="1"/>
              <a:t>trustworthiness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Zahuštěný popis</a:t>
            </a:r>
          </a:p>
          <a:p>
            <a:r>
              <a:rPr lang="cs-CZ" dirty="0"/>
              <a:t>Reflexivita</a:t>
            </a:r>
          </a:p>
          <a:p>
            <a:r>
              <a:rPr lang="cs-CZ" dirty="0"/>
              <a:t>Triangulace</a:t>
            </a:r>
          </a:p>
          <a:p>
            <a:r>
              <a:rPr lang="cs-CZ" dirty="0"/>
              <a:t>Audit</a:t>
            </a:r>
          </a:p>
          <a:p>
            <a:r>
              <a:rPr lang="cs-CZ" dirty="0"/>
              <a:t>„Negative case </a:t>
            </a:r>
            <a:r>
              <a:rPr lang="cs-CZ" dirty="0" err="1"/>
              <a:t>analysis</a:t>
            </a:r>
            <a:r>
              <a:rPr lang="cs-CZ" dirty="0"/>
              <a:t>“</a:t>
            </a:r>
          </a:p>
          <a:p>
            <a:r>
              <a:rPr lang="cs-CZ" dirty="0"/>
              <a:t>„</a:t>
            </a:r>
            <a:r>
              <a:rPr lang="cs-CZ" dirty="0" err="1"/>
              <a:t>Member-checking</a:t>
            </a:r>
            <a:r>
              <a:rPr lang="cs-CZ" dirty="0"/>
              <a:t>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8595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57F371-843D-F67C-DEC2-26B637BD1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úkol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B4439A-D3CE-36E7-1907-829ED0E19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cs-CZ" dirty="0"/>
              <a:t>Přečíst si text „Už mě to tam nebavilo…“a být připravení na mini-test příští hodinu.</a:t>
            </a:r>
            <a:br>
              <a:rPr lang="cs-CZ" dirty="0"/>
            </a:br>
            <a:br>
              <a:rPr lang="cs-CZ" dirty="0"/>
            </a:br>
            <a:endParaRPr lang="cs-CZ" dirty="0"/>
          </a:p>
          <a:p>
            <a:pPr marL="0" indent="0" algn="l" rtl="0">
              <a:buNone/>
            </a:pPr>
            <a:r>
              <a:rPr lang="cs-CZ" sz="1600" b="0" i="0" dirty="0">
                <a:solidFill>
                  <a:srgbClr val="495057"/>
                </a:solidFill>
                <a:effectLst/>
                <a:latin typeface="-apple-system"/>
              </a:rPr>
              <a:t>Přečtěte si článek a:</a:t>
            </a:r>
          </a:p>
          <a:p>
            <a:pPr algn="l" rtl="0"/>
            <a:r>
              <a:rPr lang="cs-CZ" sz="1600" b="0" i="0" dirty="0">
                <a:solidFill>
                  <a:srgbClr val="495057"/>
                </a:solidFill>
                <a:effectLst/>
                <a:latin typeface="-apple-system"/>
              </a:rPr>
              <a:t>a) najděte formulaci cíle/ů a výzkumné otázky/výzkumných otázek a posuďte, zda jsou v souladu s pravidly o cílech a výzkumných otázkách formulovaných na hodině,</a:t>
            </a:r>
          </a:p>
          <a:p>
            <a:pPr algn="l" rtl="0"/>
            <a:r>
              <a:rPr lang="cs-CZ" sz="1600" b="0" i="0" dirty="0">
                <a:solidFill>
                  <a:srgbClr val="495057"/>
                </a:solidFill>
                <a:effectLst/>
                <a:latin typeface="-apple-system"/>
              </a:rPr>
              <a:t>b) zaměřte se zvláště na části věnované metodě,</a:t>
            </a:r>
          </a:p>
          <a:p>
            <a:pPr algn="l" rtl="0"/>
            <a:r>
              <a:rPr lang="cs-CZ" sz="1600" b="0" i="0" dirty="0">
                <a:solidFill>
                  <a:srgbClr val="495057"/>
                </a:solidFill>
                <a:effectLst/>
                <a:latin typeface="-apple-system"/>
              </a:rPr>
              <a:t>c) zaměřte se také na zjištění.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139730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E2156D-FFCE-FDBD-761B-3D5A8149B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Minitest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36E6B5-D8F6-1AC9-CB00-63F446E9A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Minule: základy výzkumu, specifika kvalitativního výzkumu</a:t>
            </a:r>
          </a:p>
          <a:p>
            <a:endParaRPr lang="cs-CZ" dirty="0"/>
          </a:p>
          <a:p>
            <a:r>
              <a:rPr lang="cs-CZ" dirty="0"/>
              <a:t>Jaké jsou cíle a výzkumné otázky v kvalitativním výzkumu?</a:t>
            </a:r>
          </a:p>
          <a:p>
            <a:r>
              <a:rPr lang="cs-CZ" dirty="0"/>
              <a:t>Ontologická a epistemologická východiska</a:t>
            </a:r>
          </a:p>
          <a:p>
            <a:r>
              <a:rPr lang="cs-CZ" dirty="0"/>
              <a:t>Kvalita ve výzkumu </a:t>
            </a:r>
            <a:endParaRPr lang="en-GB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5876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16C45F-5F73-4C3A-3D7E-D0596C182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Kvalitativní výzkum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759129-8020-2BA4-1678-8455C9AC1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4260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EC745E-6390-0B5C-0FD2-773D704C2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v </a:t>
            </a:r>
            <a:r>
              <a:rPr lang="cs-CZ" dirty="0" err="1"/>
              <a:t>sociálněvědním</a:t>
            </a:r>
            <a:r>
              <a:rPr lang="cs-CZ" dirty="0"/>
              <a:t> výzkumu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EC93C8-647A-8028-ABE5-907903401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52450" indent="-552450">
              <a:buFont typeface="Times New Roman" panose="02020603050405020304" pitchFamily="18" charset="0"/>
              <a:buAutoNum type="arabicPeriod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</a:tabLst>
            </a:pPr>
            <a:r>
              <a:rPr lang="cs-CZ" altLang="cs-CZ" b="1" dirty="0"/>
              <a:t>explorace</a:t>
            </a:r>
            <a:r>
              <a:rPr lang="cs-CZ" altLang="cs-CZ" dirty="0"/>
              <a:t> (zmapovat, získat, otevřít, formulovat hypotézy...)</a:t>
            </a:r>
          </a:p>
          <a:p>
            <a:pPr marL="552450" indent="-552450">
              <a:buFont typeface="Times New Roman" panose="02020603050405020304" pitchFamily="18" charset="0"/>
              <a:buAutoNum type="arabicPeriod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</a:tabLst>
            </a:pPr>
            <a:r>
              <a:rPr lang="cs-CZ" altLang="cs-CZ" b="1" dirty="0"/>
              <a:t>deskripce</a:t>
            </a:r>
            <a:r>
              <a:rPr lang="cs-CZ" altLang="cs-CZ" b="1" i="1" dirty="0"/>
              <a:t> </a:t>
            </a:r>
            <a:r>
              <a:rPr lang="cs-CZ" altLang="cs-CZ" dirty="0"/>
              <a:t>(popsat, klasifikovat, porovnat, strukturovat, monitorovat...)</a:t>
            </a:r>
          </a:p>
          <a:p>
            <a:pPr marL="552450" indent="-552450">
              <a:buFont typeface="Times New Roman" panose="02020603050405020304" pitchFamily="18" charset="0"/>
              <a:buAutoNum type="arabicPeriod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</a:tabLst>
            </a:pPr>
            <a:r>
              <a:rPr lang="cs-CZ" altLang="cs-CZ" b="1" dirty="0"/>
              <a:t>explanace</a:t>
            </a:r>
            <a:r>
              <a:rPr lang="cs-CZ" altLang="cs-CZ" dirty="0"/>
              <a:t> (vysvětlit, ověřit, potvrdit, vyvrátit, odhalit, nalézt mechanismy...)</a:t>
            </a:r>
          </a:p>
          <a:p>
            <a:pPr marL="552450" indent="-552450">
              <a:buFont typeface="Times New Roman" panose="02020603050405020304" pitchFamily="18" charset="0"/>
              <a:buAutoNum type="arabicPeriod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</a:tabLst>
            </a:pPr>
            <a:r>
              <a:rPr lang="cs-CZ" altLang="cs-CZ" b="1" dirty="0"/>
              <a:t>porozumění</a:t>
            </a:r>
            <a:r>
              <a:rPr lang="cs-CZ" altLang="cs-CZ" dirty="0"/>
              <a:t> (pochopit, interpretovat...)</a:t>
            </a:r>
          </a:p>
          <a:p>
            <a:pPr marL="552450" indent="-552450">
              <a:buFont typeface="Times New Roman" panose="02020603050405020304" pitchFamily="18" charset="0"/>
              <a:buAutoNum type="arabicPeriod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</a:tabLst>
            </a:pPr>
            <a:r>
              <a:rPr lang="cs-CZ" altLang="cs-CZ" b="1" dirty="0"/>
              <a:t>hodnocení</a:t>
            </a:r>
            <a:r>
              <a:rPr lang="cs-CZ" altLang="cs-CZ" dirty="0"/>
              <a:t> – evaluace (vyhodnotit, ocenit, zjistit efektivitu...)</a:t>
            </a:r>
          </a:p>
          <a:p>
            <a:pPr marL="552450" indent="-552450">
              <a:buFont typeface="Times New Roman" panose="02020603050405020304" pitchFamily="18" charset="0"/>
              <a:buAutoNum type="arabicPeriod" startAt="7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</a:tabLst>
            </a:pPr>
            <a:r>
              <a:rPr lang="cs-CZ" altLang="cs-CZ" b="1" dirty="0"/>
              <a:t>predikce</a:t>
            </a:r>
            <a:r>
              <a:rPr lang="cs-CZ" altLang="cs-CZ" dirty="0"/>
              <a:t> (předpovědět, prognózovat, odhadnout)</a:t>
            </a:r>
          </a:p>
          <a:p>
            <a:pPr marL="552450" indent="-552450">
              <a:buFont typeface="Times New Roman" panose="02020603050405020304" pitchFamily="18" charset="0"/>
              <a:buAutoNum type="arabicPeriod" startAt="7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</a:tabLst>
            </a:pPr>
            <a:r>
              <a:rPr lang="cs-CZ" altLang="cs-CZ" b="1" dirty="0"/>
              <a:t>stanovení cílů a priorit </a:t>
            </a:r>
            <a:r>
              <a:rPr lang="cs-CZ" altLang="cs-CZ" dirty="0"/>
              <a:t>(formulovat, stanovit...)</a:t>
            </a:r>
          </a:p>
          <a:p>
            <a:pPr marL="552450" indent="-552450">
              <a:buFont typeface="Times New Roman" panose="02020603050405020304" pitchFamily="18" charset="0"/>
              <a:buAutoNum type="arabicPeriod" startAt="7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</a:tabLst>
            </a:pPr>
            <a:r>
              <a:rPr lang="cs-CZ" altLang="cs-CZ" b="1" dirty="0"/>
              <a:t>definice problému</a:t>
            </a:r>
            <a:r>
              <a:rPr lang="cs-CZ" altLang="cs-CZ" dirty="0"/>
              <a:t> (formulovat, definovat, strukturovat, vymezit...)</a:t>
            </a:r>
          </a:p>
          <a:p>
            <a:pPr marL="552450" indent="-552450">
              <a:buFont typeface="Times New Roman" panose="02020603050405020304" pitchFamily="18" charset="0"/>
              <a:buAutoNum type="arabicPeriod" startAt="7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</a:tabLst>
            </a:pPr>
            <a:r>
              <a:rPr lang="cs-CZ" altLang="cs-CZ" b="1" dirty="0"/>
              <a:t>navržení řešení</a:t>
            </a:r>
            <a:r>
              <a:rPr lang="cs-CZ" altLang="cs-CZ" dirty="0"/>
              <a:t> (navrhnout, vybrat optimální variantu, vyhodnotit varianty...)</a:t>
            </a:r>
          </a:p>
          <a:p>
            <a:pPr marL="552450" indent="-552450">
              <a:buFont typeface="Times New Roman" panose="02020603050405020304" pitchFamily="18" charset="0"/>
              <a:buAutoNum type="arabicPeriod" startAt="7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</a:tabLst>
            </a:pPr>
            <a:r>
              <a:rPr lang="cs-CZ" altLang="cs-CZ" b="1" dirty="0"/>
              <a:t>metodologické vylepšení</a:t>
            </a:r>
            <a:r>
              <a:rPr lang="cs-CZ" altLang="cs-CZ" dirty="0"/>
              <a:t> (navrhnout metodiku, ověřit, vylepšit...)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8398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3502C0-3835-FF14-12BE-B03A6C4A2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Výzkumné otázky</a:t>
            </a:r>
            <a:endParaRPr lang="en-GB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7F60CB3-9743-B882-C8AA-5CFDCFF4B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pomáhá zaostřit výzkum</a:t>
            </a:r>
          </a:p>
          <a:p>
            <a:r>
              <a:rPr lang="cs-CZ" dirty="0"/>
              <a:t>je zodpověditelná, resp. lze rozpoznat, zda na ni bylo odpovězeno nebo ne</a:t>
            </a:r>
          </a:p>
          <a:p>
            <a:r>
              <a:rPr lang="cs-CZ" dirty="0"/>
              <a:t>prověřování a případně i precizace výzkumné otázky při vstupu do terénu, při analýze dat…</a:t>
            </a:r>
          </a:p>
          <a:p>
            <a:endParaRPr lang="cs-CZ" dirty="0"/>
          </a:p>
          <a:p>
            <a:r>
              <a:rPr lang="cs-CZ" dirty="0"/>
              <a:t>dostatečně široké</a:t>
            </a:r>
          </a:p>
          <a:p>
            <a:r>
              <a:rPr lang="cs-CZ" dirty="0"/>
              <a:t>spíše než s proměnnými pracují s obecnějšími koncepty</a:t>
            </a:r>
          </a:p>
          <a:p>
            <a:r>
              <a:rPr lang="cs-CZ" dirty="0"/>
              <a:t>neptají se na frekvenci jevů nebo sílu vztahů mezi proměnnými</a:t>
            </a:r>
          </a:p>
          <a:p>
            <a:r>
              <a:rPr lang="cs-CZ" dirty="0"/>
              <a:t>nenajdeme na i odpověď prostřednictvím studia již publikovaných výzkumů </a:t>
            </a:r>
          </a:p>
          <a:p>
            <a:r>
              <a:rPr lang="cs-CZ" dirty="0"/>
              <a:t>často zkoumají povahu určitých jevů z perspektivy aktérů </a:t>
            </a:r>
          </a:p>
          <a:p>
            <a:r>
              <a:rPr lang="cs-CZ" dirty="0"/>
              <a:t>není přítomen hodnotový soud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2574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D67946-5152-908D-6773-A9D5EAC4E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Výzkumné otázky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BB58C5A-BA72-0F3F-648C-509A0E05C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VO1: Pochopit, jak se v českém kontextu prosadil koncept „hybridní války“. </a:t>
            </a:r>
          </a:p>
          <a:p>
            <a:r>
              <a:rPr lang="cs-CZ" dirty="0"/>
              <a:t>VO2: Jak </a:t>
            </a:r>
            <a:r>
              <a:rPr lang="cs-CZ" dirty="0" err="1"/>
              <a:t>think</a:t>
            </a:r>
            <a:r>
              <a:rPr lang="cs-CZ" dirty="0"/>
              <a:t>-tank Evropské hodnoty hovoří o dezinformačních webech?</a:t>
            </a:r>
          </a:p>
          <a:p>
            <a:r>
              <a:rPr lang="cs-CZ" dirty="0"/>
              <a:t>VO3: Jak významné české </a:t>
            </a:r>
            <a:r>
              <a:rPr lang="cs-CZ" dirty="0" err="1"/>
              <a:t>think</a:t>
            </a:r>
            <a:r>
              <a:rPr lang="cs-CZ" dirty="0"/>
              <a:t>-tanky hovoří o dezinformačních webech?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2662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AF45D7-4677-5C09-35A3-41D7EBB9A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Příklady výzkumných otázek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66689E-7ACE-8334-AE5A-CA033E8A8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A)	Souvisí míra podléhání dezinformacím s dokončeným vzděláním?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B)	Jak chápou veřejněpolitické dokumenty v Česku dezinformace?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C)	Jak referují o dezinformacích přední české deníky a jak na ně 	reagují čtenáři v diskuzích na internetových platformách těchto 	deníků?</a:t>
            </a:r>
          </a:p>
          <a:p>
            <a:pPr marL="0" indent="0">
              <a:buNone/>
            </a:pPr>
            <a:r>
              <a:rPr lang="cs-CZ" dirty="0"/>
              <a:t>D)	Jak často se v médiích vyskytuje narativ o dezinformacích jako o 	mocenském prostředku a jak často se vyskytují jiné narativy?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8916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0F873A-9F84-7A07-1057-949F2380C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Ontologická a epistemologická východiska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7026DE-03BB-6107-54B8-E582AB4CAF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Epistemologie: JAK poznáváme?</a:t>
            </a:r>
          </a:p>
          <a:p>
            <a:r>
              <a:rPr lang="cs-CZ" dirty="0"/>
              <a:t>Ontologie: CO vlastně poznáváme?</a:t>
            </a:r>
          </a:p>
          <a:p>
            <a:r>
              <a:rPr lang="cs-CZ" dirty="0"/>
              <a:t>Jaká rovina/vrstva bytí (reality) je pro nás tak důležitá, že ji chceme zkoumat?</a:t>
            </a:r>
          </a:p>
          <a:p>
            <a:pPr lvl="1"/>
            <a:r>
              <a:rPr lang="cs-CZ" dirty="0"/>
              <a:t>Ta, která je objektivní, statická, neměnná, dobře zachytitelná? (spojeno s ideou vědy odvozené od přírodních věd, které jsou relativně pravidelné, předvídatelné) </a:t>
            </a:r>
          </a:p>
          <a:p>
            <a:pPr lvl="1"/>
            <a:r>
              <a:rPr lang="cs-CZ" dirty="0"/>
              <a:t>Ta, kterou tvoří významy, je kontextuální, proměnlivá?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257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CD8F23-A31E-769B-DFFD-AF599F672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Ontologická a epistemologická východiska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DE9846-43E7-238F-34C7-9AA85A66B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Ontologie: objektivizmus, subjektivizmus (existuje vícero typologií)</a:t>
            </a:r>
          </a:p>
          <a:p>
            <a:r>
              <a:rPr lang="cs-CZ" dirty="0"/>
              <a:t>Epistemologie: pozitivistická, </a:t>
            </a:r>
            <a:r>
              <a:rPr lang="cs-CZ" dirty="0" err="1"/>
              <a:t>postpozitivistická</a:t>
            </a:r>
            <a:r>
              <a:rPr lang="cs-CZ" dirty="0"/>
              <a:t>, interpretativní</a:t>
            </a:r>
            <a:r>
              <a:rPr lang="cs-CZ" dirty="0">
                <a:highlight>
                  <a:srgbClr val="FFFF00"/>
                </a:highlight>
              </a:rPr>
              <a:t> </a:t>
            </a:r>
          </a:p>
          <a:p>
            <a:endParaRPr lang="cs-CZ" dirty="0"/>
          </a:p>
          <a:p>
            <a:r>
              <a:rPr lang="cs-CZ" dirty="0"/>
              <a:t>Jak nás zajímají dezinformace? Jako objektivní „fakt“ nebo jako množina významů?</a:t>
            </a:r>
          </a:p>
          <a:p>
            <a:r>
              <a:rPr lang="cs-CZ" dirty="0"/>
              <a:t>Jak budeme tento fakt/množinu významů zkoumat?</a:t>
            </a:r>
          </a:p>
          <a:p>
            <a:endParaRPr lang="cs-CZ" dirty="0"/>
          </a:p>
          <a:p>
            <a:r>
              <a:rPr lang="cs-CZ" dirty="0"/>
              <a:t>Příklad nesouladu ontologických a epistemologických východisek: „VO: Jaká část obyvatel podléhá dezinformacím? – metoda: rozhovory“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6255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911</Words>
  <Application>Microsoft Office PowerPoint</Application>
  <PresentationFormat>Širokoúhlá obrazovka</PresentationFormat>
  <Paragraphs>128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-apple-system</vt:lpstr>
      <vt:lpstr>Arial</vt:lpstr>
      <vt:lpstr>Calibri</vt:lpstr>
      <vt:lpstr>Calibri Light</vt:lpstr>
      <vt:lpstr>Times New Roman</vt:lpstr>
      <vt:lpstr>Motiv Office</vt:lpstr>
      <vt:lpstr>Cíle, výzkumné otázky,  kvalita v kvalitativním výzkumu</vt:lpstr>
      <vt:lpstr>Minitest</vt:lpstr>
      <vt:lpstr>Kvalitativní výzkum</vt:lpstr>
      <vt:lpstr>Cíle v sociálněvědním výzkumu</vt:lpstr>
      <vt:lpstr>Výzkumné otázky</vt:lpstr>
      <vt:lpstr>Výzkumné otázky</vt:lpstr>
      <vt:lpstr>Příklady výzkumných otázek</vt:lpstr>
      <vt:lpstr>Ontologická a epistemologická východiska</vt:lpstr>
      <vt:lpstr>Ontologická a epistemologická východiska</vt:lpstr>
      <vt:lpstr>Zkoumání fenoménu „dezinformací“</vt:lpstr>
      <vt:lpstr>Prezentace aplikace PowerPoint</vt:lpstr>
      <vt:lpstr>Jak by bylo možné zkoumat absentérství na středních odborných školách?</vt:lpstr>
      <vt:lpstr>Kvalita v kvalitativním výzkumu</vt:lpstr>
      <vt:lpstr>Kvalita ve výzkumu</vt:lpstr>
      <vt:lpstr>Kritéria kvality v postpozitivistickém přístupu</vt:lpstr>
      <vt:lpstr>Kritéria kvality v interpretativním přístupu</vt:lpstr>
      <vt:lpstr>Domácí úkol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Výzkumné designy v kvalitativním výzkumu a etika kvalitativního výzkumu</dc:title>
  <dc:creator>Eva M. Hejzlarová</dc:creator>
  <cp:lastModifiedBy>Eva Hejzlarová</cp:lastModifiedBy>
  <cp:revision>6</cp:revision>
  <cp:lastPrinted>2023-10-12T09:57:49Z</cp:lastPrinted>
  <dcterms:created xsi:type="dcterms:W3CDTF">2022-10-12T14:04:39Z</dcterms:created>
  <dcterms:modified xsi:type="dcterms:W3CDTF">2024-02-27T12:03:35Z</dcterms:modified>
</cp:coreProperties>
</file>