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9" r:id="rId10"/>
    <p:sldId id="267" r:id="rId11"/>
    <p:sldId id="268"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howGuides="1">
      <p:cViewPr varScale="1">
        <p:scale>
          <a:sx n="76" d="100"/>
          <a:sy n="76" d="100"/>
        </p:scale>
        <p:origin x="126" y="7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cs-CZ" smtClean="0"/>
              <a:t>Kliknutím lze upravit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4161216-2807-4F6C-9E61-3595A3B448A2}" type="datetimeFigureOut">
              <a:rPr lang="cs-CZ" smtClean="0"/>
              <a:t>07.04.2021</a:t>
            </a:fld>
            <a:endParaRPr lang="cs-CZ"/>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cs-CZ"/>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F0B1588-A432-4595-963D-5E51F248D37F}" type="slidenum">
              <a:rPr lang="cs-CZ" smtClean="0"/>
              <a:t>‹#›</a:t>
            </a:fld>
            <a:endParaRPr lang="cs-CZ"/>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11240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4161216-2807-4F6C-9E61-3595A3B448A2}" type="datetimeFigureOut">
              <a:rPr lang="cs-CZ" smtClean="0"/>
              <a:t>07.04.2021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119786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cs-CZ" smtClean="0"/>
              <a:t>Kliknutím lze upravit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4161216-2807-4F6C-9E61-3595A3B448A2}" type="datetimeFigureOut">
              <a:rPr lang="cs-CZ" smtClean="0"/>
              <a:t>07.04.2021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139138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cs-CZ" smtClean="0"/>
              <a:t>Kliknutím lze upravit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4161216-2807-4F6C-9E61-3595A3B448A2}" type="datetimeFigureOut">
              <a:rPr lang="cs-CZ" smtClean="0"/>
              <a:t>07.04.2021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F0B1588-A432-4595-963D-5E51F248D37F}" type="slidenum">
              <a:rPr lang="cs-CZ" smtClean="0"/>
              <a:t>‹#›</a:t>
            </a:fld>
            <a:endParaRPr lang="cs-CZ"/>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0743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cs-CZ" smtClean="0"/>
              <a:t>Kliknutím lze upravit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4161216-2807-4F6C-9E61-3595A3B448A2}" type="datetimeFigureOut">
              <a:rPr lang="cs-CZ" smtClean="0"/>
              <a:t>07.04.2021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4144458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cs-CZ" smtClean="0"/>
              <a:t>Kliknutím lze upravit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04161216-2807-4F6C-9E61-3595A3B448A2}" type="datetimeFigureOut">
              <a:rPr lang="cs-CZ" smtClean="0"/>
              <a:t>07.04.2021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3414004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cs-CZ" smtClean="0"/>
              <a:t>Kliknutím lze upravit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04161216-2807-4F6C-9E61-3595A3B448A2}" type="datetimeFigureOut">
              <a:rPr lang="cs-CZ" smtClean="0"/>
              <a:t>07.04.2021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2327427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cs-CZ" smtClean="0"/>
              <a:t>Kliknutím lze upravit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4161216-2807-4F6C-9E61-3595A3B448A2}" type="datetimeFigureOut">
              <a:rPr lang="cs-CZ" smtClean="0"/>
              <a:t>07.04.2021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4152502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cs-CZ" smtClean="0"/>
              <a:t>Kliknutím lze upravit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4161216-2807-4F6C-9E61-3595A3B448A2}" type="datetimeFigureOut">
              <a:rPr lang="cs-CZ" smtClean="0"/>
              <a:t>07.04.2021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12148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4161216-2807-4F6C-9E61-3595A3B448A2}" type="datetimeFigureOut">
              <a:rPr lang="cs-CZ" smtClean="0"/>
              <a:t>07.04.2021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223800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cs-CZ" smtClean="0"/>
              <a:t>Kliknutím lze upravit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4161216-2807-4F6C-9E61-3595A3B448A2}" type="datetimeFigureOut">
              <a:rPr lang="cs-CZ" smtClean="0"/>
              <a:t>07.04.2021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212431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cs-CZ" smtClean="0"/>
              <a:t>Kliknutím lze upravit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04161216-2807-4F6C-9E61-3595A3B448A2}" type="datetimeFigureOut">
              <a:rPr lang="cs-CZ" smtClean="0"/>
              <a:t>07.04.2021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3789409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2" name="Content Placeholder 3"/>
          <p:cNvSpPr>
            <a:spLocks noGrp="1"/>
          </p:cNvSpPr>
          <p:nvPr>
            <p:ph sz="quarter" idx="13"/>
          </p:nvPr>
        </p:nvSpPr>
        <p:spPr>
          <a:xfrm>
            <a:off x="685802" y="2861733"/>
            <a:ext cx="5088712" cy="2512852"/>
          </a:xfrm>
        </p:spPr>
        <p:txBody>
          <a:bodyPr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3" name="Content Placeholder 5"/>
          <p:cNvSpPr>
            <a:spLocks noGrp="1"/>
          </p:cNvSpPr>
          <p:nvPr>
            <p:ph sz="quarter" idx="14"/>
          </p:nvPr>
        </p:nvSpPr>
        <p:spPr>
          <a:xfrm>
            <a:off x="5993969" y="2861733"/>
            <a:ext cx="5088713" cy="2512852"/>
          </a:xfrm>
        </p:spPr>
        <p:txBody>
          <a:bodyPr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4161216-2807-4F6C-9E61-3595A3B448A2}" type="datetimeFigureOut">
              <a:rPr lang="cs-CZ" smtClean="0"/>
              <a:t>07.04.2021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343873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04161216-2807-4F6C-9E61-3595A3B448A2}" type="datetimeFigureOut">
              <a:rPr lang="cs-CZ" smtClean="0"/>
              <a:t>07.04.2021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290600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61216-2807-4F6C-9E61-3595A3B448A2}" type="datetimeFigureOut">
              <a:rPr lang="cs-CZ" smtClean="0"/>
              <a:t>07.04.2021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271720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cs-CZ" smtClean="0"/>
              <a:t>Kliknutím lze upravit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4161216-2807-4F6C-9E61-3595A3B448A2}" type="datetimeFigureOut">
              <a:rPr lang="cs-CZ" smtClean="0"/>
              <a:t>07.04.2021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187318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4161216-2807-4F6C-9E61-3595A3B448A2}" type="datetimeFigureOut">
              <a:rPr lang="cs-CZ" smtClean="0"/>
              <a:t>07.04.2021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F0B1588-A432-4595-963D-5E51F248D37F}" type="slidenum">
              <a:rPr lang="cs-CZ" smtClean="0"/>
              <a:t>‹#›</a:t>
            </a:fld>
            <a:endParaRPr lang="cs-CZ"/>
          </a:p>
        </p:txBody>
      </p:sp>
    </p:spTree>
    <p:extLst>
      <p:ext uri="{BB962C8B-B14F-4D97-AF65-F5344CB8AC3E}">
        <p14:creationId xmlns:p14="http://schemas.microsoft.com/office/powerpoint/2010/main" val="9025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4161216-2807-4F6C-9E61-3595A3B448A2}" type="datetimeFigureOut">
              <a:rPr lang="cs-CZ" smtClean="0"/>
              <a:t>07.04.2021</a:t>
            </a:fld>
            <a:endParaRPr lang="cs-CZ"/>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cs-CZ"/>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F0B1588-A432-4595-963D-5E51F248D37F}" type="slidenum">
              <a:rPr lang="cs-CZ" smtClean="0"/>
              <a:t>‹#›</a:t>
            </a:fld>
            <a:endParaRPr lang="cs-CZ"/>
          </a:p>
        </p:txBody>
      </p:sp>
    </p:spTree>
    <p:extLst>
      <p:ext uri="{BB962C8B-B14F-4D97-AF65-F5344CB8AC3E}">
        <p14:creationId xmlns:p14="http://schemas.microsoft.com/office/powerpoint/2010/main" val="3815863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s.wikipedia.org/wiki/Dorozum%C3%ADv%C3%A1n%C3%A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z/intl/cs/docs/about/"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Kooperace projektového teamu</a:t>
            </a:r>
            <a:endParaRPr lang="cs-CZ" dirty="0"/>
          </a:p>
        </p:txBody>
      </p:sp>
      <p:sp>
        <p:nvSpPr>
          <p:cNvPr id="3" name="Podnadpis 2"/>
          <p:cNvSpPr>
            <a:spLocks noGrp="1"/>
          </p:cNvSpPr>
          <p:nvPr>
            <p:ph type="subTitle" idx="1"/>
          </p:nvPr>
        </p:nvSpPr>
        <p:spPr/>
        <p:txBody>
          <a:bodyPr/>
          <a:lstStyle/>
          <a:p>
            <a:r>
              <a:rPr lang="cs-CZ" dirty="0" smtClean="0"/>
              <a:t>Mgr. Ilona Pavlová, MBA</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45" y="681575"/>
            <a:ext cx="2895908" cy="1515525"/>
          </a:xfrm>
          <a:prstGeom prst="rect">
            <a:avLst/>
          </a:prstGeom>
        </p:spPr>
      </p:pic>
    </p:spTree>
    <p:extLst>
      <p:ext uri="{BB962C8B-B14F-4D97-AF65-F5344CB8AC3E}">
        <p14:creationId xmlns:p14="http://schemas.microsoft.com/office/powerpoint/2010/main" val="392144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60400" y="528935"/>
            <a:ext cx="6096000" cy="4801314"/>
          </a:xfrm>
          <a:prstGeom prst="rect">
            <a:avLst/>
          </a:prstGeom>
        </p:spPr>
        <p:txBody>
          <a:bodyPr>
            <a:spAutoFit/>
          </a:bodyPr>
          <a:lstStyle/>
          <a:p>
            <a:r>
              <a:rPr lang="cs-CZ" b="1" dirty="0" smtClean="0">
                <a:solidFill>
                  <a:srgbClr val="000000"/>
                </a:solidFill>
                <a:latin typeface="Trebuchet MS" panose="020B0603020202020204" pitchFamily="34" charset="0"/>
              </a:rPr>
              <a:t>Odkazy a literatura :</a:t>
            </a:r>
          </a:p>
          <a:p>
            <a:endParaRPr lang="cs-CZ" b="1" dirty="0" smtClean="0">
              <a:solidFill>
                <a:srgbClr val="000000"/>
              </a:solidFill>
              <a:latin typeface="Trebuchet MS" panose="020B0603020202020204" pitchFamily="34" charset="0"/>
            </a:endParaRPr>
          </a:p>
          <a:p>
            <a:r>
              <a:rPr lang="cs-CZ" b="1" dirty="0" smtClean="0">
                <a:latin typeface="Arial" panose="020B0604020202020204" pitchFamily="34" charset="0"/>
                <a:cs typeface="Arial" panose="020B0604020202020204" pitchFamily="34" charset="0"/>
              </a:rPr>
              <a:t>Projektové </a:t>
            </a:r>
            <a:r>
              <a:rPr lang="cs-CZ" b="1" dirty="0">
                <a:latin typeface="Arial" panose="020B0604020202020204" pitchFamily="34" charset="0"/>
                <a:cs typeface="Arial" panose="020B0604020202020204" pitchFamily="34" charset="0"/>
              </a:rPr>
              <a:t>kompetence: Jak neselhávat při spolupráci</a:t>
            </a:r>
            <a:r>
              <a:rPr lang="cs-CZ" b="1" dirty="0" smtClean="0">
                <a:latin typeface="Arial" panose="020B0604020202020204" pitchFamily="34" charset="0"/>
                <a:cs typeface="Arial" panose="020B0604020202020204" pitchFamily="34" charset="0"/>
              </a:rPr>
              <a:t>? Ing. Vlach</a:t>
            </a:r>
          </a:p>
          <a:p>
            <a:endParaRPr lang="cs-CZ" b="1" i="0" dirty="0">
              <a:effectLst/>
              <a:latin typeface="Arial" panose="020B0604020202020204" pitchFamily="34" charset="0"/>
              <a:cs typeface="Arial" panose="020B0604020202020204" pitchFamily="34" charset="0"/>
            </a:endParaRPr>
          </a:p>
          <a:p>
            <a:r>
              <a:rPr lang="cs-CZ" b="1" dirty="0" smtClean="0">
                <a:latin typeface="Arial" panose="020B0604020202020204" pitchFamily="34" charset="0"/>
                <a:cs typeface="Arial" panose="020B0604020202020204" pitchFamily="34" charset="0"/>
              </a:rPr>
              <a:t>Řízení lidských zdrojů – Michael Armstrong , </a:t>
            </a:r>
            <a:r>
              <a:rPr lang="cs-CZ" b="1" dirty="0" err="1" smtClean="0">
                <a:latin typeface="Arial" panose="020B0604020202020204" pitchFamily="34" charset="0"/>
                <a:cs typeface="Arial" panose="020B0604020202020204" pitchFamily="34" charset="0"/>
              </a:rPr>
              <a:t>Grada</a:t>
            </a:r>
            <a:endParaRPr lang="cs-CZ" b="1" dirty="0" smtClean="0">
              <a:latin typeface="Arial" panose="020B0604020202020204" pitchFamily="34" charset="0"/>
              <a:cs typeface="Arial" panose="020B0604020202020204" pitchFamily="34" charset="0"/>
            </a:endParaRPr>
          </a:p>
          <a:p>
            <a:r>
              <a:rPr lang="cs-CZ" b="1" dirty="0" smtClean="0">
                <a:latin typeface="Arial" panose="020B0604020202020204" pitchFamily="34" charset="0"/>
                <a:cs typeface="Arial" panose="020B0604020202020204" pitchFamily="34" charset="0"/>
              </a:rPr>
              <a:t>K dispozici na katedře </a:t>
            </a:r>
            <a:r>
              <a:rPr lang="cs-CZ" b="1" dirty="0" smtClean="0">
                <a:latin typeface="Arial" panose="020B0604020202020204" pitchFamily="34" charset="0"/>
                <a:cs typeface="Arial" panose="020B0604020202020204" pitchFamily="34" charset="0"/>
                <a:sym typeface="Wingdings" panose="05000000000000000000" pitchFamily="2" charset="2"/>
              </a:rPr>
              <a:t></a:t>
            </a:r>
            <a:endParaRPr lang="cs-CZ" b="1" dirty="0" smtClean="0">
              <a:latin typeface="Arial" panose="020B0604020202020204" pitchFamily="34" charset="0"/>
              <a:cs typeface="Arial" panose="020B0604020202020204" pitchFamily="34" charset="0"/>
            </a:endParaRPr>
          </a:p>
          <a:p>
            <a:endParaRPr lang="cs-CZ" b="1" i="0" dirty="0" smtClean="0">
              <a:effectLst/>
              <a:latin typeface="Arial" panose="020B0604020202020204" pitchFamily="34" charset="0"/>
              <a:cs typeface="Arial" panose="020B0604020202020204" pitchFamily="34" charset="0"/>
            </a:endParaRPr>
          </a:p>
          <a:p>
            <a:r>
              <a:rPr lang="cs-CZ" b="1" i="0" dirty="0" smtClean="0">
                <a:effectLst/>
                <a:latin typeface="Arial" panose="020B0604020202020204" pitchFamily="34" charset="0"/>
                <a:cs typeface="Arial" panose="020B0604020202020204" pitchFamily="34" charset="0"/>
              </a:rPr>
              <a:t>Staňte se špičkovým poradcem – Jak dosáhnout toho, aby druzí využili vašich zkušeností – Peter </a:t>
            </a:r>
            <a:r>
              <a:rPr lang="cs-CZ" b="1" i="0" dirty="0" err="1" smtClean="0">
                <a:effectLst/>
                <a:latin typeface="Arial" panose="020B0604020202020204" pitchFamily="34" charset="0"/>
                <a:cs typeface="Arial" panose="020B0604020202020204" pitchFamily="34" charset="0"/>
              </a:rPr>
              <a:t>Block</a:t>
            </a:r>
            <a:r>
              <a:rPr lang="cs-CZ" b="1" i="0" dirty="0" smtClean="0">
                <a:effectLst/>
                <a:latin typeface="Arial" panose="020B0604020202020204" pitchFamily="34" charset="0"/>
                <a:cs typeface="Arial" panose="020B0604020202020204" pitchFamily="34" charset="0"/>
              </a:rPr>
              <a:t>, </a:t>
            </a:r>
            <a:r>
              <a:rPr lang="cs-CZ" b="1" i="0" dirty="0" err="1" smtClean="0">
                <a:effectLst/>
                <a:latin typeface="Arial" panose="020B0604020202020204" pitchFamily="34" charset="0"/>
                <a:cs typeface="Arial" panose="020B0604020202020204" pitchFamily="34" charset="0"/>
              </a:rPr>
              <a:t>Grada</a:t>
            </a:r>
            <a:endParaRPr lang="cs-CZ" b="1" i="0" dirty="0" smtClean="0">
              <a:effectLst/>
              <a:latin typeface="Arial" panose="020B0604020202020204" pitchFamily="34" charset="0"/>
              <a:cs typeface="Arial" panose="020B0604020202020204" pitchFamily="34" charset="0"/>
            </a:endParaRPr>
          </a:p>
          <a:p>
            <a:endParaRPr lang="cs-CZ" b="1" dirty="0" smtClean="0">
              <a:latin typeface="Arial" panose="020B0604020202020204" pitchFamily="34" charset="0"/>
              <a:cs typeface="Arial" panose="020B0604020202020204" pitchFamily="34" charset="0"/>
            </a:endParaRPr>
          </a:p>
          <a:p>
            <a:r>
              <a:rPr lang="cs-CZ" b="1" dirty="0" smtClean="0">
                <a:latin typeface="Arial" panose="020B0604020202020204" pitchFamily="34" charset="0"/>
                <a:cs typeface="Arial" panose="020B0604020202020204" pitchFamily="34" charset="0"/>
              </a:rPr>
              <a:t>Člověk a čas, </a:t>
            </a:r>
            <a:r>
              <a:rPr lang="cs-CZ" b="1" dirty="0" err="1" smtClean="0">
                <a:latin typeface="Arial" panose="020B0604020202020204" pitchFamily="34" charset="0"/>
                <a:cs typeface="Arial" panose="020B0604020202020204" pitchFamily="34" charset="0"/>
              </a:rPr>
              <a:t>time</a:t>
            </a:r>
            <a:r>
              <a:rPr lang="cs-CZ" b="1" dirty="0" smtClean="0">
                <a:latin typeface="Arial" panose="020B0604020202020204" pitchFamily="34" charset="0"/>
                <a:cs typeface="Arial" panose="020B0604020202020204" pitchFamily="34" charset="0"/>
              </a:rPr>
              <a:t> management </a:t>
            </a:r>
            <a:r>
              <a:rPr lang="cs-CZ" b="1" dirty="0" err="1" smtClean="0">
                <a:latin typeface="Arial" panose="020B0604020202020204" pitchFamily="34" charset="0"/>
                <a:cs typeface="Arial" panose="020B0604020202020204" pitchFamily="34" charset="0"/>
              </a:rPr>
              <a:t>IV.generace</a:t>
            </a:r>
            <a:r>
              <a:rPr lang="cs-CZ" b="1" dirty="0" smtClean="0">
                <a:latin typeface="Arial" panose="020B0604020202020204" pitchFamily="34" charset="0"/>
                <a:cs typeface="Arial" panose="020B0604020202020204" pitchFamily="34" charset="0"/>
              </a:rPr>
              <a:t> 2., aktualizované vydání Peter Pacovský, </a:t>
            </a:r>
            <a:r>
              <a:rPr lang="cs-CZ" b="1" dirty="0" err="1" smtClean="0">
                <a:latin typeface="Arial" panose="020B0604020202020204" pitchFamily="34" charset="0"/>
                <a:cs typeface="Arial" panose="020B0604020202020204" pitchFamily="34" charset="0"/>
              </a:rPr>
              <a:t>Grada</a:t>
            </a:r>
            <a:endParaRPr lang="cs-CZ" b="1" dirty="0" smtClean="0">
              <a:latin typeface="Arial" panose="020B0604020202020204" pitchFamily="34" charset="0"/>
              <a:cs typeface="Arial" panose="020B0604020202020204" pitchFamily="34" charset="0"/>
            </a:endParaRPr>
          </a:p>
          <a:p>
            <a:endParaRPr lang="cs-CZ" b="1" i="0" dirty="0" smtClean="0">
              <a:effectLst/>
              <a:latin typeface="Arial" panose="020B0604020202020204" pitchFamily="34" charset="0"/>
              <a:cs typeface="Arial" panose="020B0604020202020204" pitchFamily="34" charset="0"/>
            </a:endParaRPr>
          </a:p>
          <a:p>
            <a:r>
              <a:rPr lang="cs-CZ" b="1" i="0" dirty="0" smtClean="0">
                <a:effectLst/>
                <a:latin typeface="Arial" panose="020B0604020202020204" pitchFamily="34" charset="0"/>
                <a:cs typeface="Arial" panose="020B0604020202020204" pitchFamily="34" charset="0"/>
              </a:rPr>
              <a:t>Psychologie pro ekonomy a </a:t>
            </a:r>
            <a:r>
              <a:rPr lang="cs-CZ" b="1" i="0" dirty="0" err="1" smtClean="0">
                <a:effectLst/>
                <a:latin typeface="Arial" panose="020B0604020202020204" pitchFamily="34" charset="0"/>
                <a:cs typeface="Arial" panose="020B0604020202020204" pitchFamily="34" charset="0"/>
              </a:rPr>
              <a:t>managery</a:t>
            </a:r>
            <a:r>
              <a:rPr lang="cs-CZ" b="1" i="0" dirty="0" smtClean="0">
                <a:effectLst/>
                <a:latin typeface="Arial" panose="020B0604020202020204" pitchFamily="34" charset="0"/>
                <a:cs typeface="Arial" panose="020B0604020202020204" pitchFamily="34" charset="0"/>
              </a:rPr>
              <a:t> – Daniela </a:t>
            </a:r>
            <a:r>
              <a:rPr lang="cs-CZ" b="1" i="0" dirty="0" err="1" smtClean="0">
                <a:effectLst/>
                <a:latin typeface="Arial" panose="020B0604020202020204" pitchFamily="34" charset="0"/>
                <a:cs typeface="Arial" panose="020B0604020202020204" pitchFamily="34" charset="0"/>
              </a:rPr>
              <a:t>Pauknerová</a:t>
            </a:r>
            <a:r>
              <a:rPr lang="cs-CZ" b="1" i="0" dirty="0" smtClean="0">
                <a:effectLst/>
                <a:latin typeface="Arial" panose="020B0604020202020204" pitchFamily="34" charset="0"/>
                <a:cs typeface="Arial" panose="020B0604020202020204" pitchFamily="34" charset="0"/>
              </a:rPr>
              <a:t> a kolektiv, </a:t>
            </a:r>
            <a:r>
              <a:rPr lang="cs-CZ" b="1" i="0" dirty="0" err="1" smtClean="0">
                <a:effectLst/>
                <a:latin typeface="Arial" panose="020B0604020202020204" pitchFamily="34" charset="0"/>
                <a:cs typeface="Arial" panose="020B0604020202020204" pitchFamily="34" charset="0"/>
              </a:rPr>
              <a:t>Grada</a:t>
            </a:r>
            <a:endParaRPr lang="cs-CZ" b="1" i="0" dirty="0">
              <a:effectLst/>
              <a:latin typeface="Arial" panose="020B0604020202020204" pitchFamily="34" charset="0"/>
              <a:cs typeface="Arial" panose="020B0604020202020204" pitchFamily="34"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852" y="160338"/>
            <a:ext cx="2735248" cy="3059350"/>
          </a:xfrm>
          <a:prstGeom prst="rect">
            <a:avLst/>
          </a:prstGeom>
        </p:spPr>
      </p:pic>
      <p:sp>
        <p:nvSpPr>
          <p:cNvPr id="5" name="AutoShape 2" descr="Klíčové kompetence a jejich rozvíjení | KNIHCENTRUM.c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3248" y="2757424"/>
            <a:ext cx="2203704" cy="3121152"/>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400" y="2757424"/>
            <a:ext cx="2304405" cy="3305175"/>
          </a:xfrm>
          <a:prstGeom prst="rect">
            <a:avLst/>
          </a:prstGeom>
        </p:spPr>
      </p:pic>
    </p:spTree>
    <p:extLst>
      <p:ext uri="{BB962C8B-B14F-4D97-AF65-F5344CB8AC3E}">
        <p14:creationId xmlns:p14="http://schemas.microsoft.com/office/powerpoint/2010/main" val="539000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837765"/>
            <a:ext cx="7686675" cy="3254935"/>
          </a:xfrm>
          <a:prstGeom prst="rect">
            <a:avLst/>
          </a:prstGeom>
        </p:spPr>
      </p:pic>
      <p:sp>
        <p:nvSpPr>
          <p:cNvPr id="3" name="Nadpis 2"/>
          <p:cNvSpPr>
            <a:spLocks noGrp="1"/>
          </p:cNvSpPr>
          <p:nvPr>
            <p:ph type="title"/>
          </p:nvPr>
        </p:nvSpPr>
        <p:spPr/>
        <p:txBody>
          <a:bodyPr>
            <a:noAutofit/>
          </a:bodyPr>
          <a:lstStyle/>
          <a:p>
            <a:pPr algn="ctr"/>
            <a:r>
              <a:rPr lang="cs-CZ" sz="8000" dirty="0" smtClean="0"/>
              <a:t>Děkuji  za  pozornost</a:t>
            </a:r>
            <a:endParaRPr lang="cs-CZ" sz="8000" dirty="0"/>
          </a:p>
        </p:txBody>
      </p:sp>
      <p:sp>
        <p:nvSpPr>
          <p:cNvPr id="4" name="Zástupný symbol pro obsah 3"/>
          <p:cNvSpPr>
            <a:spLocks noGrp="1"/>
          </p:cNvSpPr>
          <p:nvPr>
            <p:ph sz="quarter" idx="13"/>
          </p:nvPr>
        </p:nvSpPr>
        <p:spPr/>
        <p:txBody>
          <a:bodyPr/>
          <a:lstStyle/>
          <a:p>
            <a:pPr marL="0" indent="0">
              <a:buNone/>
            </a:pPr>
            <a:endParaRPr lang="cs-CZ" dirty="0" smtClean="0"/>
          </a:p>
          <a:p>
            <a:pPr marL="0" indent="0">
              <a:buNone/>
            </a:pPr>
            <a:endParaRPr lang="cs-CZ" dirty="0"/>
          </a:p>
        </p:txBody>
      </p:sp>
      <p:sp>
        <p:nvSpPr>
          <p:cNvPr id="5" name="Obdélník 4"/>
          <p:cNvSpPr/>
          <p:nvPr/>
        </p:nvSpPr>
        <p:spPr>
          <a:xfrm>
            <a:off x="279400" y="5635347"/>
            <a:ext cx="11353800" cy="677108"/>
          </a:xfrm>
          <a:prstGeom prst="rect">
            <a:avLst/>
          </a:prstGeom>
        </p:spPr>
        <p:txBody>
          <a:bodyPr wrap="square">
            <a:spAutoFit/>
          </a:bodyPr>
          <a:lstStyle/>
          <a:p>
            <a:endParaRPr lang="cs-CZ" dirty="0" smtClean="0">
              <a:solidFill>
                <a:schemeClr val="bg1"/>
              </a:solidFill>
              <a:latin typeface="Arial" panose="020B0604020202020204" pitchFamily="34" charset="0"/>
            </a:endParaRPr>
          </a:p>
          <a:p>
            <a:r>
              <a:rPr lang="cs-CZ" sz="2000" dirty="0" smtClean="0">
                <a:solidFill>
                  <a:schemeClr val="bg1"/>
                </a:solidFill>
                <a:latin typeface="Arial" panose="020B0604020202020204" pitchFamily="34" charset="0"/>
              </a:rPr>
              <a:t>Nejvyšší </a:t>
            </a:r>
            <a:r>
              <a:rPr lang="cs-CZ" sz="2000" dirty="0">
                <a:solidFill>
                  <a:schemeClr val="bg1"/>
                </a:solidFill>
                <a:latin typeface="Arial" panose="020B0604020202020204" pitchFamily="34" charset="0"/>
              </a:rPr>
              <a:t>úroveň projektových kompetencí profesionála představuje </a:t>
            </a:r>
            <a:r>
              <a:rPr lang="cs-CZ" sz="2000" b="1" dirty="0">
                <a:solidFill>
                  <a:schemeClr val="bg1"/>
                </a:solidFill>
                <a:latin typeface="Arial" panose="020B0604020202020204" pitchFamily="34" charset="0"/>
              </a:rPr>
              <a:t>samostatné řízení projektů.</a:t>
            </a:r>
            <a:r>
              <a:rPr lang="cs-CZ" dirty="0">
                <a:solidFill>
                  <a:schemeClr val="bg1"/>
                </a:solidFill>
                <a:latin typeface="Arial" panose="020B0604020202020204" pitchFamily="34" charset="0"/>
              </a:rPr>
              <a:t> </a:t>
            </a:r>
            <a:endParaRPr lang="cs-CZ" dirty="0">
              <a:solidFill>
                <a:schemeClr val="bg1"/>
              </a:solidFill>
            </a:endParaRPr>
          </a:p>
        </p:txBody>
      </p:sp>
    </p:spTree>
    <p:extLst>
      <p:ext uri="{BB962C8B-B14F-4D97-AF65-F5344CB8AC3E}">
        <p14:creationId xmlns:p14="http://schemas.microsoft.com/office/powerpoint/2010/main" val="1458199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0200" y="177800"/>
            <a:ext cx="10896600" cy="1435099"/>
          </a:xfrm>
        </p:spPr>
        <p:txBody>
          <a:bodyPr>
            <a:normAutofit fontScale="90000"/>
          </a:bodyPr>
          <a:lstStyle/>
          <a:p>
            <a:r>
              <a:rPr lang="cs-CZ" dirty="0" smtClean="0"/>
              <a:t/>
            </a:r>
            <a:br>
              <a:rPr lang="cs-CZ" dirty="0" smtClean="0"/>
            </a:br>
            <a:r>
              <a:rPr lang="cs-CZ" dirty="0" smtClean="0"/>
              <a:t>Úkol</a:t>
            </a:r>
            <a:br>
              <a:rPr lang="cs-CZ" dirty="0" smtClean="0"/>
            </a:br>
            <a:r>
              <a:rPr lang="cs-CZ" sz="2700" b="1" u="sng" dirty="0" smtClean="0">
                <a:solidFill>
                  <a:schemeClr val="tx1"/>
                </a:solidFill>
                <a:latin typeface="Arial" panose="020B0604020202020204" pitchFamily="34" charset="0"/>
                <a:cs typeface="Arial" panose="020B0604020202020204" pitchFamily="34" charset="0"/>
              </a:rPr>
              <a:t>napište mi jmenovitě složení teamů do chatu v </a:t>
            </a:r>
            <a:r>
              <a:rPr lang="cs-CZ" sz="2700" b="1" u="sng" dirty="0" err="1" smtClean="0">
                <a:solidFill>
                  <a:schemeClr val="tx1"/>
                </a:solidFill>
                <a:latin typeface="Arial" panose="020B0604020202020204" pitchFamily="34" charset="0"/>
                <a:cs typeface="Arial" panose="020B0604020202020204" pitchFamily="34" charset="0"/>
              </a:rPr>
              <a:t>TEAMSech</a:t>
            </a:r>
            <a:r>
              <a:rPr lang="cs-CZ" sz="2700" b="1" u="sng" dirty="0" smtClean="0">
                <a:solidFill>
                  <a:schemeClr val="tx1"/>
                </a:solidFill>
                <a:latin typeface="Arial" panose="020B0604020202020204" pitchFamily="34" charset="0"/>
                <a:cs typeface="Arial" panose="020B0604020202020204" pitchFamily="34" charset="0"/>
              </a:rPr>
              <a:t> </a:t>
            </a:r>
            <a:r>
              <a:rPr lang="cs-CZ" sz="3100" dirty="0" smtClean="0">
                <a:solidFill>
                  <a:schemeClr val="tx1"/>
                </a:solidFill>
                <a:latin typeface="Arial" panose="020B0604020202020204" pitchFamily="34" charset="0"/>
                <a:cs typeface="Arial" panose="020B0604020202020204" pitchFamily="34" charset="0"/>
              </a:rPr>
              <a:t/>
            </a:r>
            <a:br>
              <a:rPr lang="cs-CZ" sz="3100" dirty="0" smtClean="0">
                <a:solidFill>
                  <a:schemeClr val="tx1"/>
                </a:solidFill>
                <a:latin typeface="Arial" panose="020B0604020202020204" pitchFamily="34" charset="0"/>
                <a:cs typeface="Arial" panose="020B0604020202020204" pitchFamily="34" charset="0"/>
              </a:rPr>
            </a:br>
            <a:r>
              <a:rPr lang="cs-CZ" sz="1800" b="1" u="sng" dirty="0">
                <a:solidFill>
                  <a:srgbClr val="C00000"/>
                </a:solidFill>
                <a:latin typeface="Arial" panose="020B0604020202020204" pitchFamily="34" charset="0"/>
                <a:cs typeface="Arial" panose="020B0604020202020204" pitchFamily="34" charset="0"/>
              </a:rPr>
              <a:t>Chat </a:t>
            </a:r>
            <a:r>
              <a:rPr lang="cs-CZ" sz="1800" dirty="0">
                <a:solidFill>
                  <a:schemeClr val="tx1"/>
                </a:solidFill>
                <a:latin typeface="Arial" panose="020B0604020202020204" pitchFamily="34" charset="0"/>
                <a:cs typeface="Arial" panose="020B0604020202020204" pitchFamily="34" charset="0"/>
              </a:rPr>
              <a:t>je krátká </a:t>
            </a:r>
            <a:r>
              <a:rPr lang="cs-CZ" sz="1800" dirty="0">
                <a:solidFill>
                  <a:schemeClr val="tx1"/>
                </a:solidFill>
                <a:latin typeface="Arial" panose="020B0604020202020204" pitchFamily="34" charset="0"/>
                <a:cs typeface="Arial" panose="020B0604020202020204" pitchFamily="34" charset="0"/>
                <a:hlinkClick r:id="rId2" tooltip="Dorozumívání"/>
              </a:rPr>
              <a:t>komunikace</a:t>
            </a:r>
            <a:r>
              <a:rPr lang="cs-CZ" sz="1800" dirty="0">
                <a:solidFill>
                  <a:schemeClr val="tx1"/>
                </a:solidFill>
                <a:latin typeface="Arial" panose="020B0604020202020204" pitchFamily="34" charset="0"/>
                <a:cs typeface="Arial" panose="020B0604020202020204" pitchFamily="34" charset="0"/>
              </a:rPr>
              <a:t> nebo rozhovor dvou nebo více lidí prostřednictvím komunikační sítě (slovo </a:t>
            </a:r>
            <a:r>
              <a:rPr lang="cs-CZ" sz="1800" i="1" dirty="0">
                <a:solidFill>
                  <a:schemeClr val="tx1"/>
                </a:solidFill>
                <a:latin typeface="Arial" panose="020B0604020202020204" pitchFamily="34" charset="0"/>
                <a:cs typeface="Arial" panose="020B0604020202020204" pitchFamily="34" charset="0"/>
              </a:rPr>
              <a:t>chat</a:t>
            </a:r>
            <a:r>
              <a:rPr lang="cs-CZ" sz="1800" dirty="0">
                <a:solidFill>
                  <a:schemeClr val="tx1"/>
                </a:solidFill>
                <a:latin typeface="Arial" panose="020B0604020202020204" pitchFamily="34" charset="0"/>
                <a:cs typeface="Arial" panose="020B0604020202020204" pitchFamily="34" charset="0"/>
              </a:rPr>
              <a:t> se v angličtině běžně používá pro klábosení, pokec, přátelský rozhovor). Uskutečňuje se vždy v reálném čase. V užším smyslu se při chatu </a:t>
            </a:r>
            <a:r>
              <a:rPr lang="cs-CZ" sz="1800" dirty="0" smtClean="0">
                <a:latin typeface="Arial" panose="020B0604020202020204" pitchFamily="34" charset="0"/>
                <a:cs typeface="Arial" panose="020B0604020202020204" pitchFamily="34" charset="0"/>
              </a:rPr>
              <a:t>komunikuje </a:t>
            </a:r>
            <a:r>
              <a:rPr lang="cs-CZ" sz="1800" dirty="0">
                <a:latin typeface="Arial" panose="020B0604020202020204" pitchFamily="34" charset="0"/>
                <a:cs typeface="Arial" panose="020B0604020202020204" pitchFamily="34" charset="0"/>
              </a:rPr>
              <a:t>formou psaného textu.</a:t>
            </a:r>
            <a:endParaRPr lang="cs-CZ" sz="1800" dirty="0">
              <a:latin typeface="Arial" panose="020B0604020202020204" pitchFamily="34" charset="0"/>
              <a:cs typeface="Arial" panose="020B0604020202020204" pitchFamily="34" charset="0"/>
            </a:endParaRPr>
          </a:p>
        </p:txBody>
      </p:sp>
      <p:sp>
        <p:nvSpPr>
          <p:cNvPr id="3" name="Zástupný symbol pro obsah 2"/>
          <p:cNvSpPr>
            <a:spLocks noGrp="1"/>
          </p:cNvSpPr>
          <p:nvPr>
            <p:ph sz="quarter" idx="13"/>
          </p:nvPr>
        </p:nvSpPr>
        <p:spPr>
          <a:xfrm>
            <a:off x="685800" y="2451100"/>
            <a:ext cx="10394706" cy="2923486"/>
          </a:xfrm>
        </p:spPr>
        <p:txBody>
          <a:bodyPr>
            <a:normAutofit fontScale="92500"/>
          </a:bodyPr>
          <a:lstStyle/>
          <a:p>
            <a:r>
              <a:rPr lang="cs-CZ" sz="3200" dirty="0" smtClean="0"/>
              <a:t>TECHNO PARA PARTY V PŘÍRODĚ   NA PARCELE …… - vybrat vstupné </a:t>
            </a:r>
          </a:p>
          <a:p>
            <a:r>
              <a:rPr lang="cs-CZ" sz="3200" dirty="0" smtClean="0"/>
              <a:t>PŘÍMĚSTSKÝ TÁBOR NA PRAHA 6 pro děti se SVP  - grant</a:t>
            </a:r>
          </a:p>
          <a:p>
            <a:r>
              <a:rPr lang="cs-CZ" sz="3200" dirty="0" smtClean="0"/>
              <a:t>Závody český pohár v lyžování – </a:t>
            </a:r>
            <a:r>
              <a:rPr lang="cs-CZ" sz="3200" dirty="0" err="1" smtClean="0"/>
              <a:t>lipno</a:t>
            </a:r>
            <a:r>
              <a:rPr lang="cs-CZ" sz="3200" dirty="0" smtClean="0"/>
              <a:t>  </a:t>
            </a:r>
          </a:p>
          <a:p>
            <a:pPr marL="0" indent="0">
              <a:buNone/>
            </a:pPr>
            <a:r>
              <a:rPr lang="cs-CZ" sz="3200" dirty="0"/>
              <a:t>	</a:t>
            </a:r>
            <a:r>
              <a:rPr lang="cs-CZ" sz="3200" dirty="0" smtClean="0"/>
              <a:t> - lw1-12 + B1-3 – startovné , podpora </a:t>
            </a:r>
            <a:r>
              <a:rPr lang="cs-CZ" sz="3200" dirty="0" err="1" smtClean="0"/>
              <a:t>sport.instituce</a:t>
            </a:r>
            <a:r>
              <a:rPr lang="cs-CZ" sz="3200" dirty="0" smtClean="0"/>
              <a:t> </a:t>
            </a:r>
          </a:p>
          <a:p>
            <a:endParaRPr lang="cs-CZ" dirty="0"/>
          </a:p>
        </p:txBody>
      </p:sp>
    </p:spTree>
    <p:extLst>
      <p:ext uri="{BB962C8B-B14F-4D97-AF65-F5344CB8AC3E}">
        <p14:creationId xmlns:p14="http://schemas.microsoft.com/office/powerpoint/2010/main" val="250242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Jak neselhávat při spolupráci</a:t>
            </a:r>
            <a:br>
              <a:rPr lang="cs-CZ" b="1" dirty="0"/>
            </a:br>
            <a:endParaRPr lang="cs-CZ" dirty="0"/>
          </a:p>
        </p:txBody>
      </p:sp>
      <p:sp>
        <p:nvSpPr>
          <p:cNvPr id="5" name="AutoShape 4" descr="Projektový manažer"/>
          <p:cNvSpPr>
            <a:spLocks noGrp="1" noChangeAspect="1" noChangeArrowheads="1"/>
          </p:cNvSpPr>
          <p:nvPr>
            <p:ph sz="quarter" idx="13"/>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cs-CZ" i="1" dirty="0"/>
              <a:t>Každý řetěz je jen tak pevný jako jeho nejslabší článek a totéž platí o spolupráci profesionálů. </a:t>
            </a:r>
            <a:endParaRPr lang="cs-CZ" i="1" dirty="0"/>
          </a:p>
          <a:p>
            <a:r>
              <a:rPr lang="cs-CZ" i="1" dirty="0" smtClean="0"/>
              <a:t>Jak </a:t>
            </a:r>
            <a:r>
              <a:rPr lang="cs-CZ" i="1" dirty="0"/>
              <a:t>pevným článkem řetězu jste vy? </a:t>
            </a:r>
            <a:endParaRPr lang="cs-CZ" i="1" dirty="0" smtClean="0"/>
          </a:p>
          <a:p>
            <a:r>
              <a:rPr lang="cs-CZ" i="1" dirty="0" smtClean="0"/>
              <a:t>Vydržíte </a:t>
            </a:r>
            <a:r>
              <a:rPr lang="cs-CZ" i="1" dirty="0"/>
              <a:t>napětí v projektu či týmu? </a:t>
            </a:r>
            <a:endParaRPr lang="cs-CZ" i="1" dirty="0" smtClean="0"/>
          </a:p>
          <a:p>
            <a:r>
              <a:rPr lang="cs-CZ" i="1" dirty="0"/>
              <a:t> jaké vlastnosti byste měli mít, aby s vámi chtěli klienti a kolegové opakovaně spolupracovat?</a:t>
            </a:r>
          </a:p>
          <a:p>
            <a:pPr marL="0" indent="0">
              <a:buNone/>
            </a:pPr>
            <a:r>
              <a:rPr lang="cs-CZ" dirty="0"/>
              <a:t/>
            </a:r>
            <a:br>
              <a:rPr lang="cs-CZ" dirty="0"/>
            </a:br>
            <a:endParaRPr lang="cs-CZ" dirty="0"/>
          </a:p>
        </p:txBody>
      </p:sp>
      <p:sp>
        <p:nvSpPr>
          <p:cNvPr id="6" name="AutoShape 6" descr="Projektový manažer"/>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8" descr="Nejslabším článkem řetězu je člově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10" descr="Jak neselhávat? - PharmDr. Margit Slimáková"/>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12" descr="Jak neselhávat? - PharmDr. Margit Slimáková"/>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4" descr="Socializace jezdce na slonovi | Marlin s.r.o."/>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2" name="Obráze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7" y="4365625"/>
            <a:ext cx="4124325" cy="1733550"/>
          </a:xfrm>
          <a:prstGeom prst="rect">
            <a:avLst/>
          </a:prstGeom>
        </p:spPr>
      </p:pic>
    </p:spTree>
    <p:extLst>
      <p:ext uri="{BB962C8B-B14F-4D97-AF65-F5344CB8AC3E}">
        <p14:creationId xmlns:p14="http://schemas.microsoft.com/office/powerpoint/2010/main" val="4214753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Tajemství projektové spolupráce</a:t>
            </a:r>
            <a:br>
              <a:rPr lang="cs-CZ" b="1" dirty="0"/>
            </a:br>
            <a:endParaRPr lang="cs-CZ" dirty="0"/>
          </a:p>
        </p:txBody>
      </p:sp>
      <p:sp>
        <p:nvSpPr>
          <p:cNvPr id="3" name="Zástupný symbol pro obsah 2"/>
          <p:cNvSpPr>
            <a:spLocks noGrp="1"/>
          </p:cNvSpPr>
          <p:nvPr>
            <p:ph sz="quarter" idx="13"/>
          </p:nvPr>
        </p:nvSpPr>
        <p:spPr>
          <a:xfrm>
            <a:off x="558800" y="1384300"/>
            <a:ext cx="10521707" cy="3990285"/>
          </a:xfrm>
        </p:spPr>
        <p:txBody>
          <a:bodyPr>
            <a:normAutofit fontScale="85000" lnSpcReduction="10000"/>
          </a:bodyPr>
          <a:lstStyle/>
          <a:p>
            <a:pPr marL="0" indent="0">
              <a:buNone/>
            </a:pPr>
            <a:endParaRPr lang="cs-CZ" dirty="0" smtClean="0"/>
          </a:p>
          <a:p>
            <a:pPr marL="0" indent="0">
              <a:buNone/>
            </a:pPr>
            <a:r>
              <a:rPr lang="cs-CZ" dirty="0" smtClean="0"/>
              <a:t>Týmoví </a:t>
            </a:r>
            <a:r>
              <a:rPr lang="cs-CZ" dirty="0"/>
              <a:t>profesionálové se vedle vlastní odbornosti (grafik, webdesignér, textař, marketér aj.) orientují v problematice projektového řízení a týmové spolupráce obecně.</a:t>
            </a:r>
          </a:p>
          <a:p>
            <a:pPr marL="0" indent="0">
              <a:buNone/>
            </a:pPr>
            <a:endParaRPr lang="cs-CZ" dirty="0" smtClean="0"/>
          </a:p>
          <a:p>
            <a:pPr marL="0" indent="0">
              <a:buNone/>
            </a:pPr>
            <a:r>
              <a:rPr lang="cs-CZ" dirty="0" smtClean="0"/>
              <a:t>To </a:t>
            </a:r>
            <a:r>
              <a:rPr lang="cs-CZ" dirty="0"/>
              <a:t>samozřejmě ještě nutně neznamená, že by měli být schopni větší projekty sami řídit. Proto říkáme, že tito profesionálové mají </a:t>
            </a:r>
            <a:r>
              <a:rPr lang="cs-CZ" sz="2800" b="1" dirty="0">
                <a:solidFill>
                  <a:srgbClr val="FF0000"/>
                </a:solidFill>
                <a:latin typeface="Arial" panose="020B0604020202020204" pitchFamily="34" charset="0"/>
                <a:cs typeface="Arial" panose="020B0604020202020204" pitchFamily="34" charset="0"/>
              </a:rPr>
              <a:t>projektové kompetence</a:t>
            </a:r>
            <a:r>
              <a:rPr lang="cs-CZ" sz="2800" dirty="0">
                <a:solidFill>
                  <a:srgbClr val="FF0000"/>
                </a:solidFill>
                <a:latin typeface="Arial" panose="020B0604020202020204" pitchFamily="34" charset="0"/>
                <a:cs typeface="Arial" panose="020B0604020202020204" pitchFamily="34" charset="0"/>
              </a:rPr>
              <a:t> </a:t>
            </a:r>
            <a:r>
              <a:rPr lang="cs-CZ" dirty="0"/>
              <a:t>— tedy soubor znalostí a dovedností, které jsou pro bezproblémovou součinnost v projektovém týmu nezbytné.</a:t>
            </a:r>
          </a:p>
          <a:p>
            <a:pPr marL="0" indent="0">
              <a:buNone/>
            </a:pPr>
            <a:endParaRPr lang="cs-CZ" dirty="0" smtClean="0"/>
          </a:p>
          <a:p>
            <a:pPr marL="0" indent="0">
              <a:buNone/>
            </a:pPr>
            <a:r>
              <a:rPr lang="cs-CZ" dirty="0" smtClean="0"/>
              <a:t>S</a:t>
            </a:r>
            <a:r>
              <a:rPr lang="cs-CZ" dirty="0"/>
              <a:t> nástupem projektového řízení zakázek logicky roste poptávka po projektově kompetentních profesionálech. V budoucnu se tak pravděpodobně bez těchto dovedností k větším zakázkám už téměř nedostanete. Nebo to bude jednou a dost.</a:t>
            </a:r>
          </a:p>
          <a:p>
            <a:pPr marL="0" indent="0">
              <a:buNone/>
            </a:pPr>
            <a:endParaRPr lang="cs-CZ" dirty="0"/>
          </a:p>
        </p:txBody>
      </p:sp>
    </p:spTree>
    <p:extLst>
      <p:ext uri="{BB962C8B-B14F-4D97-AF65-F5344CB8AC3E}">
        <p14:creationId xmlns:p14="http://schemas.microsoft.com/office/powerpoint/2010/main" val="1821089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r>
            <a:br>
              <a:rPr lang="cs-CZ" dirty="0" smtClean="0"/>
            </a:br>
            <a:endParaRPr lang="cs-CZ" dirty="0"/>
          </a:p>
        </p:txBody>
      </p:sp>
      <p:sp>
        <p:nvSpPr>
          <p:cNvPr id="3" name="Zástupný symbol pro text 2"/>
          <p:cNvSpPr>
            <a:spLocks noGrp="1"/>
          </p:cNvSpPr>
          <p:nvPr>
            <p:ph type="body" idx="1"/>
          </p:nvPr>
        </p:nvSpPr>
        <p:spPr/>
        <p:txBody>
          <a:bodyPr/>
          <a:lstStyle/>
          <a:p>
            <a:endParaRPr lang="cs-CZ" dirty="0" smtClean="0"/>
          </a:p>
          <a:p>
            <a:endParaRPr lang="cs-CZ" dirty="0"/>
          </a:p>
        </p:txBody>
      </p:sp>
      <p:sp>
        <p:nvSpPr>
          <p:cNvPr id="4" name="Obdélník 3"/>
          <p:cNvSpPr/>
          <p:nvPr/>
        </p:nvSpPr>
        <p:spPr>
          <a:xfrm>
            <a:off x="914400" y="876300"/>
            <a:ext cx="10166108" cy="4555093"/>
          </a:xfrm>
          <a:prstGeom prst="rect">
            <a:avLst/>
          </a:prstGeom>
        </p:spPr>
        <p:txBody>
          <a:bodyPr wrap="square">
            <a:spAutoFit/>
          </a:bodyPr>
          <a:lstStyle/>
          <a:p>
            <a:r>
              <a:rPr lang="cs-CZ" sz="2000" b="1" u="sng" dirty="0" smtClean="0">
                <a:solidFill>
                  <a:srgbClr val="000000"/>
                </a:solidFill>
                <a:latin typeface="Arial" panose="020B0604020202020204" pitchFamily="34" charset="0"/>
              </a:rPr>
              <a:t>PŘÍKLAD </a:t>
            </a:r>
          </a:p>
          <a:p>
            <a:endParaRPr lang="cs-CZ" dirty="0" smtClean="0">
              <a:solidFill>
                <a:srgbClr val="000000"/>
              </a:solidFill>
              <a:latin typeface="Arial" panose="020B0604020202020204" pitchFamily="34" charset="0"/>
            </a:endParaRPr>
          </a:p>
          <a:p>
            <a:r>
              <a:rPr lang="cs-CZ" dirty="0" smtClean="0">
                <a:solidFill>
                  <a:srgbClr val="000000"/>
                </a:solidFill>
                <a:latin typeface="Arial" panose="020B0604020202020204" pitchFamily="34" charset="0"/>
              </a:rPr>
              <a:t>Rozdíl </a:t>
            </a:r>
            <a:r>
              <a:rPr lang="cs-CZ" dirty="0">
                <a:solidFill>
                  <a:srgbClr val="000000"/>
                </a:solidFill>
                <a:latin typeface="Arial" panose="020B0604020202020204" pitchFamily="34" charset="0"/>
              </a:rPr>
              <a:t>mezi odborností a projektovými kompetencemi mohu ilustrovat třeba </a:t>
            </a:r>
            <a:endParaRPr lang="cs-CZ" dirty="0" smtClean="0">
              <a:solidFill>
                <a:srgbClr val="000000"/>
              </a:solidFill>
              <a:latin typeface="Arial" panose="020B0604020202020204" pitchFamily="34" charset="0"/>
            </a:endParaRPr>
          </a:p>
          <a:p>
            <a:r>
              <a:rPr lang="cs-CZ" dirty="0" smtClean="0">
                <a:solidFill>
                  <a:srgbClr val="000000"/>
                </a:solidFill>
                <a:latin typeface="Arial" panose="020B0604020202020204" pitchFamily="34" charset="0"/>
              </a:rPr>
              <a:t>na </a:t>
            </a:r>
            <a:r>
              <a:rPr lang="cs-CZ" dirty="0">
                <a:solidFill>
                  <a:srgbClr val="000000"/>
                </a:solidFill>
                <a:latin typeface="Arial" panose="020B0604020202020204" pitchFamily="34" charset="0"/>
              </a:rPr>
              <a:t>příkladu </a:t>
            </a:r>
            <a:r>
              <a:rPr lang="cs-CZ" dirty="0" smtClean="0">
                <a:solidFill>
                  <a:srgbClr val="000000"/>
                </a:solidFill>
                <a:latin typeface="Arial" panose="020B0604020202020204" pitchFamily="34" charset="0"/>
              </a:rPr>
              <a:t>elektrikáře </a:t>
            </a:r>
            <a:r>
              <a:rPr lang="cs-CZ" dirty="0">
                <a:solidFill>
                  <a:srgbClr val="000000"/>
                </a:solidFill>
                <a:latin typeface="Arial" panose="020B0604020202020204" pitchFamily="34" charset="0"/>
              </a:rPr>
              <a:t>na volné noze: </a:t>
            </a:r>
            <a:endParaRPr lang="cs-CZ" dirty="0" smtClean="0">
              <a:solidFill>
                <a:srgbClr val="000000"/>
              </a:solidFill>
              <a:latin typeface="Arial" panose="020B0604020202020204" pitchFamily="34" charset="0"/>
            </a:endParaRPr>
          </a:p>
          <a:p>
            <a:endParaRPr lang="cs-CZ" dirty="0" smtClean="0">
              <a:solidFill>
                <a:srgbClr val="000000"/>
              </a:solidFill>
              <a:latin typeface="Arial" panose="020B0604020202020204" pitchFamily="34" charset="0"/>
            </a:endParaRPr>
          </a:p>
          <a:p>
            <a:r>
              <a:rPr lang="cs-CZ" dirty="0" smtClean="0">
                <a:solidFill>
                  <a:srgbClr val="000000"/>
                </a:solidFill>
                <a:latin typeface="Arial" panose="020B0604020202020204" pitchFamily="34" charset="0"/>
              </a:rPr>
              <a:t>Bude-li provádět opravu </a:t>
            </a:r>
            <a:r>
              <a:rPr lang="cs-CZ" dirty="0">
                <a:solidFill>
                  <a:srgbClr val="000000"/>
                </a:solidFill>
                <a:latin typeface="Arial" panose="020B0604020202020204" pitchFamily="34" charset="0"/>
              </a:rPr>
              <a:t>na </a:t>
            </a:r>
            <a:r>
              <a:rPr lang="cs-CZ" dirty="0" smtClean="0">
                <a:solidFill>
                  <a:srgbClr val="000000"/>
                </a:solidFill>
                <a:latin typeface="Arial" panose="020B0604020202020204" pitchFamily="34" charset="0"/>
              </a:rPr>
              <a:t>zakázku, </a:t>
            </a:r>
            <a:r>
              <a:rPr lang="cs-CZ" dirty="0">
                <a:solidFill>
                  <a:srgbClr val="000000"/>
                </a:solidFill>
                <a:latin typeface="Arial" panose="020B0604020202020204" pitchFamily="34" charset="0"/>
              </a:rPr>
              <a:t>je to úplně něco jiného, než když bude </a:t>
            </a:r>
            <a:r>
              <a:rPr lang="cs-CZ" dirty="0" smtClean="0">
                <a:solidFill>
                  <a:srgbClr val="000000"/>
                </a:solidFill>
                <a:latin typeface="Arial" panose="020B0604020202020204" pitchFamily="34" charset="0"/>
              </a:rPr>
              <a:t>provádět elektroinstalaci </a:t>
            </a:r>
            <a:r>
              <a:rPr lang="cs-CZ" dirty="0">
                <a:solidFill>
                  <a:srgbClr val="000000"/>
                </a:solidFill>
                <a:latin typeface="Arial" panose="020B0604020202020204" pitchFamily="34" charset="0"/>
              </a:rPr>
              <a:t>v novostavbě. </a:t>
            </a:r>
            <a:endParaRPr lang="cs-CZ" dirty="0" smtClean="0">
              <a:solidFill>
                <a:srgbClr val="000000"/>
              </a:solidFill>
              <a:latin typeface="Arial" panose="020B0604020202020204" pitchFamily="34" charset="0"/>
            </a:endParaRPr>
          </a:p>
          <a:p>
            <a:r>
              <a:rPr lang="cs-CZ" dirty="0" smtClean="0">
                <a:solidFill>
                  <a:srgbClr val="000000"/>
                </a:solidFill>
                <a:latin typeface="Arial" panose="020B0604020202020204" pitchFamily="34" charset="0"/>
              </a:rPr>
              <a:t>V</a:t>
            </a:r>
            <a:r>
              <a:rPr lang="cs-CZ" dirty="0">
                <a:solidFill>
                  <a:srgbClr val="000000"/>
                </a:solidFill>
                <a:latin typeface="Arial" panose="020B0604020202020204" pitchFamily="34" charset="0"/>
              </a:rPr>
              <a:t> tom případě bude totiž </a:t>
            </a:r>
            <a:r>
              <a:rPr lang="cs-CZ" dirty="0" smtClean="0">
                <a:solidFill>
                  <a:srgbClr val="000000"/>
                </a:solidFill>
                <a:latin typeface="Arial" panose="020B0604020202020204" pitchFamily="34" charset="0"/>
              </a:rPr>
              <a:t>zapojen </a:t>
            </a:r>
            <a:r>
              <a:rPr lang="cs-CZ" dirty="0">
                <a:solidFill>
                  <a:srgbClr val="000000"/>
                </a:solidFill>
                <a:latin typeface="Arial" panose="020B0604020202020204" pitchFamily="34" charset="0"/>
              </a:rPr>
              <a:t>do projektu novostavby. Musí umět nejen </a:t>
            </a:r>
            <a:r>
              <a:rPr lang="cs-CZ" dirty="0" smtClean="0">
                <a:solidFill>
                  <a:srgbClr val="000000"/>
                </a:solidFill>
                <a:latin typeface="Arial" panose="020B0604020202020204" pitchFamily="34" charset="0"/>
              </a:rPr>
              <a:t>, </a:t>
            </a:r>
            <a:r>
              <a:rPr lang="cs-CZ" dirty="0">
                <a:solidFill>
                  <a:srgbClr val="000000"/>
                </a:solidFill>
                <a:latin typeface="Arial" panose="020B0604020202020204" pitchFamily="34" charset="0"/>
              </a:rPr>
              <a:t>ale také upřesnit zadání, domluvit </a:t>
            </a:r>
            <a:r>
              <a:rPr lang="cs-CZ" dirty="0" smtClean="0">
                <a:solidFill>
                  <a:srgbClr val="000000"/>
                </a:solidFill>
                <a:latin typeface="Arial" panose="020B0604020202020204" pitchFamily="34" charset="0"/>
              </a:rPr>
              <a:t>se všemi řemeslníky a načasovat svou práci, </a:t>
            </a:r>
            <a:r>
              <a:rPr lang="cs-CZ" dirty="0">
                <a:solidFill>
                  <a:srgbClr val="000000"/>
                </a:solidFill>
                <a:latin typeface="Arial" panose="020B0604020202020204" pitchFamily="34" charset="0"/>
              </a:rPr>
              <a:t>komunikovat </a:t>
            </a:r>
            <a:r>
              <a:rPr lang="cs-CZ" dirty="0" smtClean="0">
                <a:solidFill>
                  <a:srgbClr val="000000"/>
                </a:solidFill>
                <a:latin typeface="Arial" panose="020B0604020202020204" pitchFamily="34" charset="0"/>
              </a:rPr>
              <a:t>se stavby vedoucím, zapisovat do stavebního deníku a</a:t>
            </a:r>
            <a:r>
              <a:rPr lang="cs-CZ" dirty="0">
                <a:solidFill>
                  <a:srgbClr val="000000"/>
                </a:solidFill>
                <a:latin typeface="Arial" panose="020B0604020202020204" pitchFamily="34" charset="0"/>
              </a:rPr>
              <a:t> dokončit </a:t>
            </a:r>
            <a:r>
              <a:rPr lang="cs-CZ" dirty="0" smtClean="0">
                <a:solidFill>
                  <a:srgbClr val="000000"/>
                </a:solidFill>
                <a:latin typeface="Arial" panose="020B0604020202020204" pitchFamily="34" charset="0"/>
              </a:rPr>
              <a:t>instalaci – montáž součástí - krytky </a:t>
            </a:r>
            <a:r>
              <a:rPr lang="cs-CZ" dirty="0">
                <a:solidFill>
                  <a:srgbClr val="000000"/>
                </a:solidFill>
                <a:latin typeface="Arial" panose="020B0604020202020204" pitchFamily="34" charset="0"/>
              </a:rPr>
              <a:t>do stěhování. </a:t>
            </a:r>
            <a:endParaRPr lang="cs-CZ" dirty="0" smtClean="0">
              <a:solidFill>
                <a:srgbClr val="000000"/>
              </a:solidFill>
              <a:latin typeface="Arial" panose="020B0604020202020204" pitchFamily="34" charset="0"/>
            </a:endParaRPr>
          </a:p>
          <a:p>
            <a:r>
              <a:rPr lang="cs-CZ" dirty="0" smtClean="0">
                <a:solidFill>
                  <a:srgbClr val="000000"/>
                </a:solidFill>
                <a:latin typeface="Arial" panose="020B0604020202020204" pitchFamily="34" charset="0"/>
              </a:rPr>
              <a:t>Bude </a:t>
            </a:r>
            <a:r>
              <a:rPr lang="cs-CZ" dirty="0">
                <a:solidFill>
                  <a:srgbClr val="000000"/>
                </a:solidFill>
                <a:latin typeface="Arial" panose="020B0604020202020204" pitchFamily="34" charset="0"/>
              </a:rPr>
              <a:t>muset jednat s půltuctem lidí a možná i přizpůsobit svou práci změnám v projektu.</a:t>
            </a:r>
          </a:p>
          <a:p>
            <a:r>
              <a:rPr lang="cs-CZ" dirty="0">
                <a:solidFill>
                  <a:srgbClr val="000000"/>
                </a:solidFill>
                <a:latin typeface="Arial" panose="020B0604020202020204" pitchFamily="34" charset="0"/>
              </a:rPr>
              <a:t>Schopný a spolehlivý člen týmu je poklad. Ušetří zadavatelům zakázek tolik nervů, času a manažerské energie, že se jim vyplatí za takové vlastnosti více zaplatit</a:t>
            </a:r>
            <a:r>
              <a:rPr lang="cs-CZ" dirty="0" smtClean="0">
                <a:solidFill>
                  <a:srgbClr val="000000"/>
                </a:solidFill>
                <a:latin typeface="Arial" panose="020B0604020202020204" pitchFamily="34" charset="0"/>
              </a:rPr>
              <a:t>.</a:t>
            </a:r>
          </a:p>
          <a:p>
            <a:endParaRPr lang="cs-CZ" dirty="0">
              <a:solidFill>
                <a:srgbClr val="000000"/>
              </a:solidFill>
              <a:latin typeface="Arial" panose="020B0604020202020204" pitchFamily="34" charset="0"/>
            </a:endParaRPr>
          </a:p>
          <a:p>
            <a:r>
              <a:rPr lang="cs-CZ" i="1" dirty="0">
                <a:solidFill>
                  <a:srgbClr val="000000"/>
                </a:solidFill>
                <a:latin typeface="Arial" panose="020B0604020202020204" pitchFamily="34" charset="0"/>
              </a:rPr>
              <a:t>Jaké vlastnosti to jsou a co můžete udělat hned, aby se vaše pozice zlepšila</a:t>
            </a:r>
            <a:r>
              <a:rPr lang="cs-CZ" i="1" dirty="0" smtClean="0">
                <a:solidFill>
                  <a:srgbClr val="000000"/>
                </a:solidFill>
                <a:latin typeface="Arial" panose="020B0604020202020204" pitchFamily="34" charset="0"/>
              </a:rPr>
              <a:t>?</a:t>
            </a:r>
          </a:p>
          <a:p>
            <a:r>
              <a:rPr lang="cs-CZ" b="0" i="1" dirty="0" smtClean="0">
                <a:solidFill>
                  <a:srgbClr val="000000"/>
                </a:solidFill>
                <a:effectLst/>
                <a:latin typeface="Arial" panose="020B0604020202020204" pitchFamily="34" charset="0"/>
              </a:rPr>
              <a:t>(předávejte si jmenovitě slovo a kdo řekne , souhlasím se vším co bylo řečeno dělá 10 dřepů</a:t>
            </a:r>
            <a:r>
              <a:rPr lang="cs-CZ" b="0" i="1" dirty="0" smtClean="0">
                <a:solidFill>
                  <a:srgbClr val="000000"/>
                </a:solidFill>
                <a:effectLst/>
                <a:latin typeface="Arial" panose="020B0604020202020204" pitchFamily="34" charset="0"/>
                <a:sym typeface="Wingdings" panose="05000000000000000000" pitchFamily="2" charset="2"/>
              </a:rPr>
              <a:t> )</a:t>
            </a:r>
            <a:endParaRPr lang="cs-CZ" b="0" i="0" dirty="0">
              <a:solidFill>
                <a:srgbClr val="000000"/>
              </a:solidFill>
              <a:effectLst/>
              <a:latin typeface="Arial" panose="020B0604020202020204" pitchFamily="34" charset="0"/>
            </a:endParaRPr>
          </a:p>
        </p:txBody>
      </p:sp>
      <p:pic>
        <p:nvPicPr>
          <p:cNvPr id="3078" name="Picture 6" descr="Elektrikář Blans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132" y="258762"/>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831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p:txBody>
          <a:bodyPr>
            <a:normAutofit fontScale="90000"/>
          </a:bodyPr>
          <a:lstStyle/>
          <a:p>
            <a:r>
              <a:rPr lang="cs-CZ" b="1" dirty="0"/>
              <a:t>Základní projektové kompetence</a:t>
            </a:r>
            <a:br>
              <a:rPr lang="cs-CZ" b="1" dirty="0"/>
            </a:br>
            <a:r>
              <a:rPr lang="cs-CZ" sz="2700" dirty="0">
                <a:solidFill>
                  <a:schemeClr val="tx1"/>
                </a:solidFill>
              </a:rPr>
              <a:t>Chcete-li být při obsazování projektových týmů a zakázek první na řadě, zaměřte se na dlouhodobé pěstování následujících vlastností:</a:t>
            </a:r>
            <a:endParaRPr lang="cs-CZ" sz="2700" dirty="0">
              <a:solidFill>
                <a:schemeClr val="tx1"/>
              </a:solidFill>
            </a:endParaRPr>
          </a:p>
        </p:txBody>
      </p:sp>
      <p:sp>
        <p:nvSpPr>
          <p:cNvPr id="15" name="Zástupný symbol pro obsah 14"/>
          <p:cNvSpPr>
            <a:spLocks noGrp="1"/>
          </p:cNvSpPr>
          <p:nvPr>
            <p:ph sz="quarter" idx="13"/>
          </p:nvPr>
        </p:nvSpPr>
        <p:spPr>
          <a:xfrm>
            <a:off x="685800" y="2063396"/>
            <a:ext cx="5537200" cy="3981804"/>
          </a:xfrm>
        </p:spPr>
        <p:txBody>
          <a:bodyPr>
            <a:normAutofit fontScale="62500" lnSpcReduction="20000"/>
          </a:bodyPr>
          <a:lstStyle/>
          <a:p>
            <a:r>
              <a:rPr lang="cs-CZ" sz="2300" b="1" dirty="0">
                <a:solidFill>
                  <a:schemeClr val="accent1"/>
                </a:solidFill>
                <a:latin typeface="Arial" panose="020B0604020202020204" pitchFamily="34" charset="0"/>
                <a:cs typeface="Arial" panose="020B0604020202020204" pitchFamily="34" charset="0"/>
              </a:rPr>
              <a:t>schopný, spolehlivý a prověřený odborník</a:t>
            </a:r>
            <a:r>
              <a:rPr lang="cs-CZ" dirty="0">
                <a:latin typeface="Arial" panose="020B0604020202020204" pitchFamily="34" charset="0"/>
                <a:cs typeface="Arial" panose="020B0604020202020204" pitchFamily="34" charset="0"/>
              </a:rPr>
              <a:t>, bez reputačních škraloupů (neférové jednání, eskalace konfliktů atp.)</a:t>
            </a:r>
          </a:p>
          <a:p>
            <a:r>
              <a:rPr lang="cs-CZ" sz="2300" b="1" dirty="0">
                <a:solidFill>
                  <a:schemeClr val="accent1"/>
                </a:solidFill>
                <a:latin typeface="Arial" panose="020B0604020202020204" pitchFamily="34" charset="0"/>
                <a:cs typeface="Arial" panose="020B0604020202020204" pitchFamily="34" charset="0"/>
              </a:rPr>
              <a:t>časově a finančně dostupný</a:t>
            </a:r>
            <a:r>
              <a:rPr lang="cs-CZ" b="1" dirty="0">
                <a:latin typeface="Arial" panose="020B0604020202020204" pitchFamily="34" charset="0"/>
                <a:cs typeface="Arial" panose="020B0604020202020204" pitchFamily="34" charset="0"/>
              </a:rPr>
              <a:t>,</a:t>
            </a:r>
            <a:r>
              <a:rPr lang="cs-CZ" dirty="0">
                <a:latin typeface="Arial" panose="020B0604020202020204" pitchFamily="34" charset="0"/>
                <a:cs typeface="Arial" panose="020B0604020202020204" pitchFamily="34" charset="0"/>
              </a:rPr>
              <a:t> nejede s vytížeností permanentně na doraz a účtuje si tržní cenu, která odpovídá jeho odbornosti a zkušenostem</a:t>
            </a:r>
          </a:p>
          <a:p>
            <a:r>
              <a:rPr lang="cs-CZ" sz="2300" b="1" dirty="0">
                <a:solidFill>
                  <a:schemeClr val="accent1"/>
                </a:solidFill>
                <a:latin typeface="Arial" panose="020B0604020202020204" pitchFamily="34" charset="0"/>
                <a:cs typeface="Arial" panose="020B0604020202020204" pitchFamily="34" charset="0"/>
              </a:rPr>
              <a:t>v týmu působí jako tmel, ne jako rozvraceč</a:t>
            </a:r>
            <a:endParaRPr lang="cs-CZ" sz="2300" dirty="0">
              <a:solidFill>
                <a:schemeClr val="accent1"/>
              </a:solidFill>
              <a:latin typeface="Arial" panose="020B0604020202020204" pitchFamily="34" charset="0"/>
              <a:cs typeface="Arial" panose="020B0604020202020204" pitchFamily="34" charset="0"/>
            </a:endParaRPr>
          </a:p>
          <a:p>
            <a:r>
              <a:rPr lang="cs-CZ" sz="2300" b="1" dirty="0">
                <a:solidFill>
                  <a:schemeClr val="accent1"/>
                </a:solidFill>
                <a:latin typeface="Arial" panose="020B0604020202020204" pitchFamily="34" charset="0"/>
                <a:cs typeface="Arial" panose="020B0604020202020204" pitchFamily="34" charset="0"/>
              </a:rPr>
              <a:t>má nezlomnou pracovní morálku</a:t>
            </a:r>
            <a:r>
              <a:rPr lang="cs-CZ" dirty="0">
                <a:latin typeface="Arial" panose="020B0604020202020204" pitchFamily="34" charset="0"/>
                <a:cs typeface="Arial" panose="020B0604020202020204" pitchFamily="34" charset="0"/>
              </a:rPr>
              <a:t> a nehází při prvním problému flintu do žita</a:t>
            </a:r>
          </a:p>
          <a:p>
            <a:r>
              <a:rPr lang="cs-CZ" sz="2300" b="1" dirty="0">
                <a:solidFill>
                  <a:schemeClr val="accent1"/>
                </a:solidFill>
                <a:latin typeface="Arial" panose="020B0604020202020204" pitchFamily="34" charset="0"/>
                <a:cs typeface="Arial" panose="020B0604020202020204" pitchFamily="34" charset="0"/>
              </a:rPr>
              <a:t>nemusí se vodit za ručičku</a:t>
            </a:r>
            <a:r>
              <a:rPr lang="cs-CZ" b="1" dirty="0">
                <a:latin typeface="Arial" panose="020B0604020202020204" pitchFamily="34" charset="0"/>
                <a:cs typeface="Arial" panose="020B0604020202020204" pitchFamily="34" charset="0"/>
              </a:rPr>
              <a:t>,</a:t>
            </a:r>
            <a:r>
              <a:rPr lang="cs-CZ" dirty="0">
                <a:latin typeface="Arial" panose="020B0604020202020204" pitchFamily="34" charset="0"/>
                <a:cs typeface="Arial" panose="020B0604020202020204" pitchFamily="34" charset="0"/>
              </a:rPr>
              <a:t> po dokončení úkolu nestojí mlčky se založenýma rukama, ale zajímá se o stav projektu, další postup a zdali může něčím přispět</a:t>
            </a:r>
          </a:p>
          <a:p>
            <a:endParaRPr lang="cs-CZ" dirty="0"/>
          </a:p>
        </p:txBody>
      </p:sp>
      <p:sp>
        <p:nvSpPr>
          <p:cNvPr id="16" name="Zástupný symbol pro obsah 15"/>
          <p:cNvSpPr>
            <a:spLocks noGrp="1"/>
          </p:cNvSpPr>
          <p:nvPr>
            <p:ph sz="quarter" idx="14"/>
          </p:nvPr>
        </p:nvSpPr>
        <p:spPr>
          <a:xfrm>
            <a:off x="6476999" y="2063396"/>
            <a:ext cx="4864101" cy="3854804"/>
          </a:xfrm>
        </p:spPr>
        <p:txBody>
          <a:bodyPr>
            <a:normAutofit fontScale="85000" lnSpcReduction="20000"/>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smtClean="0"/>
          </a:p>
          <a:p>
            <a:pPr marL="0" indent="0">
              <a:buNone/>
            </a:pPr>
            <a:endParaRPr lang="cs-CZ" dirty="0"/>
          </a:p>
          <a:p>
            <a:pPr marL="0" indent="0">
              <a:buNone/>
            </a:pPr>
            <a:endParaRPr lang="cs-CZ" dirty="0" smtClean="0"/>
          </a:p>
          <a:p>
            <a:pPr marL="0" indent="0">
              <a:buNone/>
            </a:pPr>
            <a:r>
              <a:rPr lang="cs-CZ" dirty="0" smtClean="0"/>
              <a:t>V ideálním </a:t>
            </a:r>
            <a:r>
              <a:rPr lang="cs-CZ" dirty="0"/>
              <a:t>případě se profesionál nejenže zajímá o navazující kroky, ale po celou dobu spolupráce vnímá </a:t>
            </a:r>
            <a:r>
              <a:rPr lang="cs-CZ" b="1" dirty="0"/>
              <a:t>rozsah projektu</a:t>
            </a:r>
            <a:r>
              <a:rPr lang="cs-CZ" dirty="0"/>
              <a:t> </a:t>
            </a:r>
            <a:r>
              <a:rPr lang="cs-CZ" dirty="0" smtClean="0"/>
              <a:t>neboli</a:t>
            </a:r>
            <a:r>
              <a:rPr lang="cs-CZ" dirty="0"/>
              <a:t> </a:t>
            </a:r>
            <a:r>
              <a:rPr lang="cs-CZ" sz="3200" i="1" dirty="0" err="1" smtClean="0">
                <a:solidFill>
                  <a:schemeClr val="accent1"/>
                </a:solidFill>
              </a:rPr>
              <a:t>scope</a:t>
            </a:r>
            <a:r>
              <a:rPr lang="cs-CZ" sz="3200" i="1" dirty="0">
                <a:solidFill>
                  <a:schemeClr val="accent1"/>
                </a:solidFill>
              </a:rPr>
              <a:t> </a:t>
            </a:r>
            <a:r>
              <a:rPr lang="cs-CZ" sz="3200" i="1" dirty="0" smtClean="0">
                <a:solidFill>
                  <a:schemeClr val="accent1"/>
                </a:solidFill>
              </a:rPr>
              <a:t> </a:t>
            </a:r>
            <a:r>
              <a:rPr lang="cs-CZ" dirty="0" smtClean="0"/>
              <a:t>a</a:t>
            </a:r>
            <a:r>
              <a:rPr lang="cs-CZ" dirty="0"/>
              <a:t> jak do něj vlastní prací zapadá.</a:t>
            </a:r>
            <a:endParaRPr lang="cs-CZ" dirty="0"/>
          </a:p>
        </p:txBody>
      </p:sp>
      <p:sp>
        <p:nvSpPr>
          <p:cNvPr id="17" name="AutoShape 2" descr="Kompetence a kompetenční modelování pro účely výběrových řízení ve veřejné  správě | Moderní Obec"/>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8" name="Obrázek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9440" y="2025998"/>
            <a:ext cx="2638760" cy="2130799"/>
          </a:xfrm>
          <a:prstGeom prst="rect">
            <a:avLst/>
          </a:prstGeom>
        </p:spPr>
      </p:pic>
    </p:spTree>
    <p:extLst>
      <p:ext uri="{BB962C8B-B14F-4D97-AF65-F5344CB8AC3E}">
        <p14:creationId xmlns:p14="http://schemas.microsoft.com/office/powerpoint/2010/main" val="2149647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Být či nebýt profesionál, </a:t>
            </a:r>
            <a:br>
              <a:rPr lang="cs-CZ" dirty="0" smtClean="0"/>
            </a:br>
            <a:r>
              <a:rPr lang="cs-CZ" dirty="0" smtClean="0"/>
              <a:t>to je oč tu běží – pár doporučení</a:t>
            </a:r>
            <a:endParaRPr lang="cs-CZ" dirty="0"/>
          </a:p>
        </p:txBody>
      </p:sp>
      <p:sp>
        <p:nvSpPr>
          <p:cNvPr id="5" name="Zástupný symbol pro obsah 4"/>
          <p:cNvSpPr>
            <a:spLocks noGrp="1"/>
          </p:cNvSpPr>
          <p:nvPr>
            <p:ph sz="quarter" idx="13"/>
          </p:nvPr>
        </p:nvSpPr>
        <p:spPr>
          <a:xfrm>
            <a:off x="139700" y="1837765"/>
            <a:ext cx="11430000" cy="4397935"/>
          </a:xfrm>
        </p:spPr>
        <p:txBody>
          <a:bodyPr>
            <a:normAutofit fontScale="25000" lnSpcReduction="20000"/>
          </a:bodyPr>
          <a:lstStyle/>
          <a:p>
            <a:r>
              <a:rPr lang="cs-CZ" sz="5600" b="1" dirty="0">
                <a:latin typeface="Arial" panose="020B0604020202020204" pitchFamily="34" charset="0"/>
                <a:cs typeface="Arial" panose="020B0604020202020204" pitchFamily="34" charset="0"/>
              </a:rPr>
              <a:t>Řekněte předem jakou součinnost a připravenost budete potřebovat</a:t>
            </a:r>
            <a:r>
              <a:rPr lang="cs-CZ" sz="2500" b="1" dirty="0">
                <a:latin typeface="Arial" panose="020B0604020202020204" pitchFamily="34" charset="0"/>
                <a:cs typeface="Arial" panose="020B0604020202020204" pitchFamily="34" charset="0"/>
              </a:rPr>
              <a:t>,</a:t>
            </a:r>
            <a:r>
              <a:rPr lang="cs-CZ" sz="2500" dirty="0">
                <a:latin typeface="Arial" panose="020B0604020202020204" pitchFamily="34" charset="0"/>
                <a:cs typeface="Arial" panose="020B0604020202020204" pitchFamily="34" charset="0"/>
              </a:rPr>
              <a:t> abyste mohli odvést svou práci. Potřebujete tiskové podklady v určitém formátu? OK. Potřebujete přístup k elektřině a vodě a zbytek si zajistíte sami? Budete to mít!</a:t>
            </a:r>
          </a:p>
          <a:p>
            <a:r>
              <a:rPr lang="cs-CZ" sz="5600" b="1" dirty="0">
                <a:latin typeface="Arial" panose="020B0604020202020204" pitchFamily="34" charset="0"/>
                <a:cs typeface="Arial" panose="020B0604020202020204" pitchFamily="34" charset="0"/>
              </a:rPr>
              <a:t>Ověřte si u klienta, jak má vyřešeno řízení projektu.</a:t>
            </a:r>
            <a:r>
              <a:rPr lang="cs-CZ" sz="2500" dirty="0">
                <a:latin typeface="Arial" panose="020B0604020202020204" pitchFamily="34" charset="0"/>
                <a:cs typeface="Arial" panose="020B0604020202020204" pitchFamily="34" charset="0"/>
              </a:rPr>
              <a:t> Dobře řízený projekt je v zájmu vás i klienta. Klient může tuto potřebu podcenit nebo na ní nemístně šetřit. Pokud se k řízení nikdo nemá a cítíte se na to být dostatečně zkušení, nabídněte se sami a nechte si to zaplatit. Neřízený projekt se může snadno stát neřízenou střelou.</a:t>
            </a:r>
          </a:p>
          <a:p>
            <a:r>
              <a:rPr lang="cs-CZ" sz="5600" b="1" dirty="0">
                <a:latin typeface="Arial" panose="020B0604020202020204" pitchFamily="34" charset="0"/>
                <a:cs typeface="Arial" panose="020B0604020202020204" pitchFamily="34" charset="0"/>
              </a:rPr>
              <a:t>Proberte rizika a počítejte s klientovou neznalostí</a:t>
            </a:r>
            <a:r>
              <a:rPr lang="cs-CZ" sz="2500" b="1" dirty="0">
                <a:latin typeface="Arial" panose="020B0604020202020204" pitchFamily="34" charset="0"/>
                <a:cs typeface="Arial" panose="020B0604020202020204" pitchFamily="34" charset="0"/>
              </a:rPr>
              <a:t>.</a:t>
            </a:r>
            <a:r>
              <a:rPr lang="cs-CZ" sz="2500" dirty="0">
                <a:latin typeface="Arial" panose="020B0604020202020204" pitchFamily="34" charset="0"/>
                <a:cs typeface="Arial" panose="020B0604020202020204" pitchFamily="34" charset="0"/>
              </a:rPr>
              <a:t> Klient si vás většinou najímá jako specialistu, proto mu na začátku spolupráce pomozte najít slabá místa projektu a možné problematické body spolupráce. Prevence je levnější než hašení požárů.</a:t>
            </a:r>
          </a:p>
          <a:p>
            <a:r>
              <a:rPr lang="cs-CZ" sz="5600" b="1" dirty="0">
                <a:latin typeface="Arial" panose="020B0604020202020204" pitchFamily="34" charset="0"/>
                <a:cs typeface="Arial" panose="020B0604020202020204" pitchFamily="34" charset="0"/>
              </a:rPr>
              <a:t>Dodanou kvalitu přizpůsobte zadání.</a:t>
            </a:r>
            <a:r>
              <a:rPr lang="cs-CZ" sz="5600" dirty="0">
                <a:latin typeface="Arial" panose="020B0604020202020204" pitchFamily="34" charset="0"/>
                <a:cs typeface="Arial" panose="020B0604020202020204" pitchFamily="34" charset="0"/>
              </a:rPr>
              <a:t> </a:t>
            </a:r>
            <a:r>
              <a:rPr lang="cs-CZ" sz="2500" dirty="0">
                <a:latin typeface="Arial" panose="020B0604020202020204" pitchFamily="34" charset="0"/>
                <a:cs typeface="Arial" panose="020B0604020202020204" pitchFamily="34" charset="0"/>
              </a:rPr>
              <a:t>Kde je kvalita opravdu třeba, tam ji nešiďte. Ale jestli máte narychlo stlouct provizorní kadibudku, nestavte místo toho katedrálu.</a:t>
            </a:r>
          </a:p>
          <a:p>
            <a:r>
              <a:rPr lang="cs-CZ" sz="5600" b="1" dirty="0">
                <a:latin typeface="Arial" panose="020B0604020202020204" pitchFamily="34" charset="0"/>
                <a:cs typeface="Arial" panose="020B0604020202020204" pitchFamily="34" charset="0"/>
              </a:rPr>
              <a:t>Buďte ochotni diskutovat a koordinovat se s profesionály</a:t>
            </a:r>
            <a:r>
              <a:rPr lang="cs-CZ" sz="5600" dirty="0">
                <a:latin typeface="Arial" panose="020B0604020202020204" pitchFamily="34" charset="0"/>
                <a:cs typeface="Arial" panose="020B0604020202020204" pitchFamily="34" charset="0"/>
              </a:rPr>
              <a:t>, </a:t>
            </a:r>
            <a:r>
              <a:rPr lang="cs-CZ" sz="2500" dirty="0">
                <a:latin typeface="Arial" panose="020B0604020202020204" pitchFamily="34" charset="0"/>
                <a:cs typeface="Arial" panose="020B0604020202020204" pitchFamily="34" charset="0"/>
              </a:rPr>
              <a:t>na které navazujete, popřípadě oni navazují na vás. Je strašné mít v týmu lidi nebo dodavatele, kteří se nesnesou mezi sebou navzájem a dělat jim z donucení mediátora.</a:t>
            </a:r>
          </a:p>
          <a:p>
            <a:r>
              <a:rPr lang="cs-CZ" sz="5600" b="1" dirty="0">
                <a:latin typeface="Arial" panose="020B0604020202020204" pitchFamily="34" charset="0"/>
                <a:cs typeface="Arial" panose="020B0604020202020204" pitchFamily="34" charset="0"/>
              </a:rPr>
              <a:t>Řekněte si občas o zpětnou vazbu</a:t>
            </a:r>
            <a:r>
              <a:rPr lang="cs-CZ" sz="2500" b="1" dirty="0">
                <a:latin typeface="Arial" panose="020B0604020202020204" pitchFamily="34" charset="0"/>
                <a:cs typeface="Arial" panose="020B0604020202020204" pitchFamily="34" charset="0"/>
              </a:rPr>
              <a:t>.</a:t>
            </a:r>
            <a:r>
              <a:rPr lang="cs-CZ" sz="2500" dirty="0">
                <a:latin typeface="Arial" panose="020B0604020202020204" pitchFamily="34" charset="0"/>
                <a:cs typeface="Arial" panose="020B0604020202020204" pitchFamily="34" charset="0"/>
              </a:rPr>
              <a:t> A pokud náhodou jako odpověď dostanete i tip, co byste mohli dělat lépe, nebuďte přehnaně defenzivní a zkuste se zamyslet.</a:t>
            </a:r>
          </a:p>
          <a:p>
            <a:r>
              <a:rPr lang="cs-CZ" sz="5600" b="1" dirty="0">
                <a:latin typeface="Arial" panose="020B0604020202020204" pitchFamily="34" charset="0"/>
                <a:cs typeface="Arial" panose="020B0604020202020204" pitchFamily="34" charset="0"/>
              </a:rPr>
              <a:t>Nevíte? Raději se zeptejte</a:t>
            </a:r>
            <a:r>
              <a:rPr lang="cs-CZ" sz="4300" b="1" dirty="0">
                <a:latin typeface="Arial" panose="020B0604020202020204" pitchFamily="34" charset="0"/>
                <a:cs typeface="Arial" panose="020B0604020202020204" pitchFamily="34" charset="0"/>
              </a:rPr>
              <a:t>.</a:t>
            </a:r>
            <a:r>
              <a:rPr lang="cs-CZ" sz="2500" dirty="0">
                <a:latin typeface="Arial" panose="020B0604020202020204" pitchFamily="34" charset="0"/>
                <a:cs typeface="Arial" panose="020B0604020202020204" pitchFamily="34" charset="0"/>
              </a:rPr>
              <a:t> Když vám chybí instrukce, řekněte si. Nevíte, který ze svěřených úkolů má prioritu? Zeptejte se. Nejste si něčím jistí? Tak raději zavolejte.</a:t>
            </a:r>
          </a:p>
          <a:p>
            <a:r>
              <a:rPr lang="cs-CZ" sz="5600" b="1" dirty="0">
                <a:latin typeface="Arial" panose="020B0604020202020204" pitchFamily="34" charset="0"/>
                <a:cs typeface="Arial" panose="020B0604020202020204" pitchFamily="34" charset="0"/>
              </a:rPr>
              <a:t>Buďte flexibilní</a:t>
            </a:r>
            <a:r>
              <a:rPr lang="cs-CZ" sz="2500" b="1" dirty="0">
                <a:latin typeface="Arial" panose="020B0604020202020204" pitchFamily="34" charset="0"/>
                <a:cs typeface="Arial" panose="020B0604020202020204" pitchFamily="34" charset="0"/>
              </a:rPr>
              <a:t>.</a:t>
            </a:r>
            <a:r>
              <a:rPr lang="cs-CZ" sz="2500" dirty="0">
                <a:latin typeface="Arial" panose="020B0604020202020204" pitchFamily="34" charset="0"/>
                <a:cs typeface="Arial" panose="020B0604020202020204" pitchFamily="34" charset="0"/>
              </a:rPr>
              <a:t> Bohužel i přes sebelepší plánování dojde občas na změny. Zkuste alespoň nějak vyjít vstříc a zamilují si vás všichni.</a:t>
            </a:r>
          </a:p>
          <a:p>
            <a:r>
              <a:rPr lang="cs-CZ" sz="5600" b="1" dirty="0">
                <a:latin typeface="Arial" panose="020B0604020202020204" pitchFamily="34" charset="0"/>
                <a:cs typeface="Arial" panose="020B0604020202020204" pitchFamily="34" charset="0"/>
              </a:rPr>
              <a:t>Řekněte o problémech raději co nejdříve.</a:t>
            </a:r>
            <a:r>
              <a:rPr lang="cs-CZ" sz="2500" dirty="0">
                <a:latin typeface="Arial" panose="020B0604020202020204" pitchFamily="34" charset="0"/>
                <a:cs typeface="Arial" panose="020B0604020202020204" pitchFamily="34" charset="0"/>
              </a:rPr>
              <a:t> Tušíte, že nestíháte smluvený termín, nebo se rýsuje jiný zásadní problém? Čím dříve o něm řeknete, tím je snazší to řešit.</a:t>
            </a:r>
          </a:p>
          <a:p>
            <a:r>
              <a:rPr lang="cs-CZ" sz="5600" b="1" dirty="0">
                <a:latin typeface="Arial" panose="020B0604020202020204" pitchFamily="34" charset="0"/>
                <a:cs typeface="Arial" panose="020B0604020202020204" pitchFamily="34" charset="0"/>
              </a:rPr>
              <a:t>Když je třeba váš odborný názor, nebojte se ho říct jasně a na rovinu</a:t>
            </a:r>
            <a:r>
              <a:rPr lang="cs-CZ" sz="2500" b="1" dirty="0">
                <a:latin typeface="Arial" panose="020B0604020202020204" pitchFamily="34" charset="0"/>
                <a:cs typeface="Arial" panose="020B0604020202020204" pitchFamily="34" charset="0"/>
              </a:rPr>
              <a:t>.</a:t>
            </a:r>
            <a:r>
              <a:rPr lang="cs-CZ" sz="2500" dirty="0">
                <a:latin typeface="Arial" panose="020B0604020202020204" pitchFamily="34" charset="0"/>
                <a:cs typeface="Arial" panose="020B0604020202020204" pitchFamily="34" charset="0"/>
              </a:rPr>
              <a:t> Máte pocit, že tým spěje k naprosto špatnému řešení, které nebude fungovat? Upozorněte na to dostatečně hlasitě. Ale korektně a bez obviňování. Držte se věcné podstaty.</a:t>
            </a:r>
          </a:p>
          <a:p>
            <a:r>
              <a:rPr lang="cs-CZ" sz="5600" b="1" dirty="0">
                <a:solidFill>
                  <a:schemeClr val="bg1"/>
                </a:solidFill>
                <a:latin typeface="Arial" panose="020B0604020202020204" pitchFamily="34" charset="0"/>
                <a:cs typeface="Arial" panose="020B0604020202020204" pitchFamily="34" charset="0"/>
              </a:rPr>
              <a:t>Kdo má odpovědnost, ten rozhoduje</a:t>
            </a:r>
            <a:r>
              <a:rPr lang="cs-CZ" sz="2500" b="1" dirty="0">
                <a:solidFill>
                  <a:schemeClr val="bg1"/>
                </a:solidFill>
                <a:latin typeface="Arial" panose="020B0604020202020204" pitchFamily="34" charset="0"/>
                <a:cs typeface="Arial" panose="020B0604020202020204" pitchFamily="34" charset="0"/>
              </a:rPr>
              <a:t>.</a:t>
            </a:r>
            <a:r>
              <a:rPr lang="cs-CZ" sz="2500" dirty="0">
                <a:solidFill>
                  <a:schemeClr val="bg1"/>
                </a:solidFill>
                <a:latin typeface="Arial" panose="020B0604020202020204" pitchFamily="34" charset="0"/>
                <a:cs typeface="Arial" panose="020B0604020202020204" pitchFamily="34" charset="0"/>
              </a:rPr>
              <a:t> Máte v něčem jiný názor? Jasně ho řekněte jako poradní hlas, ale nenuťte toho, kdo nese hlavní odpovědnost za koordinaci, aby každé rozhodnutí zdlouhavě vysvětloval. Občas jsou důležitější i jiné věci.</a:t>
            </a:r>
          </a:p>
          <a:p>
            <a:pPr marL="0" indent="0">
              <a:buNone/>
            </a:pPr>
            <a:endParaRPr lang="cs-CZ" dirty="0"/>
          </a:p>
        </p:txBody>
      </p:sp>
    </p:spTree>
    <p:extLst>
      <p:ext uri="{BB962C8B-B14F-4D97-AF65-F5344CB8AC3E}">
        <p14:creationId xmlns:p14="http://schemas.microsoft.com/office/powerpoint/2010/main" val="1824289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952501" y="1206500"/>
            <a:ext cx="7788198" cy="369332"/>
          </a:xfrm>
          <a:prstGeom prst="rect">
            <a:avLst/>
          </a:prstGeom>
        </p:spPr>
        <p:txBody>
          <a:bodyPr wrap="square">
            <a:spAutoFit/>
          </a:bodyPr>
          <a:lstStyle/>
          <a:p>
            <a:r>
              <a:rPr lang="pt-BR" b="1" dirty="0">
                <a:solidFill>
                  <a:srgbClr val="000000"/>
                </a:solidFill>
                <a:latin typeface="Trebuchet MS" panose="020B0603020202020204" pitchFamily="34" charset="0"/>
              </a:rPr>
              <a:t>Aplikace pro týmovou a projektovou spolupráci</a:t>
            </a:r>
            <a:endParaRPr lang="pt-BR" b="1" i="0" dirty="0">
              <a:solidFill>
                <a:srgbClr val="000000"/>
              </a:solidFill>
              <a:effectLst/>
              <a:latin typeface="Trebuchet MS" panose="020B0603020202020204" pitchFamily="34" charset="0"/>
            </a:endParaRPr>
          </a:p>
        </p:txBody>
      </p:sp>
      <p:sp>
        <p:nvSpPr>
          <p:cNvPr id="5" name="Obdélník 4"/>
          <p:cNvSpPr/>
          <p:nvPr/>
        </p:nvSpPr>
        <p:spPr>
          <a:xfrm>
            <a:off x="254000" y="1575832"/>
            <a:ext cx="5842000" cy="3693319"/>
          </a:xfrm>
          <a:prstGeom prst="rect">
            <a:avLst/>
          </a:prstGeom>
        </p:spPr>
        <p:txBody>
          <a:bodyPr wrap="square">
            <a:spAutoFit/>
          </a:bodyPr>
          <a:lstStyle/>
          <a:p>
            <a:r>
              <a:rPr lang="cs-CZ" dirty="0">
                <a:solidFill>
                  <a:srgbClr val="000000"/>
                </a:solidFill>
                <a:latin typeface="Arial" panose="020B0604020202020204" pitchFamily="34" charset="0"/>
              </a:rPr>
              <a:t>Projektové kompetence zcela nevyhnutelně zahrnují také znalost nejběžnějších aplikací, které se při řízení projektů na volné noze používají.</a:t>
            </a:r>
          </a:p>
          <a:p>
            <a:r>
              <a:rPr lang="cs-CZ" dirty="0">
                <a:solidFill>
                  <a:srgbClr val="000000"/>
                </a:solidFill>
                <a:latin typeface="Arial" panose="020B0604020202020204" pitchFamily="34" charset="0"/>
              </a:rPr>
              <a:t>Když např. naskočíte do projektu, který je řízen v </a:t>
            </a:r>
            <a:r>
              <a:rPr lang="cs-CZ" dirty="0" err="1">
                <a:solidFill>
                  <a:srgbClr val="000000"/>
                </a:solidFill>
                <a:latin typeface="Arial" panose="020B0604020202020204" pitchFamily="34" charset="0"/>
              </a:rPr>
              <a:t>Basecampu</a:t>
            </a:r>
            <a:r>
              <a:rPr lang="cs-CZ" dirty="0">
                <a:solidFill>
                  <a:srgbClr val="000000"/>
                </a:solidFill>
                <a:latin typeface="Arial" panose="020B0604020202020204" pitchFamily="34" charset="0"/>
              </a:rPr>
              <a:t> a dokumenty tým sdílí přes Google </a:t>
            </a:r>
            <a:r>
              <a:rPr lang="cs-CZ" dirty="0" err="1">
                <a:solidFill>
                  <a:srgbClr val="000000"/>
                </a:solidFill>
                <a:latin typeface="Arial" panose="020B0604020202020204" pitchFamily="34" charset="0"/>
              </a:rPr>
              <a:t>Docs</a:t>
            </a:r>
            <a:r>
              <a:rPr lang="cs-CZ" dirty="0">
                <a:solidFill>
                  <a:srgbClr val="000000"/>
                </a:solidFill>
                <a:latin typeface="Arial" panose="020B0604020202020204" pitchFamily="34" charset="0"/>
              </a:rPr>
              <a:t>, nikdo nebude chtít ztrácet čas vyučováním, jak se ty aplikace používají.</a:t>
            </a:r>
          </a:p>
          <a:p>
            <a:r>
              <a:rPr lang="cs-CZ" dirty="0">
                <a:solidFill>
                  <a:srgbClr val="000000"/>
                </a:solidFill>
                <a:latin typeface="Arial" panose="020B0604020202020204" pitchFamily="34" charset="0"/>
              </a:rPr>
              <a:t>U projektově orientovaného profesionála se předpokládá, že tyto aplikace zná a je schopen je v základním rozsahu používat, anebo se to rychle sám doučit. Důležitá je nejen samotná znalost, ale také </a:t>
            </a:r>
            <a:r>
              <a:rPr lang="cs-CZ" b="1" dirty="0">
                <a:solidFill>
                  <a:srgbClr val="000000"/>
                </a:solidFill>
                <a:latin typeface="Arial" panose="020B0604020202020204" pitchFamily="34" charset="0"/>
              </a:rPr>
              <a:t>srozumitelnost</a:t>
            </a:r>
            <a:r>
              <a:rPr lang="cs-CZ" dirty="0">
                <a:solidFill>
                  <a:srgbClr val="000000"/>
                </a:solidFill>
                <a:latin typeface="Arial" panose="020B0604020202020204" pitchFamily="34" charset="0"/>
              </a:rPr>
              <a:t> toho, co do týmových aplikací píšete.</a:t>
            </a:r>
            <a:endParaRPr lang="cs-CZ" b="0" i="0" dirty="0">
              <a:solidFill>
                <a:srgbClr val="000000"/>
              </a:solidFill>
              <a:effectLst/>
              <a:latin typeface="Arial" panose="020B0604020202020204" pitchFamily="34" charset="0"/>
            </a:endParaRP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618" y="407318"/>
            <a:ext cx="4959391" cy="2337028"/>
          </a:xfrm>
          <a:prstGeom prst="rect">
            <a:avLst/>
          </a:prstGeom>
        </p:spPr>
      </p:pic>
      <p:sp>
        <p:nvSpPr>
          <p:cNvPr id="7" name="Obdélník 6"/>
          <p:cNvSpPr/>
          <p:nvPr/>
        </p:nvSpPr>
        <p:spPr>
          <a:xfrm>
            <a:off x="6191713" y="2836679"/>
            <a:ext cx="5283200" cy="1754326"/>
          </a:xfrm>
          <a:prstGeom prst="rect">
            <a:avLst/>
          </a:prstGeom>
        </p:spPr>
        <p:txBody>
          <a:bodyPr wrap="square">
            <a:spAutoFit/>
          </a:bodyPr>
          <a:lstStyle/>
          <a:p>
            <a:r>
              <a:rPr lang="cs-CZ" u="sng" dirty="0">
                <a:solidFill>
                  <a:srgbClr val="00608A"/>
                </a:solidFill>
                <a:latin typeface="Arial" panose="020B0604020202020204" pitchFamily="34" charset="0"/>
                <a:hlinkClick r:id="rId3" tooltip="O službě Google Docs"/>
              </a:rPr>
              <a:t>Google </a:t>
            </a:r>
            <a:r>
              <a:rPr lang="cs-CZ" u="sng" dirty="0" err="1">
                <a:solidFill>
                  <a:srgbClr val="00608A"/>
                </a:solidFill>
                <a:latin typeface="Arial" panose="020B0604020202020204" pitchFamily="34" charset="0"/>
                <a:hlinkClick r:id="rId3" tooltip="O službě Google Docs"/>
              </a:rPr>
              <a:t>Docs</a:t>
            </a:r>
            <a:r>
              <a:rPr lang="cs-CZ" dirty="0">
                <a:solidFill>
                  <a:srgbClr val="555555"/>
                </a:solidFill>
                <a:latin typeface="Arial" panose="020B0604020202020204" pitchFamily="34" charset="0"/>
              </a:rPr>
              <a:t> je sdílená kancelář v </a:t>
            </a:r>
            <a:r>
              <a:rPr lang="cs-CZ" dirty="0" err="1">
                <a:solidFill>
                  <a:srgbClr val="555555"/>
                </a:solidFill>
                <a:latin typeface="Arial" panose="020B0604020202020204" pitchFamily="34" charset="0"/>
              </a:rPr>
              <a:t>cloudu</a:t>
            </a:r>
            <a:r>
              <a:rPr lang="cs-CZ" dirty="0">
                <a:solidFill>
                  <a:srgbClr val="555555"/>
                </a:solidFill>
                <a:latin typeface="Arial" panose="020B0604020202020204" pitchFamily="34" charset="0"/>
              </a:rPr>
              <a:t>, která umožňuje bezpečné sdílení a online spolupráci při tvorbě textů a tabulek. Rozhodně stačí na řízení jednoduchých projektů. Mějte funkční účet u Googlu, ať se s vámi dají snadno a rychle sdílet Google dokumenty,</a:t>
            </a:r>
            <a:endParaRPr lang="cs-CZ" dirty="0"/>
          </a:p>
        </p:txBody>
      </p:sp>
    </p:spTree>
    <p:extLst>
      <p:ext uri="{BB962C8B-B14F-4D97-AF65-F5344CB8AC3E}">
        <p14:creationId xmlns:p14="http://schemas.microsoft.com/office/powerpoint/2010/main" val="3225603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90750"/>
            <a:ext cx="5241366" cy="5055950"/>
          </a:xfrm>
          <a:prstGeom prst="rect">
            <a:avLst/>
          </a:prstGeom>
        </p:spPr>
      </p:pic>
      <p:sp>
        <p:nvSpPr>
          <p:cNvPr id="3" name="Obdélník 2"/>
          <p:cNvSpPr/>
          <p:nvPr/>
        </p:nvSpPr>
        <p:spPr>
          <a:xfrm>
            <a:off x="981243" y="290750"/>
            <a:ext cx="3647152" cy="369332"/>
          </a:xfrm>
          <a:prstGeom prst="rect">
            <a:avLst/>
          </a:prstGeom>
        </p:spPr>
        <p:txBody>
          <a:bodyPr wrap="none">
            <a:spAutoFit/>
          </a:bodyPr>
          <a:lstStyle/>
          <a:p>
            <a:r>
              <a:rPr lang="cs-CZ" b="1" dirty="0">
                <a:solidFill>
                  <a:schemeClr val="accent1"/>
                </a:solidFill>
                <a:latin typeface="Trebuchet MS" panose="020B0603020202020204" pitchFamily="34" charset="0"/>
              </a:rPr>
              <a:t>Myslet jako </a:t>
            </a:r>
            <a:r>
              <a:rPr lang="cs-CZ" b="1" dirty="0" smtClean="0">
                <a:solidFill>
                  <a:schemeClr val="accent1"/>
                </a:solidFill>
                <a:latin typeface="Trebuchet MS" panose="020B0603020202020204" pitchFamily="34" charset="0"/>
              </a:rPr>
              <a:t>projektový </a:t>
            </a:r>
            <a:r>
              <a:rPr lang="cs-CZ" b="1" dirty="0" err="1" smtClean="0">
                <a:solidFill>
                  <a:schemeClr val="accent1"/>
                </a:solidFill>
                <a:latin typeface="Trebuchet MS" panose="020B0603020202020204" pitchFamily="34" charset="0"/>
              </a:rPr>
              <a:t>manager</a:t>
            </a:r>
            <a:endParaRPr lang="cs-CZ" b="1" i="0" dirty="0">
              <a:solidFill>
                <a:schemeClr val="accent1"/>
              </a:solidFill>
              <a:effectLst/>
              <a:latin typeface="Trebuchet MS" panose="020B0603020202020204" pitchFamily="34" charset="0"/>
            </a:endParaRPr>
          </a:p>
        </p:txBody>
      </p:sp>
      <p:sp>
        <p:nvSpPr>
          <p:cNvPr id="4" name="Obdélník 3"/>
          <p:cNvSpPr/>
          <p:nvPr/>
        </p:nvSpPr>
        <p:spPr>
          <a:xfrm>
            <a:off x="596900" y="660082"/>
            <a:ext cx="4953000" cy="5047536"/>
          </a:xfrm>
          <a:prstGeom prst="rect">
            <a:avLst/>
          </a:prstGeom>
        </p:spPr>
        <p:txBody>
          <a:bodyPr wrap="square">
            <a:spAutoFit/>
          </a:bodyPr>
          <a:lstStyle/>
          <a:p>
            <a:pPr>
              <a:buFont typeface="Arial" panose="020B0604020202020204" pitchFamily="34" charset="0"/>
              <a:buChar char="•"/>
            </a:pPr>
            <a:r>
              <a:rPr lang="cs-CZ" sz="1400" b="1" dirty="0">
                <a:solidFill>
                  <a:srgbClr val="000000"/>
                </a:solidFill>
                <a:latin typeface="Arial" panose="020B0604020202020204" pitchFamily="34" charset="0"/>
              </a:rPr>
              <a:t>Slaďujte průběžně svá očekávání s klientem.</a:t>
            </a:r>
            <a:r>
              <a:rPr lang="cs-CZ" sz="1400" dirty="0">
                <a:solidFill>
                  <a:srgbClr val="000000"/>
                </a:solidFill>
                <a:latin typeface="Arial" panose="020B0604020202020204" pitchFamily="34" charset="0"/>
              </a:rPr>
              <a:t> Pochopte hned na začátku co nejlépe důvody a cíle klientova projektu. Dejte si záležet, abyste si rozuměli v tom, jaké výstupy od vás dostane. Pomoci může vzorkovník, ukázky práce atp.</a:t>
            </a:r>
          </a:p>
          <a:p>
            <a:pPr>
              <a:buFont typeface="Arial" panose="020B0604020202020204" pitchFamily="34" charset="0"/>
              <a:buChar char="•"/>
            </a:pPr>
            <a:r>
              <a:rPr lang="cs-CZ" sz="1400" b="1" dirty="0">
                <a:solidFill>
                  <a:srgbClr val="000000"/>
                </a:solidFill>
                <a:latin typeface="Arial" panose="020B0604020202020204" pitchFamily="34" charset="0"/>
              </a:rPr>
              <a:t>Vybudujte si zralý systém osobní produktivity </a:t>
            </a:r>
            <a:r>
              <a:rPr lang="cs-CZ" sz="1400" b="1" dirty="0" smtClean="0">
                <a:solidFill>
                  <a:srgbClr val="000000"/>
                </a:solidFill>
                <a:latin typeface="Arial" panose="020B0604020202020204" pitchFamily="34" charset="0"/>
              </a:rPr>
              <a:t> a</a:t>
            </a:r>
            <a:r>
              <a:rPr lang="cs-CZ" sz="1400" b="1" dirty="0">
                <a:solidFill>
                  <a:srgbClr val="000000"/>
                </a:solidFill>
                <a:latin typeface="Arial" panose="020B0604020202020204" pitchFamily="34" charset="0"/>
              </a:rPr>
              <a:t> dodržujte slíbené termíny.</a:t>
            </a:r>
            <a:r>
              <a:rPr lang="cs-CZ" sz="1400" dirty="0">
                <a:solidFill>
                  <a:srgbClr val="000000"/>
                </a:solidFill>
                <a:latin typeface="Arial" panose="020B0604020202020204" pitchFamily="34" charset="0"/>
              </a:rPr>
              <a:t> </a:t>
            </a:r>
            <a:endParaRPr lang="cs-CZ" sz="1400" dirty="0" smtClean="0">
              <a:solidFill>
                <a:srgbClr val="000000"/>
              </a:solidFill>
              <a:latin typeface="Arial" panose="020B0604020202020204" pitchFamily="34" charset="0"/>
            </a:endParaRPr>
          </a:p>
          <a:p>
            <a:pPr>
              <a:buFont typeface="Arial" panose="020B0604020202020204" pitchFamily="34" charset="0"/>
              <a:buChar char="•"/>
            </a:pPr>
            <a:r>
              <a:rPr lang="cs-CZ" sz="1400" b="1" dirty="0" smtClean="0">
                <a:solidFill>
                  <a:srgbClr val="000000"/>
                </a:solidFill>
                <a:latin typeface="Arial" panose="020B0604020202020204" pitchFamily="34" charset="0"/>
              </a:rPr>
              <a:t>Pracujte </a:t>
            </a:r>
            <a:r>
              <a:rPr lang="cs-CZ" sz="1400" b="1" dirty="0">
                <a:solidFill>
                  <a:srgbClr val="000000"/>
                </a:solidFill>
                <a:latin typeface="Arial" panose="020B0604020202020204" pitchFamily="34" charset="0"/>
              </a:rPr>
              <a:t>s časovými odhady.</a:t>
            </a:r>
            <a:r>
              <a:rPr lang="cs-CZ" sz="1400" dirty="0">
                <a:solidFill>
                  <a:srgbClr val="000000"/>
                </a:solidFill>
                <a:latin typeface="Arial" panose="020B0604020202020204" pitchFamily="34" charset="0"/>
              </a:rPr>
              <a:t> </a:t>
            </a:r>
            <a:endParaRPr lang="cs-CZ" sz="1400" dirty="0" smtClean="0">
              <a:solidFill>
                <a:srgbClr val="000000"/>
              </a:solidFill>
              <a:latin typeface="Arial" panose="020B0604020202020204" pitchFamily="34" charset="0"/>
            </a:endParaRPr>
          </a:p>
          <a:p>
            <a:pPr>
              <a:buFont typeface="Arial" panose="020B0604020202020204" pitchFamily="34" charset="0"/>
              <a:buChar char="•"/>
            </a:pPr>
            <a:r>
              <a:rPr lang="cs-CZ" sz="1400" b="1" dirty="0" smtClean="0">
                <a:solidFill>
                  <a:srgbClr val="000000"/>
                </a:solidFill>
                <a:latin typeface="Arial" panose="020B0604020202020204" pitchFamily="34" charset="0"/>
              </a:rPr>
              <a:t>Dodržujte </a:t>
            </a:r>
            <a:r>
              <a:rPr lang="cs-CZ" sz="1400" b="1" dirty="0">
                <a:solidFill>
                  <a:srgbClr val="000000"/>
                </a:solidFill>
                <a:latin typeface="Arial" panose="020B0604020202020204" pitchFamily="34" charset="0"/>
              </a:rPr>
              <a:t>sjednané ceny.</a:t>
            </a:r>
            <a:r>
              <a:rPr lang="cs-CZ" sz="1400" dirty="0">
                <a:solidFill>
                  <a:srgbClr val="000000"/>
                </a:solidFill>
                <a:latin typeface="Arial" panose="020B0604020202020204" pitchFamily="34" charset="0"/>
              </a:rPr>
              <a:t> Každý je citlivý na nečekané navyšování ceny. </a:t>
            </a:r>
            <a:r>
              <a:rPr lang="cs-CZ" sz="1400" dirty="0" smtClean="0">
                <a:solidFill>
                  <a:srgbClr val="000000"/>
                </a:solidFill>
                <a:latin typeface="Arial" panose="020B0604020202020204" pitchFamily="34" charset="0"/>
              </a:rPr>
              <a:t>Pokud </a:t>
            </a:r>
            <a:r>
              <a:rPr lang="cs-CZ" sz="1400" dirty="0">
                <a:solidFill>
                  <a:srgbClr val="000000"/>
                </a:solidFill>
                <a:latin typeface="Arial" panose="020B0604020202020204" pitchFamily="34" charset="0"/>
              </a:rPr>
              <a:t>se rozhodnete uprostřed projektu zdražovat, dobře zvažte, jestli se to bude týkat i běžících projektů. Lepší je to nedělat.</a:t>
            </a:r>
          </a:p>
          <a:p>
            <a:pPr>
              <a:buFont typeface="Arial" panose="020B0604020202020204" pitchFamily="34" charset="0"/>
              <a:buChar char="•"/>
            </a:pPr>
            <a:r>
              <a:rPr lang="cs-CZ" sz="1400" b="1" dirty="0">
                <a:solidFill>
                  <a:srgbClr val="000000"/>
                </a:solidFill>
                <a:latin typeface="Arial" panose="020B0604020202020204" pitchFamily="34" charset="0"/>
              </a:rPr>
              <a:t>Komunikujte a diskutujte slušně a věcně.</a:t>
            </a:r>
            <a:r>
              <a:rPr lang="cs-CZ" sz="1400" dirty="0">
                <a:solidFill>
                  <a:srgbClr val="000000"/>
                </a:solidFill>
                <a:latin typeface="Arial" panose="020B0604020202020204" pitchFamily="34" charset="0"/>
              </a:rPr>
              <a:t> </a:t>
            </a:r>
            <a:endParaRPr lang="cs-CZ" sz="1400" dirty="0" smtClean="0">
              <a:solidFill>
                <a:srgbClr val="000000"/>
              </a:solidFill>
              <a:latin typeface="Arial" panose="020B0604020202020204" pitchFamily="34" charset="0"/>
            </a:endParaRPr>
          </a:p>
          <a:p>
            <a:pPr>
              <a:buFont typeface="Arial" panose="020B0604020202020204" pitchFamily="34" charset="0"/>
              <a:buChar char="•"/>
            </a:pPr>
            <a:r>
              <a:rPr lang="cs-CZ" sz="1400" b="1" dirty="0" smtClean="0">
                <a:solidFill>
                  <a:srgbClr val="000000"/>
                </a:solidFill>
                <a:latin typeface="Arial" panose="020B0604020202020204" pitchFamily="34" charset="0"/>
              </a:rPr>
              <a:t>Dávejte </a:t>
            </a:r>
            <a:r>
              <a:rPr lang="cs-CZ" sz="1400" b="1" dirty="0">
                <a:solidFill>
                  <a:srgbClr val="000000"/>
                </a:solidFill>
                <a:latin typeface="Arial" panose="020B0604020202020204" pitchFamily="34" charset="0"/>
              </a:rPr>
              <a:t>správně zpětnou vazbu.</a:t>
            </a:r>
            <a:r>
              <a:rPr lang="cs-CZ" sz="1400" dirty="0">
                <a:solidFill>
                  <a:srgbClr val="000000"/>
                </a:solidFill>
                <a:latin typeface="Arial" panose="020B0604020202020204" pitchFamily="34" charset="0"/>
              </a:rPr>
              <a:t> Znám pár úžasných lidí, kteří mi umí říct, co bych měl zlepšit, a přitom se cítím, jako by mě chválili. Ze začátku nic nezkazíte </a:t>
            </a:r>
            <a:r>
              <a:rPr lang="cs-CZ" sz="1400" b="1" dirty="0" smtClean="0">
                <a:solidFill>
                  <a:schemeClr val="accent1"/>
                </a:solidFill>
                <a:latin typeface="Arial" panose="020B0604020202020204" pitchFamily="34" charset="0"/>
              </a:rPr>
              <a:t>sendvičovou zpětnou vazbou</a:t>
            </a:r>
            <a:r>
              <a:rPr lang="cs-CZ" sz="1400" dirty="0" smtClean="0">
                <a:solidFill>
                  <a:srgbClr val="000000"/>
                </a:solidFill>
                <a:latin typeface="Arial" panose="020B0604020202020204" pitchFamily="34" charset="0"/>
              </a:rPr>
              <a:t> a později můžete více experimentovat.</a:t>
            </a:r>
            <a:endParaRPr lang="cs-CZ" sz="1400" u="sng" dirty="0">
              <a:solidFill>
                <a:srgbClr val="000000"/>
              </a:solidFill>
              <a:latin typeface="Arial" panose="020B0604020202020204" pitchFamily="34" charset="0"/>
            </a:endParaRPr>
          </a:p>
          <a:p>
            <a:pPr>
              <a:buFont typeface="Arial" panose="020B0604020202020204" pitchFamily="34" charset="0"/>
              <a:buChar char="•"/>
            </a:pPr>
            <a:r>
              <a:rPr lang="cs-CZ" sz="1400" b="1" dirty="0">
                <a:solidFill>
                  <a:srgbClr val="000000"/>
                </a:solidFill>
                <a:latin typeface="Arial" panose="020B0604020202020204" pitchFamily="34" charset="0"/>
              </a:rPr>
              <a:t>Budujte si vhled do příbuzných oborů.</a:t>
            </a:r>
            <a:r>
              <a:rPr lang="cs-CZ" sz="1400" dirty="0">
                <a:solidFill>
                  <a:srgbClr val="000000"/>
                </a:solidFill>
                <a:latin typeface="Arial" panose="020B0604020202020204" pitchFamily="34" charset="0"/>
              </a:rPr>
              <a:t> </a:t>
            </a:r>
            <a:endParaRPr lang="cs-CZ" sz="1400" dirty="0" smtClean="0">
              <a:solidFill>
                <a:srgbClr val="000000"/>
              </a:solidFill>
              <a:latin typeface="Arial" panose="020B0604020202020204" pitchFamily="34" charset="0"/>
            </a:endParaRPr>
          </a:p>
          <a:p>
            <a:pPr>
              <a:buFont typeface="Arial" panose="020B0604020202020204" pitchFamily="34" charset="0"/>
              <a:buChar char="•"/>
            </a:pPr>
            <a:r>
              <a:rPr lang="cs-CZ" sz="1400" b="1" dirty="0" smtClean="0">
                <a:solidFill>
                  <a:srgbClr val="000000"/>
                </a:solidFill>
                <a:latin typeface="Arial" panose="020B0604020202020204" pitchFamily="34" charset="0"/>
              </a:rPr>
              <a:t>Domlouvejte </a:t>
            </a:r>
            <a:r>
              <a:rPr lang="cs-CZ" sz="1400" b="1" dirty="0">
                <a:solidFill>
                  <a:srgbClr val="000000"/>
                </a:solidFill>
                <a:latin typeface="Arial" panose="020B0604020202020204" pitchFamily="34" charset="0"/>
              </a:rPr>
              <a:t>si milníky a průběžné kontroly odvedené práce.</a:t>
            </a:r>
            <a:r>
              <a:rPr lang="cs-CZ" sz="1400" dirty="0">
                <a:solidFill>
                  <a:srgbClr val="000000"/>
                </a:solidFill>
                <a:latin typeface="Arial" panose="020B0604020202020204" pitchFamily="34" charset="0"/>
              </a:rPr>
              <a:t> Zejména na větších zakázkách nebo tam, kde se mohou představy o výsledku hodně lišit, dbejte na průběžnou prezentaci výsledků zadavateli a korigujte podle toho další postup. Velké projekty se běžně dělí na etapy a vývojové milníky.</a:t>
            </a:r>
            <a:endParaRPr lang="cs-CZ" sz="1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256399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9900" y="622301"/>
            <a:ext cx="10388600" cy="1077218"/>
          </a:xfrm>
          <a:prstGeom prst="rect">
            <a:avLst/>
          </a:prstGeom>
        </p:spPr>
        <p:txBody>
          <a:bodyPr wrap="square">
            <a:spAutoFit/>
          </a:bodyPr>
          <a:lstStyle/>
          <a:p>
            <a:pPr algn="ctr"/>
            <a:r>
              <a:rPr lang="cs-CZ" sz="3200" b="1" dirty="0">
                <a:solidFill>
                  <a:srgbClr val="000000"/>
                </a:solidFill>
                <a:latin typeface="Arial" panose="020B0604020202020204" pitchFamily="34" charset="0"/>
              </a:rPr>
              <a:t>Kritickou zpětnou vazbu sdělujte </a:t>
            </a:r>
            <a:endParaRPr lang="cs-CZ" sz="3200" b="1" dirty="0" smtClean="0">
              <a:solidFill>
                <a:srgbClr val="000000"/>
              </a:solidFill>
              <a:latin typeface="Arial" panose="020B0604020202020204" pitchFamily="34" charset="0"/>
            </a:endParaRPr>
          </a:p>
          <a:p>
            <a:pPr algn="ctr"/>
            <a:r>
              <a:rPr lang="cs-CZ" sz="3200" b="1" dirty="0" smtClean="0">
                <a:solidFill>
                  <a:srgbClr val="000000"/>
                </a:solidFill>
                <a:latin typeface="Arial" panose="020B0604020202020204" pitchFamily="34" charset="0"/>
              </a:rPr>
              <a:t>tzv</a:t>
            </a:r>
            <a:r>
              <a:rPr lang="cs-CZ" sz="3200" b="1" dirty="0">
                <a:solidFill>
                  <a:srgbClr val="000000"/>
                </a:solidFill>
                <a:latin typeface="Arial" panose="020B0604020202020204" pitchFamily="34" charset="0"/>
              </a:rPr>
              <a:t>. metodou sendviče</a:t>
            </a:r>
            <a:endParaRPr lang="cs-CZ" sz="3200" b="1" i="0" dirty="0">
              <a:solidFill>
                <a:srgbClr val="000000"/>
              </a:solidFill>
              <a:effectLst/>
              <a:latin typeface="Arial" panose="020B0604020202020204" pitchFamily="34" charset="0"/>
            </a:endParaRPr>
          </a:p>
        </p:txBody>
      </p:sp>
      <p:sp>
        <p:nvSpPr>
          <p:cNvPr id="3" name="Obdélník 2"/>
          <p:cNvSpPr/>
          <p:nvPr/>
        </p:nvSpPr>
        <p:spPr>
          <a:xfrm>
            <a:off x="469900" y="1166843"/>
            <a:ext cx="10947400" cy="5047536"/>
          </a:xfrm>
          <a:prstGeom prst="rect">
            <a:avLst/>
          </a:prstGeom>
        </p:spPr>
        <p:txBody>
          <a:bodyPr wrap="square">
            <a:spAutoFit/>
          </a:bodyPr>
          <a:lstStyle/>
          <a:p>
            <a:pPr algn="just"/>
            <a:endParaRPr lang="cs-CZ" sz="2000" dirty="0" smtClean="0">
              <a:solidFill>
                <a:srgbClr val="000000"/>
              </a:solidFill>
              <a:latin typeface="Arial" panose="020B0604020202020204" pitchFamily="34" charset="0"/>
            </a:endParaRPr>
          </a:p>
          <a:p>
            <a:pPr algn="just"/>
            <a:endParaRPr lang="cs-CZ" sz="2000" dirty="0" smtClean="0">
              <a:solidFill>
                <a:srgbClr val="000000"/>
              </a:solidFill>
              <a:latin typeface="Arial" panose="020B0604020202020204" pitchFamily="34" charset="0"/>
            </a:endParaRPr>
          </a:p>
          <a:p>
            <a:pPr algn="just"/>
            <a:r>
              <a:rPr lang="cs-CZ" sz="2000" dirty="0" smtClean="0">
                <a:solidFill>
                  <a:srgbClr val="000000"/>
                </a:solidFill>
                <a:latin typeface="Arial" panose="020B0604020202020204" pitchFamily="34" charset="0"/>
              </a:rPr>
              <a:t>Podle </a:t>
            </a:r>
            <a:r>
              <a:rPr lang="cs-CZ" sz="2000" dirty="0" err="1">
                <a:solidFill>
                  <a:srgbClr val="000000"/>
                </a:solidFill>
                <a:latin typeface="Arial" panose="020B0604020202020204" pitchFamily="34" charset="0"/>
              </a:rPr>
              <a:t>Lahnerové</a:t>
            </a:r>
            <a:r>
              <a:rPr lang="cs-CZ" sz="2000" dirty="0">
                <a:solidFill>
                  <a:srgbClr val="000000"/>
                </a:solidFill>
                <a:latin typeface="Arial" panose="020B0604020202020204" pitchFamily="34" charset="0"/>
              </a:rPr>
              <a:t> (2012) je pro poskytování kritické zpětné vazby nejvhodnější tzv. metoda sendviče. Spočívá ve vložení kritické (negativní) informace mezi dvě pozitivní, což vytváří pomyslný sendvič. V praxi je průběh takový, že na úvod manažer pracovníka za něco pochválí, poté přejde k vlastní kritice a na závěr opět mluví o pozitivních aspektech. Cílem je, aby pracovník přijal kritiku lépe. Sendvičová metoda totiž předpokládá, že negativní informaci přijmeme spíše, pokud jí dostaneme obklopenou informacemi pozitivními. Metoda sendviče se může na první pohled jevit jako vhodný nástroj zpětné vazby, existuje však několik argumentů, které efektivitu sendvičové zpětné vazby zpochybňují. Tyto argumenty nesouvisí ani tak s tím, zda člověk sendvičovou zpětnou vazbu přijme, ale spíš s tím, zda si ji zapamatuje, či zda jej neuvede ve zmatek</a:t>
            </a:r>
            <a:r>
              <a:rPr lang="cs-CZ" sz="2000" dirty="0" smtClean="0">
                <a:solidFill>
                  <a:srgbClr val="000000"/>
                </a:solidFill>
                <a:latin typeface="Arial" panose="020B0604020202020204" pitchFamily="34" charset="0"/>
              </a:rPr>
              <a:t>.</a:t>
            </a:r>
          </a:p>
          <a:p>
            <a:pPr algn="just"/>
            <a:r>
              <a:rPr lang="cs-CZ" sz="2800" dirty="0" smtClean="0">
                <a:solidFill>
                  <a:srgbClr val="000000"/>
                </a:solidFill>
                <a:latin typeface="Arial" panose="020B0604020202020204" pitchFamily="34" charset="0"/>
              </a:rPr>
              <a:t>V teamu nehledejte viníka, ale odpovědnou osobu za daný úkol</a:t>
            </a:r>
            <a:r>
              <a:rPr lang="cs-CZ" sz="2800" dirty="0" smtClean="0">
                <a:solidFill>
                  <a:srgbClr val="000000"/>
                </a:solidFill>
                <a:latin typeface="Arial" panose="020B0604020202020204" pitchFamily="34" charset="0"/>
                <a:sym typeface="Wingdings" panose="05000000000000000000" pitchFamily="2" charset="2"/>
              </a:rPr>
              <a:t></a:t>
            </a:r>
          </a:p>
          <a:p>
            <a:pPr algn="just"/>
            <a:endParaRPr lang="cs-CZ" dirty="0">
              <a:solidFill>
                <a:srgbClr val="000000"/>
              </a:solidFill>
              <a:latin typeface="Arial" panose="020B0604020202020204" pitchFamily="34" charset="0"/>
              <a:sym typeface="Wingdings" panose="05000000000000000000" pitchFamily="2" charset="2"/>
            </a:endParaRPr>
          </a:p>
          <a:p>
            <a:pPr algn="just"/>
            <a:endParaRPr lang="cs-CZ" dirty="0">
              <a:solidFill>
                <a:srgbClr val="000000"/>
              </a:solidFill>
              <a:latin typeface="Arial" panose="020B0604020202020204" pitchFamily="34" charset="0"/>
              <a:sym typeface="Wingdings" panose="05000000000000000000" pitchFamily="2" charset="2"/>
            </a:endParaRPr>
          </a:p>
          <a:p>
            <a:pPr algn="just"/>
            <a:r>
              <a:rPr lang="cs-CZ" dirty="0" smtClean="0">
                <a:solidFill>
                  <a:schemeClr val="bg1"/>
                </a:solidFill>
                <a:latin typeface="Arial" panose="020B0604020202020204" pitchFamily="34" charset="0"/>
                <a:sym typeface="Wingdings" panose="05000000000000000000" pitchFamily="2" charset="2"/>
              </a:rPr>
              <a:t>Pravidlo 3x pochválit a jednou přednést, co se jako chyba opakuje – pravidlo </a:t>
            </a:r>
            <a:r>
              <a:rPr lang="cs-CZ" dirty="0" err="1" smtClean="0">
                <a:solidFill>
                  <a:schemeClr val="bg1"/>
                </a:solidFill>
                <a:latin typeface="Arial" panose="020B0604020202020204" pitchFamily="34" charset="0"/>
                <a:sym typeface="Wingdings" panose="05000000000000000000" pitchFamily="2" charset="2"/>
              </a:rPr>
              <a:t>I.Pavlová</a:t>
            </a:r>
            <a:r>
              <a:rPr lang="cs-CZ" dirty="0" smtClean="0">
                <a:solidFill>
                  <a:schemeClr val="bg1"/>
                </a:solidFill>
                <a:latin typeface="Arial" panose="020B0604020202020204" pitchFamily="34" charset="0"/>
                <a:sym typeface="Wingdings" panose="05000000000000000000" pitchFamily="2" charset="2"/>
              </a:rPr>
              <a:t> </a:t>
            </a:r>
            <a:endParaRPr lang="cs-CZ" dirty="0">
              <a:solidFill>
                <a:schemeClr val="bg1"/>
              </a:solidFill>
            </a:endParaRPr>
          </a:p>
        </p:txBody>
      </p:sp>
    </p:spTree>
    <p:extLst>
      <p:ext uri="{BB962C8B-B14F-4D97-AF65-F5344CB8AC3E}">
        <p14:creationId xmlns:p14="http://schemas.microsoft.com/office/powerpoint/2010/main" val="24067292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lavní událost">
  <a:themeElements>
    <a:clrScheme name="Hlavní událos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Hlavní událos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lavní událos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TM04033927[[fn=Hlavní událost]]</Template>
  <TotalTime>106</TotalTime>
  <Words>1787</Words>
  <Application>Microsoft Office PowerPoint</Application>
  <PresentationFormat>Širokoúhlá obrazovka</PresentationFormat>
  <Paragraphs>96</Paragraphs>
  <Slides>12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Impact</vt:lpstr>
      <vt:lpstr>Trebuchet MS</vt:lpstr>
      <vt:lpstr>Wingdings</vt:lpstr>
      <vt:lpstr>Hlavní událost</vt:lpstr>
      <vt:lpstr>Kooperace projektového teamu</vt:lpstr>
      <vt:lpstr>Jak neselhávat při spolupráci </vt:lpstr>
      <vt:lpstr>Tajemství projektové spolupráce </vt:lpstr>
      <vt:lpstr> </vt:lpstr>
      <vt:lpstr>Základní projektové kompetence Chcete-li být při obsazování projektových týmů a zakázek první na řadě, zaměřte se na dlouhodobé pěstování následujících vlastností:</vt:lpstr>
      <vt:lpstr>Být či nebýt profesionál,  to je oč tu běží – pár doporučení</vt:lpstr>
      <vt:lpstr>Prezentace aplikace PowerPoint</vt:lpstr>
      <vt:lpstr>Prezentace aplikace PowerPoint</vt:lpstr>
      <vt:lpstr>Prezentace aplikace PowerPoint</vt:lpstr>
      <vt:lpstr>Prezentace aplikace PowerPoint</vt:lpstr>
      <vt:lpstr>Děkuji  za  pozornost</vt:lpstr>
      <vt:lpstr> Úkol napište mi jmenovitě složení teamů do chatu v TEAMSech  Chat je krátká komunikace nebo rozhovor dvou nebo více lidí prostřednictvím komunikační sítě (slovo chat se v angličtině běžně používá pro klábosení, pokec, přátelský rozhovor). Uskutečňuje se vždy v reálném čase. V užším smyslu se při chatu komunikuje formou psaného textu.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Ilona Pavlova</dc:creator>
  <cp:lastModifiedBy>Ilona Pavlova</cp:lastModifiedBy>
  <cp:revision>17</cp:revision>
  <dcterms:created xsi:type="dcterms:W3CDTF">2021-04-07T08:39:28Z</dcterms:created>
  <dcterms:modified xsi:type="dcterms:W3CDTF">2021-04-07T10:25:47Z</dcterms:modified>
</cp:coreProperties>
</file>