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20" r:id="rId3"/>
    <p:sldId id="321" r:id="rId4"/>
    <p:sldId id="319" r:id="rId5"/>
    <p:sldId id="323" r:id="rId6"/>
    <p:sldId id="328" r:id="rId7"/>
    <p:sldId id="327" r:id="rId8"/>
    <p:sldId id="322" r:id="rId9"/>
    <p:sldId id="330" r:id="rId10"/>
    <p:sldId id="324" r:id="rId11"/>
    <p:sldId id="329" r:id="rId12"/>
    <p:sldId id="325" r:id="rId13"/>
    <p:sldId id="326" r:id="rId14"/>
    <p:sldId id="270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0801" autoAdjust="0"/>
  </p:normalViewPr>
  <p:slideViewPr>
    <p:cSldViewPr>
      <p:cViewPr varScale="1">
        <p:scale>
          <a:sx n="62" d="100"/>
          <a:sy n="62" d="100"/>
        </p:scale>
        <p:origin x="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BDBE-DA66-4D6F-941C-386F75E6060E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F751-3640-4B0B-91C9-9D1B2497B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2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6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21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9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9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2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3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0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08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3821-D4B7-4D8A-8D4D-136CC350729C}" type="datetimeFigureOut">
              <a:rPr lang="cs-CZ" smtClean="0"/>
              <a:t>20.04.2018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5970-994D-4A3D-B15B-C69808500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Seminář praktické češtiny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400" dirty="0"/>
              <a:t>23. dubna 2018</a:t>
            </a:r>
          </a:p>
          <a:p>
            <a:pPr algn="r"/>
            <a:r>
              <a:rPr lang="cs-CZ" sz="2400" dirty="0"/>
              <a:t>Hana Prokšová</a:t>
            </a:r>
          </a:p>
        </p:txBody>
      </p:sp>
    </p:spTree>
    <p:extLst>
      <p:ext uri="{BB962C8B-B14F-4D97-AF65-F5344CB8AC3E}">
        <p14:creationId xmlns:p14="http://schemas.microsoft.com/office/powerpoint/2010/main" val="6198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 MJ intonační zdůraznění namísto AČV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i="1" dirty="0" err="1"/>
              <a:t>Dogs</a:t>
            </a:r>
            <a:r>
              <a:rPr lang="cs-CZ" sz="2800" i="1" dirty="0"/>
              <a:t> </a:t>
            </a:r>
            <a:r>
              <a:rPr lang="cs-CZ" sz="2800" i="1" dirty="0" err="1"/>
              <a:t>must</a:t>
            </a:r>
            <a:r>
              <a:rPr lang="cs-CZ" sz="2800" i="1" dirty="0"/>
              <a:t> </a:t>
            </a:r>
            <a:r>
              <a:rPr lang="cs-CZ" sz="2800" i="1" dirty="0" err="1"/>
              <a:t>be</a:t>
            </a:r>
            <a:r>
              <a:rPr lang="cs-CZ" sz="2800" i="1" dirty="0"/>
              <a:t> CARRIED.</a:t>
            </a:r>
          </a:p>
          <a:p>
            <a:pPr marL="0" lvl="0" indent="0">
              <a:buNone/>
            </a:pPr>
            <a:r>
              <a:rPr lang="cs-CZ" sz="2800" dirty="0"/>
              <a:t>×</a:t>
            </a:r>
          </a:p>
          <a:p>
            <a:pPr marL="0" lvl="0" indent="0">
              <a:buNone/>
            </a:pPr>
            <a:r>
              <a:rPr lang="cs-CZ" sz="2800" i="1" dirty="0"/>
              <a:t>DOGS </a:t>
            </a:r>
            <a:r>
              <a:rPr lang="cs-CZ" sz="2800" i="1" dirty="0" err="1"/>
              <a:t>must</a:t>
            </a:r>
            <a:r>
              <a:rPr lang="cs-CZ" sz="2800" i="1" dirty="0"/>
              <a:t> </a:t>
            </a:r>
            <a:r>
              <a:rPr lang="cs-CZ" sz="2800" i="1" dirty="0" err="1"/>
              <a:t>be</a:t>
            </a:r>
            <a:r>
              <a:rPr lang="cs-CZ" sz="2800" i="1" dirty="0"/>
              <a:t> </a:t>
            </a:r>
            <a:r>
              <a:rPr lang="cs-CZ" sz="2800" i="1" dirty="0" err="1"/>
              <a:t>carried</a:t>
            </a:r>
            <a:r>
              <a:rPr lang="cs-CZ" sz="28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888" y="2420888"/>
            <a:ext cx="4437112" cy="44371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3" y="3509820"/>
            <a:ext cx="3969569" cy="27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4D4D8-336B-4BAD-B6B2-C4598E70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2CD625-A03D-442A-88D9-704DE2AD5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ZJ </a:t>
            </a:r>
            <a:r>
              <a:rPr lang="cs-CZ" b="1" dirty="0"/>
              <a:t>souvislost </a:t>
            </a:r>
            <a:r>
              <a:rPr lang="cs-CZ" b="1" dirty="0" err="1"/>
              <a:t>prozódie</a:t>
            </a:r>
            <a:r>
              <a:rPr lang="cs-CZ" b="1" dirty="0"/>
              <a:t> a syntaxe</a:t>
            </a:r>
          </a:p>
          <a:p>
            <a:r>
              <a:rPr lang="cs-CZ" dirty="0"/>
              <a:t>zdůraznění důležité, nové informace: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nonverbálními prostředky (mimika, dynamika pohybu)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znakosledem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např. otázky nebo negace</a:t>
            </a:r>
          </a:p>
          <a:p>
            <a:pPr lvl="2"/>
            <a:r>
              <a:rPr lang="cs-CZ" dirty="0"/>
              <a:t>PRÁCE TVOJE </a:t>
            </a:r>
            <a:r>
              <a:rPr lang="cs-CZ" u="sng" dirty="0"/>
              <a:t>CO</a:t>
            </a:r>
            <a:r>
              <a:rPr lang="cs-CZ" dirty="0"/>
              <a:t>?</a:t>
            </a:r>
          </a:p>
          <a:p>
            <a:pPr lvl="2"/>
            <a:r>
              <a:rPr lang="cs-CZ" dirty="0"/>
              <a:t>BYDLET </a:t>
            </a:r>
            <a:r>
              <a:rPr lang="cs-CZ" u="sng" dirty="0"/>
              <a:t>KDE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857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vytvořte slovosledně bezpříznakovou (neutrální) oznamovací větu z těchto slov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BATERKOU</a:t>
            </a:r>
          </a:p>
          <a:p>
            <a:pPr marL="0" indent="0">
              <a:buNone/>
            </a:pPr>
            <a:r>
              <a:rPr lang="cs-CZ" dirty="0"/>
              <a:t>NA ZAHRADĚ</a:t>
            </a:r>
          </a:p>
          <a:p>
            <a:pPr marL="0" indent="0">
              <a:buNone/>
            </a:pPr>
            <a:r>
              <a:rPr lang="cs-CZ" dirty="0"/>
              <a:t>KRTKA</a:t>
            </a:r>
          </a:p>
          <a:p>
            <a:pPr marL="0" indent="0">
              <a:buNone/>
            </a:pPr>
            <a:r>
              <a:rPr lang="cs-CZ" dirty="0"/>
              <a:t>SOUSED</a:t>
            </a:r>
          </a:p>
          <a:p>
            <a:pPr marL="0" indent="0">
              <a:buNone/>
            </a:pPr>
            <a:r>
              <a:rPr lang="cs-CZ" dirty="0"/>
              <a:t>VČERA</a:t>
            </a:r>
          </a:p>
          <a:p>
            <a:pPr marL="0" indent="0">
              <a:buNone/>
            </a:pPr>
            <a:r>
              <a:rPr lang="cs-CZ" dirty="0"/>
              <a:t>VYHÁNĚL</a:t>
            </a:r>
          </a:p>
          <a:p>
            <a:pPr marL="0" indent="0">
              <a:buNone/>
            </a:pPr>
            <a:r>
              <a:rPr lang="cs-CZ" dirty="0"/>
              <a:t>Z KRTINY</a:t>
            </a:r>
          </a:p>
          <a:p>
            <a:pPr marL="0" indent="0">
              <a:buNone/>
            </a:pPr>
            <a:r>
              <a:rPr lang="cs-CZ" dirty="0"/>
              <a:t>ZUŘIVĚ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9B07F5-2602-4049-A442-9D612EF3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636912"/>
            <a:ext cx="3670772" cy="2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výpovědní dynamičnost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430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systémové uspořádání v </a:t>
            </a:r>
            <a:r>
              <a:rPr lang="cs-CZ" b="1" dirty="0" err="1"/>
              <a:t>čj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/>
              <a:t>konatel – čas – místo – způsob – míra – prostředek – směr odkud – adresát – původ – směr kudy – patiens – směr kam – výsledek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SOUSED VČERA NA ZAHRADĚ ZUŘIVĚ BATERKOU Z KRTINY KRTKA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</a:rPr>
              <a:t>?VYHÁNĚL?</a:t>
            </a:r>
          </a:p>
          <a:p>
            <a:pPr marL="0" indent="0" algn="ctr">
              <a:buNone/>
            </a:pPr>
            <a:endParaRPr lang="cs-CZ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200" dirty="0"/>
              <a:t>sloveso (přísudek) je vždy dynamičtější než T, ale méně dynamické než 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71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Bachmannová, J. – </a:t>
            </a:r>
            <a:r>
              <a:rPr lang="cs-CZ" sz="2800" b="1" dirty="0" err="1"/>
              <a:t>Suksov</a:t>
            </a:r>
            <a:r>
              <a:rPr lang="cs-CZ" sz="2800" b="1" dirty="0"/>
              <a:t>, V. (2007): </a:t>
            </a:r>
            <a:r>
              <a:rPr lang="cs-CZ" sz="2800" b="1" i="1" dirty="0"/>
              <a:t>Jak se to řekne jinde</a:t>
            </a:r>
            <a:r>
              <a:rPr lang="cs-CZ" sz="2800" b="1" dirty="0"/>
              <a:t>. Praha: Knižní klub v edici Universum.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i="1" dirty="0"/>
              <a:t>dělat z komára velblouda</a:t>
            </a:r>
          </a:p>
          <a:p>
            <a:r>
              <a:rPr lang="cs-CZ" sz="2800" dirty="0"/>
              <a:t>A: </a:t>
            </a:r>
            <a:r>
              <a:rPr lang="cs-CZ" sz="2800" i="1" dirty="0"/>
              <a:t>to make a </a:t>
            </a:r>
            <a:r>
              <a:rPr lang="cs-CZ" sz="2800" i="1" dirty="0" err="1"/>
              <a:t>mountain</a:t>
            </a:r>
            <a:r>
              <a:rPr lang="cs-CZ" sz="2800" i="1" dirty="0"/>
              <a:t> </a:t>
            </a:r>
            <a:r>
              <a:rPr lang="cs-CZ" sz="2800" i="1" dirty="0" err="1"/>
              <a:t>out</a:t>
            </a:r>
            <a:r>
              <a:rPr lang="cs-CZ" sz="2800" i="1" dirty="0"/>
              <a:t> </a:t>
            </a:r>
            <a:r>
              <a:rPr lang="cs-CZ" sz="2800" i="1" dirty="0" err="1"/>
              <a:t>of</a:t>
            </a:r>
            <a:r>
              <a:rPr lang="cs-CZ" sz="2800" i="1" dirty="0"/>
              <a:t> a </a:t>
            </a:r>
            <a:r>
              <a:rPr lang="cs-CZ" sz="2800" i="1" dirty="0" err="1"/>
              <a:t>molehill</a:t>
            </a:r>
            <a:endParaRPr lang="cs-CZ" sz="2800" i="1" dirty="0"/>
          </a:p>
          <a:p>
            <a:r>
              <a:rPr lang="cs-CZ" sz="2800" dirty="0"/>
              <a:t>N: </a:t>
            </a:r>
            <a:r>
              <a:rPr lang="cs-CZ" sz="2800" i="1" dirty="0" err="1"/>
              <a:t>aus</a:t>
            </a:r>
            <a:r>
              <a:rPr lang="cs-CZ" sz="2800" i="1" dirty="0"/>
              <a:t> </a:t>
            </a:r>
            <a:r>
              <a:rPr lang="cs-CZ" sz="2800" i="1" dirty="0" err="1"/>
              <a:t>einer</a:t>
            </a:r>
            <a:r>
              <a:rPr lang="cs-CZ" sz="2800" i="1" dirty="0"/>
              <a:t> Mücke </a:t>
            </a:r>
            <a:r>
              <a:rPr lang="cs-CZ" sz="2800" i="1" dirty="0" err="1"/>
              <a:t>einen</a:t>
            </a:r>
            <a:r>
              <a:rPr lang="cs-CZ" sz="2800" i="1" dirty="0"/>
              <a:t> </a:t>
            </a:r>
            <a:r>
              <a:rPr lang="cs-CZ" sz="2800" i="1" dirty="0" err="1"/>
              <a:t>Elefanten</a:t>
            </a:r>
            <a:r>
              <a:rPr lang="cs-CZ" sz="2800" i="1" dirty="0"/>
              <a:t> machen</a:t>
            </a:r>
          </a:p>
          <a:p>
            <a:r>
              <a:rPr lang="cs-CZ" sz="2800" dirty="0"/>
              <a:t>F: </a:t>
            </a:r>
            <a:r>
              <a:rPr lang="cs-CZ" sz="2800" i="1" dirty="0" err="1"/>
              <a:t>faire</a:t>
            </a:r>
            <a:r>
              <a:rPr lang="cs-CZ" sz="2800" i="1" dirty="0"/>
              <a:t> </a:t>
            </a:r>
            <a:r>
              <a:rPr lang="cs-CZ" sz="2800" i="1" dirty="0" err="1"/>
              <a:t>d´une</a:t>
            </a:r>
            <a:r>
              <a:rPr lang="cs-CZ" sz="2800" i="1" dirty="0"/>
              <a:t> </a:t>
            </a:r>
            <a:r>
              <a:rPr lang="cs-CZ" sz="2800" i="1" dirty="0" err="1"/>
              <a:t>mouche</a:t>
            </a:r>
            <a:r>
              <a:rPr lang="cs-CZ" sz="2800" i="1" dirty="0"/>
              <a:t> </a:t>
            </a:r>
            <a:r>
              <a:rPr lang="cs-CZ" sz="2800" i="1" dirty="0" err="1"/>
              <a:t>un</a:t>
            </a:r>
            <a:r>
              <a:rPr lang="cs-CZ" sz="2800" i="1" dirty="0"/>
              <a:t> </a:t>
            </a:r>
            <a:r>
              <a:rPr lang="cs-CZ" sz="2800" i="1" dirty="0" err="1"/>
              <a:t>éléphant</a:t>
            </a:r>
            <a:endParaRPr lang="cs-CZ" sz="2800" i="1" dirty="0"/>
          </a:p>
          <a:p>
            <a:r>
              <a:rPr lang="cs-CZ" sz="2800" dirty="0"/>
              <a:t>L: </a:t>
            </a:r>
            <a:r>
              <a:rPr lang="cs-CZ" sz="2800" i="1" dirty="0" err="1"/>
              <a:t>elephantem</a:t>
            </a:r>
            <a:r>
              <a:rPr lang="cs-CZ" sz="2800" i="1" dirty="0"/>
              <a:t> e </a:t>
            </a:r>
            <a:r>
              <a:rPr lang="cs-CZ" sz="2800" i="1" dirty="0" err="1"/>
              <a:t>musca</a:t>
            </a:r>
            <a:r>
              <a:rPr lang="cs-CZ" sz="2800" i="1" dirty="0"/>
              <a:t> </a:t>
            </a:r>
            <a:r>
              <a:rPr lang="cs-CZ" sz="2800" i="1" dirty="0" err="1"/>
              <a:t>facere</a:t>
            </a:r>
            <a:endParaRPr lang="cs-CZ" sz="2800" i="1" dirty="0"/>
          </a:p>
          <a:p>
            <a:r>
              <a:rPr lang="cs-CZ" sz="2800" dirty="0"/>
              <a:t>R: He </a:t>
            </a:r>
            <a:r>
              <a:rPr lang="az-Cyrl-AZ" sz="2800" dirty="0"/>
              <a:t>делай</a:t>
            </a:r>
            <a:r>
              <a:rPr lang="cs-CZ" sz="2800" dirty="0"/>
              <a:t> </a:t>
            </a:r>
            <a:r>
              <a:rPr lang="az-Cyrl-AZ" sz="2800" dirty="0"/>
              <a:t>из</a:t>
            </a:r>
            <a:r>
              <a:rPr lang="cs-CZ" sz="2800" dirty="0"/>
              <a:t> </a:t>
            </a:r>
            <a:r>
              <a:rPr lang="az-Cyrl-AZ" sz="2800" dirty="0"/>
              <a:t>мухи</a:t>
            </a:r>
            <a:r>
              <a:rPr lang="cs-CZ" sz="2800" dirty="0"/>
              <a:t> </a:t>
            </a:r>
            <a:r>
              <a:rPr lang="az-Cyrl-AZ" sz="2800" dirty="0"/>
              <a:t>слона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02816"/>
            <a:ext cx="458494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35880"/>
            <a:ext cx="2843808" cy="28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93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překlady frazémů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/>
              <a:t>(to mu) sluší jako psovi uši </a:t>
            </a:r>
            <a:r>
              <a:rPr lang="cs-CZ" dirty="0"/>
              <a:t>(SČFI 1, LEDA 2009)</a:t>
            </a:r>
          </a:p>
          <a:p>
            <a:pPr marL="457200" lvl="1" indent="0">
              <a:buNone/>
            </a:pPr>
            <a:r>
              <a:rPr lang="cs-CZ" dirty="0"/>
              <a:t>a) vypadá to směšně</a:t>
            </a:r>
          </a:p>
          <a:p>
            <a:pPr marL="457200" lvl="1" indent="0">
              <a:buNone/>
            </a:pPr>
            <a:r>
              <a:rPr lang="cs-CZ" dirty="0"/>
              <a:t>b) celkem mu to sluší</a:t>
            </a:r>
          </a:p>
          <a:p>
            <a:r>
              <a:rPr lang="cs-CZ" sz="3000" dirty="0"/>
              <a:t>A: </a:t>
            </a:r>
            <a:r>
              <a:rPr lang="cs-CZ" sz="3000" i="1" dirty="0" err="1"/>
              <a:t>it</a:t>
            </a:r>
            <a:r>
              <a:rPr lang="cs-CZ" sz="3000" i="1" dirty="0"/>
              <a:t> </a:t>
            </a:r>
            <a:r>
              <a:rPr lang="cs-CZ" sz="3000" i="1" dirty="0" err="1"/>
              <a:t>suits</a:t>
            </a:r>
            <a:r>
              <a:rPr lang="cs-CZ" sz="3000" i="1" dirty="0"/>
              <a:t> </a:t>
            </a:r>
            <a:r>
              <a:rPr lang="cs-CZ" sz="3000" i="1" dirty="0" err="1"/>
              <a:t>him</a:t>
            </a:r>
            <a:r>
              <a:rPr lang="cs-CZ" sz="3000" i="1" dirty="0"/>
              <a:t> as a </a:t>
            </a:r>
            <a:r>
              <a:rPr lang="cs-CZ" sz="3000" i="1" dirty="0" err="1"/>
              <a:t>saddle</a:t>
            </a:r>
            <a:r>
              <a:rPr lang="cs-CZ" sz="3000" i="1" dirty="0"/>
              <a:t> </a:t>
            </a:r>
            <a:r>
              <a:rPr lang="cs-CZ" sz="3000" i="1" dirty="0" err="1"/>
              <a:t>suits</a:t>
            </a:r>
            <a:r>
              <a:rPr lang="cs-CZ" sz="3000" i="1" dirty="0"/>
              <a:t> a </a:t>
            </a:r>
            <a:r>
              <a:rPr lang="cs-CZ" sz="3000" i="1" dirty="0" err="1"/>
              <a:t>sow</a:t>
            </a:r>
            <a:r>
              <a:rPr lang="cs-CZ" sz="3000" i="1" dirty="0"/>
              <a:t> </a:t>
            </a:r>
            <a:r>
              <a:rPr lang="cs-CZ" sz="3000" dirty="0"/>
              <a:t>(jako sedlo prasnici); </a:t>
            </a:r>
            <a:r>
              <a:rPr lang="cs-CZ" sz="3000" i="1" dirty="0"/>
              <a:t>he </a:t>
            </a:r>
            <a:r>
              <a:rPr lang="cs-CZ" sz="3000" i="1" dirty="0" err="1"/>
              <a:t>looks</a:t>
            </a:r>
            <a:r>
              <a:rPr lang="cs-CZ" sz="3000" i="1" dirty="0"/>
              <a:t> a </a:t>
            </a:r>
            <a:r>
              <a:rPr lang="cs-CZ" sz="3000" i="1" dirty="0" err="1"/>
              <a:t>right</a:t>
            </a:r>
            <a:r>
              <a:rPr lang="cs-CZ" sz="3000" i="1" dirty="0"/>
              <a:t> </a:t>
            </a:r>
            <a:r>
              <a:rPr lang="cs-CZ" sz="3000" i="1" dirty="0" err="1"/>
              <a:t>sight</a:t>
            </a:r>
            <a:endParaRPr lang="cs-CZ" sz="3000" i="1" dirty="0"/>
          </a:p>
          <a:p>
            <a:r>
              <a:rPr lang="cs-CZ" sz="3000" dirty="0"/>
              <a:t>N: </a:t>
            </a:r>
            <a:r>
              <a:rPr lang="cs-CZ" sz="3000" i="1" dirty="0" err="1"/>
              <a:t>das</a:t>
            </a:r>
            <a:r>
              <a:rPr lang="cs-CZ" sz="3000" i="1" dirty="0"/>
              <a:t> </a:t>
            </a:r>
            <a:r>
              <a:rPr lang="cs-CZ" sz="3000" i="1" dirty="0" err="1"/>
              <a:t>passt</a:t>
            </a:r>
            <a:r>
              <a:rPr lang="cs-CZ" sz="3000" i="1" dirty="0"/>
              <a:t> </a:t>
            </a:r>
            <a:r>
              <a:rPr lang="cs-CZ" sz="3000" i="1" dirty="0" err="1"/>
              <a:t>wie</a:t>
            </a:r>
            <a:r>
              <a:rPr lang="cs-CZ" sz="3000" i="1" dirty="0"/>
              <a:t> </a:t>
            </a:r>
            <a:r>
              <a:rPr lang="cs-CZ" sz="3000" i="1" dirty="0" err="1"/>
              <a:t>die</a:t>
            </a:r>
            <a:r>
              <a:rPr lang="cs-CZ" sz="3000" i="1" dirty="0"/>
              <a:t> Faust </a:t>
            </a:r>
            <a:r>
              <a:rPr lang="cs-CZ" sz="3000" i="1" dirty="0" err="1"/>
              <a:t>aufs</a:t>
            </a:r>
            <a:r>
              <a:rPr lang="cs-CZ" sz="3000" i="1" dirty="0"/>
              <a:t> </a:t>
            </a:r>
            <a:r>
              <a:rPr lang="cs-CZ" sz="3000" i="1" dirty="0" err="1"/>
              <a:t>Auge</a:t>
            </a:r>
            <a:r>
              <a:rPr lang="cs-CZ" sz="3000" i="1" dirty="0"/>
              <a:t> </a:t>
            </a:r>
            <a:r>
              <a:rPr lang="cs-CZ" sz="3000" dirty="0"/>
              <a:t>(pěst na oko); </a:t>
            </a:r>
            <a:r>
              <a:rPr lang="cs-CZ" sz="3000" i="1" dirty="0"/>
              <a:t>der </a:t>
            </a:r>
            <a:r>
              <a:rPr lang="cs-CZ" sz="3000" i="1" dirty="0" err="1"/>
              <a:t>Arsch</a:t>
            </a:r>
            <a:r>
              <a:rPr lang="cs-CZ" sz="3000" i="1" dirty="0"/>
              <a:t> </a:t>
            </a:r>
            <a:r>
              <a:rPr lang="cs-CZ" sz="3000" i="1" dirty="0" err="1"/>
              <a:t>auf</a:t>
            </a:r>
            <a:r>
              <a:rPr lang="cs-CZ" sz="3000" i="1" dirty="0"/>
              <a:t> </a:t>
            </a:r>
            <a:r>
              <a:rPr lang="cs-CZ" sz="3000" i="1" dirty="0" err="1"/>
              <a:t>die</a:t>
            </a:r>
            <a:r>
              <a:rPr lang="cs-CZ" sz="3000" i="1" dirty="0"/>
              <a:t> </a:t>
            </a:r>
            <a:r>
              <a:rPr lang="cs-CZ" sz="3000" i="1" dirty="0" err="1"/>
              <a:t>Pfanne</a:t>
            </a:r>
            <a:r>
              <a:rPr lang="cs-CZ" sz="3000" dirty="0"/>
              <a:t> (prdel na hrnec) </a:t>
            </a:r>
          </a:p>
          <a:p>
            <a:r>
              <a:rPr lang="cs-CZ" sz="3000" dirty="0"/>
              <a:t>F: </a:t>
            </a:r>
            <a:r>
              <a:rPr lang="cs-CZ" sz="3000" i="1" dirty="0" err="1"/>
              <a:t>ça</a:t>
            </a:r>
            <a:r>
              <a:rPr lang="cs-CZ" sz="3000" i="1" dirty="0"/>
              <a:t> </a:t>
            </a:r>
            <a:r>
              <a:rPr lang="cs-CZ" sz="3000" i="1" dirty="0" err="1"/>
              <a:t>lui</a:t>
            </a:r>
            <a:r>
              <a:rPr lang="cs-CZ" sz="3000" i="1" dirty="0"/>
              <a:t> </a:t>
            </a:r>
            <a:r>
              <a:rPr lang="cs-CZ" sz="3000" i="1" dirty="0" err="1"/>
              <a:t>va</a:t>
            </a:r>
            <a:r>
              <a:rPr lang="cs-CZ" sz="3000" i="1" dirty="0"/>
              <a:t> </a:t>
            </a:r>
            <a:r>
              <a:rPr lang="cs-CZ" sz="3000" i="1" dirty="0" err="1"/>
              <a:t>common</a:t>
            </a:r>
            <a:r>
              <a:rPr lang="cs-CZ" sz="3000" i="1" dirty="0"/>
              <a:t> </a:t>
            </a:r>
            <a:r>
              <a:rPr lang="cs-CZ" sz="3000" i="1" dirty="0" err="1"/>
              <a:t>un</a:t>
            </a:r>
            <a:r>
              <a:rPr lang="cs-CZ" sz="3000" i="1" dirty="0"/>
              <a:t> </a:t>
            </a:r>
            <a:r>
              <a:rPr lang="cs-CZ" sz="3000" i="1" dirty="0" err="1"/>
              <a:t>tablier</a:t>
            </a:r>
            <a:r>
              <a:rPr lang="cs-CZ" sz="3000" i="1" dirty="0"/>
              <a:t> à </a:t>
            </a:r>
            <a:r>
              <a:rPr lang="cs-CZ" sz="3000" i="1" dirty="0" err="1"/>
              <a:t>une</a:t>
            </a:r>
            <a:r>
              <a:rPr lang="cs-CZ" sz="3000" i="1" dirty="0"/>
              <a:t> </a:t>
            </a:r>
            <a:r>
              <a:rPr lang="cs-CZ" sz="3000" i="1" dirty="0" err="1"/>
              <a:t>vache</a:t>
            </a:r>
            <a:r>
              <a:rPr lang="cs-CZ" sz="3000" i="1" dirty="0"/>
              <a:t> </a:t>
            </a:r>
            <a:r>
              <a:rPr lang="cs-CZ" sz="3000" dirty="0"/>
              <a:t>(jako krávě zástěra)</a:t>
            </a:r>
          </a:p>
          <a:p>
            <a:r>
              <a:rPr lang="cs-CZ" sz="3000" dirty="0"/>
              <a:t>R: </a:t>
            </a:r>
            <a:r>
              <a:rPr lang="az-Cyrl-AZ" sz="3000" dirty="0"/>
              <a:t>ему</a:t>
            </a:r>
            <a:r>
              <a:rPr lang="cs-CZ" sz="3000" dirty="0"/>
              <a:t> </a:t>
            </a:r>
            <a:r>
              <a:rPr lang="az-Cyrl-AZ" sz="3000" dirty="0"/>
              <a:t>это</a:t>
            </a:r>
            <a:r>
              <a:rPr lang="cs-CZ" sz="3000" dirty="0"/>
              <a:t> </a:t>
            </a:r>
            <a:r>
              <a:rPr lang="az-Cyrl-AZ" sz="3000" dirty="0"/>
              <a:t>как</a:t>
            </a:r>
            <a:r>
              <a:rPr lang="cs-CZ" sz="3000" dirty="0"/>
              <a:t> </a:t>
            </a:r>
            <a:r>
              <a:rPr lang="az-Cyrl-AZ" sz="3000" dirty="0"/>
              <a:t>корове</a:t>
            </a:r>
            <a:r>
              <a:rPr lang="cs-CZ" sz="3000" dirty="0"/>
              <a:t> </a:t>
            </a:r>
            <a:r>
              <a:rPr lang="az-Cyrl-AZ" sz="3000" dirty="0"/>
              <a:t>седло</a:t>
            </a:r>
            <a:r>
              <a:rPr lang="cs-CZ" sz="3000" dirty="0"/>
              <a:t> (jako krávě sedlo)</a:t>
            </a:r>
          </a:p>
        </p:txBody>
      </p:sp>
    </p:spTree>
    <p:extLst>
      <p:ext uri="{BB962C8B-B14F-4D97-AF65-F5344CB8AC3E}">
        <p14:creationId xmlns:p14="http://schemas.microsoft.com/office/powerpoint/2010/main" val="36325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E42D-0981-4683-852B-92994CF1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F03A29-F674-4A4E-A243-6B02415D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podmínka atestace</a:t>
            </a:r>
            <a:r>
              <a:rPr lang="cs-CZ" dirty="0"/>
              <a:t> stanovená na prvním kurzu: 2× prezentace zajímavosti z češtiny, ideálně ze syntaktické oblasti</a:t>
            </a:r>
          </a:p>
          <a:p>
            <a:r>
              <a:rPr lang="cs-CZ" dirty="0"/>
              <a:t>zatím:</a:t>
            </a:r>
          </a:p>
          <a:p>
            <a:pPr marL="457200" lvl="1" indent="0">
              <a:buNone/>
            </a:pPr>
            <a:r>
              <a:rPr lang="cs-CZ" dirty="0"/>
              <a:t>1× Vendula</a:t>
            </a:r>
          </a:p>
          <a:p>
            <a:pPr marL="457200" lvl="1" indent="0">
              <a:buNone/>
            </a:pPr>
            <a:r>
              <a:rPr lang="cs-CZ" dirty="0"/>
              <a:t>1× Míša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14. května je poslední možnost </a:t>
            </a:r>
            <a:r>
              <a:rPr lang="cs-CZ" dirty="0"/>
              <a:t>(jinak zápočet neudělím)</a:t>
            </a:r>
          </a:p>
        </p:txBody>
      </p:sp>
    </p:spTree>
    <p:extLst>
      <p:ext uri="{BB962C8B-B14F-4D97-AF65-F5344CB8AC3E}">
        <p14:creationId xmlns:p14="http://schemas.microsoft.com/office/powerpoint/2010/main" val="384192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 23. dubna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370" y="1628800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aktuální členění větné</a:t>
            </a:r>
            <a:endParaRPr lang="cs-CZ" dirty="0"/>
          </a:p>
          <a:p>
            <a:r>
              <a:rPr lang="cs-CZ" b="1" dirty="0"/>
              <a:t>na 23. dubna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prostudujte: </a:t>
            </a:r>
            <a:r>
              <a:rPr lang="cs-CZ" dirty="0">
                <a:hlinkClick r:id="rId2"/>
              </a:rPr>
              <a:t>https://www.czechency.org/slovnik</a:t>
            </a:r>
            <a:r>
              <a:rPr lang="cs-CZ" dirty="0"/>
              <a:t> heslo Aktuální členění větné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doplnit ho můžete mluvnicemi…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Co je tedy aktuální členění větné?</a:t>
            </a:r>
          </a:p>
        </p:txBody>
      </p:sp>
    </p:spTree>
    <p:extLst>
      <p:ext uri="{BB962C8B-B14F-4D97-AF65-F5344CB8AC3E}">
        <p14:creationId xmlns:p14="http://schemas.microsoft.com/office/powerpoint/2010/main" val="840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 23. dubna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370" y="1628800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Interpretujte věty: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Chodí běhat do lesa × Do lesa chodí běhat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ÚJKN je ve čtvrtém patře × Ve čtvrtém patře je ÚJKN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Včera jsem si koupila postel × Postel jsem si koupila včera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Půjdeme spolu do divadla? × Půjdeme do divadla spolu?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Chtěla bych studovat češtinu nejspíš v Praze × Chtěla bych studovat nejspíš češtinu v Praze × Chtěla bych nejspíš studovat češtinu v Praze</a:t>
            </a:r>
          </a:p>
        </p:txBody>
      </p:sp>
    </p:spTree>
    <p:extLst>
      <p:ext uri="{BB962C8B-B14F-4D97-AF65-F5344CB8AC3E}">
        <p14:creationId xmlns:p14="http://schemas.microsoft.com/office/powerpoint/2010/main" val="286161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aktuální členění větné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cs-CZ" sz="2800" dirty="0"/>
              <a:t>   občas se používá termín: funkční větná perspektiva</a:t>
            </a:r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cs-CZ" sz="2400" dirty="0"/>
              <a:t>   </a:t>
            </a:r>
            <a:r>
              <a:rPr lang="cs-CZ" sz="2400" dirty="0" err="1"/>
              <a:t>functional</a:t>
            </a:r>
            <a:r>
              <a:rPr lang="cs-CZ" sz="2400" dirty="0"/>
              <a:t> sentence </a:t>
            </a:r>
            <a:r>
              <a:rPr lang="cs-CZ" sz="2400" dirty="0" err="1"/>
              <a:t>perspective</a:t>
            </a:r>
            <a:r>
              <a:rPr lang="cs-CZ" sz="2400" dirty="0"/>
              <a:t>, FSP</a:t>
            </a:r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cs-CZ" sz="2400" dirty="0"/>
              <a:t>   poprvé: </a:t>
            </a:r>
            <a:r>
              <a:rPr lang="cs-CZ" sz="2400" b="1" dirty="0"/>
              <a:t>Vilém </a:t>
            </a:r>
            <a:r>
              <a:rPr lang="cs-CZ" sz="2400" b="1" dirty="0" err="1"/>
              <a:t>Mathesius</a:t>
            </a:r>
            <a:endParaRPr lang="cs-CZ" sz="2400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3F5B1E-AF17-4E87-B1CD-7AD68D67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276615"/>
            <a:ext cx="2832048" cy="40890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B9AE92-BDDC-4015-8689-E9719224D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996952"/>
            <a:ext cx="2664296" cy="37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aktuální členění větné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7841569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b="1" dirty="0"/>
              <a:t>základní princip určující pořadí větných členů v jazycích s tzv. volným (flexibilním) slovosledem</a:t>
            </a:r>
          </a:p>
          <a:p>
            <a:pPr>
              <a:defRPr/>
            </a:pPr>
            <a:r>
              <a:rPr lang="cs-CZ" dirty="0"/>
              <a:t>užití a uspořádání výrazů ve výpovědi/větě (v PMČ neujasněné, ESČ – oboje)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každá výpověď má AČV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i výpověď v ZJ!</a:t>
            </a:r>
          </a:p>
          <a:p>
            <a:pPr>
              <a:defRPr/>
            </a:pPr>
            <a:r>
              <a:rPr lang="cs-CZ" dirty="0"/>
              <a:t>projevuje se v něm </a:t>
            </a:r>
            <a:r>
              <a:rPr lang="cs-CZ" u="sng" dirty="0"/>
              <a:t>záměr</a:t>
            </a:r>
            <a:r>
              <a:rPr lang="cs-CZ" dirty="0"/>
              <a:t> a výpovědní </a:t>
            </a:r>
            <a:r>
              <a:rPr lang="cs-CZ" u="sng" dirty="0"/>
              <a:t>perspektiva</a:t>
            </a:r>
            <a:r>
              <a:rPr lang="cs-CZ" dirty="0"/>
              <a:t> mluvčího </a:t>
            </a:r>
          </a:p>
          <a:p>
            <a:pPr lvl="0"/>
            <a:r>
              <a:rPr lang="cs-CZ" dirty="0"/>
              <a:t>výpověď se dá rozdělit na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co je známé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co je nové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4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AČV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cs-CZ" dirty="0"/>
              <a:t>jedna z hierarchií významové stavby věty</a:t>
            </a:r>
          </a:p>
          <a:p>
            <a:r>
              <a:rPr lang="cs-CZ" dirty="0"/>
              <a:t>relevantní </a:t>
            </a:r>
            <a:r>
              <a:rPr lang="cs-CZ" b="1" dirty="0"/>
              <a:t>pragmaticky i sémanticky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Nemám ráda čokoládu.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Čokoládu nemám ráda.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Čokoládu ráda nemám.</a:t>
            </a:r>
          </a:p>
          <a:p>
            <a:r>
              <a:rPr lang="cs-CZ" dirty="0"/>
              <a:t>prostředky vyjádření AČV: </a:t>
            </a:r>
            <a:r>
              <a:rPr lang="cs-CZ" b="1" dirty="0"/>
              <a:t>intonace a slovosled</a:t>
            </a:r>
          </a:p>
          <a:p>
            <a:r>
              <a:rPr lang="cs-CZ" dirty="0"/>
              <a:t>vždy se zapojuje i kontext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85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dvě hlavní části výpovědi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9448"/>
            <a:ext cx="8229600" cy="470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a) základ, východisko, téma, </a:t>
            </a:r>
            <a:r>
              <a:rPr lang="cs-CZ" b="1" dirty="0" err="1"/>
              <a:t>topic</a:t>
            </a:r>
            <a:endParaRPr lang="cs-CZ" b="1" dirty="0"/>
          </a:p>
          <a:p>
            <a:pPr lvl="1">
              <a:buFont typeface="Arial" pitchFamily="34" charset="0"/>
              <a:buChar char="•"/>
            </a:pPr>
            <a:r>
              <a:rPr lang="cs-CZ" dirty="0"/>
              <a:t>„to, o čem se mluví“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Mathesius – východiště výpovědi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bezpříznakový, objektivní slovosled – na začátku výpovědi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ohnisko, jádro, réma, </a:t>
            </a:r>
            <a:r>
              <a:rPr lang="cs-CZ" b="1" dirty="0" err="1"/>
              <a:t>focus</a:t>
            </a:r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/>
              <a:t>„to, co se o tématu říká“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nejdynamičtější člen věty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nese intonační centrum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bezpříznakový, objektivní slovosled – na konci výpovědi</a:t>
            </a:r>
          </a:p>
          <a:p>
            <a:pPr lvl="0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E66433-E2E1-481E-B144-B79C4716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576546"/>
            <a:ext cx="3528392" cy="10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57F60-B13E-4606-A8C2-86DE933E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pravidelnosti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F896C4-8F56-4376-8CD1-2AA12DDB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 oznamovací bezpříznakové větě je réma (to důležité, nové) vždycky na konci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Bydlím </a:t>
            </a:r>
            <a:r>
              <a:rPr lang="cs-CZ" i="1" u="sng" dirty="0"/>
              <a:t>ve Znojmě</a:t>
            </a:r>
            <a:r>
              <a:rPr lang="cs-CZ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Ve Znojmě bydlím </a:t>
            </a:r>
            <a:r>
              <a:rPr lang="cs-CZ" i="1" u="sng" dirty="0"/>
              <a:t>už pět let</a:t>
            </a:r>
            <a:r>
              <a:rPr lang="cs-CZ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Pracuju </a:t>
            </a:r>
            <a:r>
              <a:rPr lang="cs-CZ" i="1" u="sng" dirty="0"/>
              <a:t>jako řidička</a:t>
            </a:r>
            <a:r>
              <a:rPr lang="cs-CZ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Pracuju </a:t>
            </a:r>
            <a:r>
              <a:rPr lang="cs-CZ" i="1" u="sng" dirty="0"/>
              <a:t>jako řidička tramvaje</a:t>
            </a:r>
            <a:r>
              <a:rPr lang="cs-CZ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Pracuju </a:t>
            </a:r>
            <a:r>
              <a:rPr lang="cs-CZ" i="1" u="sng" dirty="0"/>
              <a:t>jako řidička tramvají Dopravního podniku hlavního města Prahy</a:t>
            </a:r>
            <a:r>
              <a:rPr lang="cs-CZ" i="1" dirty="0"/>
              <a:t>.</a:t>
            </a:r>
          </a:p>
          <a:p>
            <a:r>
              <a:rPr lang="cs-CZ" dirty="0"/>
              <a:t>v doplňovacích bezpříznakových otázkách je réma (to důležité) vždycky na začátku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u="sng" dirty="0"/>
              <a:t>Co</a:t>
            </a:r>
            <a:r>
              <a:rPr lang="cs-CZ" i="1" dirty="0"/>
              <a:t> děláš za práci?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u="sng" dirty="0"/>
              <a:t>Kde</a:t>
            </a:r>
            <a:r>
              <a:rPr lang="cs-CZ" i="1" dirty="0"/>
              <a:t> bydlíš?</a:t>
            </a:r>
          </a:p>
        </p:txBody>
      </p:sp>
    </p:spTree>
    <p:extLst>
      <p:ext uri="{BB962C8B-B14F-4D97-AF65-F5344CB8AC3E}">
        <p14:creationId xmlns:p14="http://schemas.microsoft.com/office/powerpoint/2010/main" val="1351699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9750</TotalTime>
  <Words>719</Words>
  <Application>Microsoft Office PowerPoint</Application>
  <PresentationFormat>Předvádění na obrazovce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Seminář praktické češtiny II</vt:lpstr>
      <vt:lpstr>zajímavosti</vt:lpstr>
      <vt:lpstr>na 23. dubna 2017</vt:lpstr>
      <vt:lpstr>na 23. dubna 2017</vt:lpstr>
      <vt:lpstr>aktuální členění větné</vt:lpstr>
      <vt:lpstr>aktuální členění větné</vt:lpstr>
      <vt:lpstr>AČV</vt:lpstr>
      <vt:lpstr>dvě hlavní části výpovědi</vt:lpstr>
      <vt:lpstr>pravidelnosti</vt:lpstr>
      <vt:lpstr>v MJ intonační zdůraznění namísto AČV</vt:lpstr>
      <vt:lpstr>Prezentace aplikace PowerPoint</vt:lpstr>
      <vt:lpstr>vytvořte slovosledně bezpříznakovou (neutrální) oznamovací větu z těchto slov</vt:lpstr>
      <vt:lpstr>výpovědní dynamičnost</vt:lpstr>
      <vt:lpstr>Bachmannová, J. – Suksov, V. (2007): Jak se to řekne jinde. Praha: Knižní klub v edici Universum.</vt:lpstr>
      <vt:lpstr>překlady frazémů</vt:lpstr>
    </vt:vector>
  </TitlesOfParts>
  <Company>Ústav pro jazyk český AV ČR, v. v. i.,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praktické češtiny</dc:title>
  <dc:creator>Hana Prokšová</dc:creator>
  <cp:lastModifiedBy>Hana Prokšová</cp:lastModifiedBy>
  <cp:revision>146</cp:revision>
  <dcterms:created xsi:type="dcterms:W3CDTF">2016-04-05T12:49:21Z</dcterms:created>
  <dcterms:modified xsi:type="dcterms:W3CDTF">2018-04-20T10:14:35Z</dcterms:modified>
</cp:coreProperties>
</file>