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5" r:id="rId11"/>
    <p:sldId id="289" r:id="rId12"/>
    <p:sldId id="267" r:id="rId13"/>
    <p:sldId id="268" r:id="rId14"/>
    <p:sldId id="284" r:id="rId15"/>
    <p:sldId id="286" r:id="rId16"/>
    <p:sldId id="287" r:id="rId17"/>
    <p:sldId id="280" r:id="rId18"/>
    <p:sldId id="269" r:id="rId19"/>
    <p:sldId id="283" r:id="rId20"/>
    <p:sldId id="282" r:id="rId21"/>
    <p:sldId id="290" r:id="rId22"/>
    <p:sldId id="291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15:39:50.5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545 2 24575,'24'1'0,"1"1"0,28 7 0,36 3 0,30-12 0,136-17 0,-204 12 0,32 2 0,0 3 0,96 13 0,32 1 0,-12 5 0,-91-5 0,640 27 0,-652-37 0,173 30 0,-10 0 0,-145-31 0,0-5 0,202-31 0,-279 28 0,121-8 0,220 10 0,-208 6 0,1432-2 0,-1170-18 0,-288 9 0,19-3 0,145-3 0,2884 15 0,-3153 1 0,0 2 0,62 14 0,-52-8 0,50 3 0,166 27 0,-204-29 0,-34-4 0,-1 2 0,-1 0 0,0 2 0,0 1 0,-1 0 0,33 25 0,-46-30 0,-6-4 0,0 0 0,-1 1 0,0 0 0,0 0 0,0 0 0,0 1 0,0-1 0,-1 1 0,0 0 0,0 0 0,3 6 0,20 65 0,-9-24 0,2-4 0,3-2 0,2 0 0,2-2 0,42 55 0,-51-73 0,-1 1 0,-2 1 0,-1 0 0,0 0 0,14 56 0,-4-15 0,-15-39 0,-2 0 0,-1 0 0,-1 1 0,-2 0 0,-1 0 0,-5 53 0,2 3 0,-1-55 0,-2 1 0,-1-1 0,-1-1 0,-2 1 0,-1-1 0,-21 44 0,11-31 0,-3-2 0,-1-1 0,-1 0 0,-62 71 0,52-76 0,-1-1 0,-51 36 0,64-53 0,-9 6 0,0-2 0,-2-2 0,-66 31 0,-118 32 0,31-14 0,161-60 0,0-2 0,-1 0 0,1-2 0,-1-1 0,-48 1 0,35-3 0,-65 12 0,47-3 0,-90 5 0,-24 10 0,42-5 0,-207 43 0,50-7 0,170-39 0,32-3 0,-126 5 0,-41-22 0,-99 4 0,246 10 0,69-6 0,-52 1 0,-912-8 0,839-10 0,35 0 0,-242-33 0,214 20 0,28 15 0,80 7 0,-68-11 0,57 5 0,0 4 0,-1 1 0,-62 6 0,15 0 0,-1862-3 0,1758 12 0,31-1 0,105-6 0,-86 16 0,79-9 0,-93 2 0,118-12 0,1 3 0,-101 21 0,101-14 0,-63 5 0,-13 4 0,61-12 0,-1-2 0,0-3 0,-96-7 0,33 0 0,-381 3 0,497 0 0,1-2 0,-1 0 0,0-1 0,0 0 0,1-2 0,0 0 0,0-1 0,0 0 0,1-1 0,-28-17 0,-2-8 0,1-1 0,-41-41 0,-16-12 0,70 61 0,-160-130 0,164 127 0,0-2 0,3-1 0,0 0 0,2-2 0,-29-57 0,25 37 0,-19-59 0,20 47 0,-52-163 0,65 195 0,1-1 0,1 0 0,2 0 0,1-1 0,2 0 0,2 0 0,1 0 0,1-1 0,2 1 0,2 0 0,1 0 0,14-57 0,1 8 0,-9 39 0,17-51 0,-10 49 0,60-152 0,-60 163 0,2 0 0,1 1 0,32-42 0,87-111 0,-130 177 18,0 0 0,0 1 1,1 0-1,0 1 0,21-14 0,17-17-1492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6194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49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8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2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121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53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99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2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14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0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94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1388EA0-A859-4FB2-A531-9A2DCBF02B7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E3F415D-408A-4C94-8E68-BB29600E4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30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vokabular.ujc.cas.cz/moduly/edicni/edice/e776d714-0d0a-475a-962f-fc9f8ccac846/plny-text/bez-aparatu/folio/28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AC7428-9492-4177-9C42-5F7EE8CF2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290" y="365760"/>
            <a:ext cx="5997678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Alexandrovská látka </a:t>
            </a:r>
            <a:br>
              <a:rPr lang="en-US" sz="3100" b="1"/>
            </a:br>
            <a:r>
              <a:rPr lang="en-US" sz="3100" b="1"/>
              <a:t>Vývoj od antiky po středověk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D68788-83BA-480F-978E-B22898E5A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1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96707B3-E956-4E4C-AB88-41C63DFFC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290" y="2005739"/>
            <a:ext cx="6015571" cy="4174398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/>
            <a:r>
              <a:rPr lang="en-US" dirty="0" err="1"/>
              <a:t>Alexandr</a:t>
            </a:r>
            <a:r>
              <a:rPr lang="en-US" dirty="0"/>
              <a:t> </a:t>
            </a:r>
            <a:r>
              <a:rPr lang="en-US" dirty="0" err="1"/>
              <a:t>Veliký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středověkých</a:t>
            </a:r>
            <a:r>
              <a:rPr lang="en-US" dirty="0"/>
              <a:t> </a:t>
            </a:r>
            <a:r>
              <a:rPr lang="en-US" dirty="0" err="1"/>
              <a:t>Čechách</a:t>
            </a:r>
            <a:endParaRPr lang="en-US" dirty="0"/>
          </a:p>
          <a:p>
            <a:pPr indent="-182880"/>
            <a:r>
              <a:rPr lang="en-US" dirty="0"/>
              <a:t>P. </a:t>
            </a:r>
            <a:r>
              <a:rPr lang="en-US" dirty="0" err="1"/>
              <a:t>Cermanová</a:t>
            </a:r>
            <a:r>
              <a:rPr lang="en-US" dirty="0"/>
              <a:t> – J. Svátek – V. </a:t>
            </a:r>
            <a:r>
              <a:rPr lang="en-US" dirty="0" err="1"/>
              <a:t>Žůrek</a:t>
            </a:r>
            <a:endParaRPr lang="en-US" dirty="0"/>
          </a:p>
          <a:p>
            <a:pPr indent="-182880"/>
            <a:r>
              <a:rPr lang="en-US" dirty="0"/>
              <a:t>PVP </a:t>
            </a:r>
            <a:r>
              <a:rPr lang="en-US" dirty="0" err="1"/>
              <a:t>na</a:t>
            </a:r>
            <a:r>
              <a:rPr lang="en-US" dirty="0"/>
              <a:t> FF UK</a:t>
            </a:r>
          </a:p>
          <a:p>
            <a:pPr indent="-182880"/>
            <a:r>
              <a:rPr lang="en-US" dirty="0"/>
              <a:t>ZS 2020-2021</a:t>
            </a:r>
          </a:p>
        </p:txBody>
      </p:sp>
    </p:spTree>
    <p:extLst>
      <p:ext uri="{BB962C8B-B14F-4D97-AF65-F5344CB8AC3E}">
        <p14:creationId xmlns:p14="http://schemas.microsoft.com/office/powerpoint/2010/main" val="176313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69C0A-DF13-43AB-8B74-11C15D8F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05494"/>
          </a:xfrm>
        </p:spPr>
        <p:txBody>
          <a:bodyPr/>
          <a:lstStyle/>
          <a:p>
            <a:r>
              <a:rPr lang="cs-CZ" dirty="0"/>
              <a:t>12. století - Alexandreis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F1AA7-B3AD-40DD-941A-191C0361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253448"/>
            <a:ext cx="8595360" cy="49266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Pseudo-Kallisthénes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(Julius Valerius)				(Leo Archipresbyter)</a:t>
            </a:r>
          </a:p>
          <a:p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Gualter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Castellionský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Gautier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Châtillon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asi 1135-1201) – v hexametrech, vychází z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Quinta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Curtia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ale také z ostatních historiků vč.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Iulia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Valeria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standardní učební látka, dochováno ve více než 135 rkp.</a:t>
            </a:r>
          </a:p>
          <a:p>
            <a:r>
              <a:rPr lang="cs-CZ" b="1" dirty="0">
                <a:latin typeface="+mj-lt"/>
                <a:cs typeface="Times New Roman" panose="02020603050405020304" pitchFamily="18" charset="0"/>
              </a:rPr>
              <a:t>Mnoho </a:t>
            </a:r>
            <a:r>
              <a:rPr lang="cs-CZ" b="1" dirty="0" err="1">
                <a:latin typeface="+mj-lt"/>
                <a:cs typeface="Times New Roman" panose="02020603050405020304" pitchFamily="18" charset="0"/>
              </a:rPr>
              <a:t>vernakulárních</a:t>
            </a:r>
            <a:r>
              <a:rPr lang="cs-CZ" b="1" dirty="0">
                <a:latin typeface="+mj-lt"/>
                <a:cs typeface="Times New Roman" panose="02020603050405020304" pitchFamily="18" charset="0"/>
              </a:rPr>
              <a:t> zpracování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španělsky – </a:t>
            </a:r>
            <a:r>
              <a:rPr lang="cs-CZ" i="1" dirty="0">
                <a:latin typeface="+mj-lt"/>
                <a:cs typeface="Times New Roman" panose="02020603050405020304" pitchFamily="18" charset="0"/>
              </a:rPr>
              <a:t>El Libro de Alexandre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(pol. 13. stol.)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nizozemsky – Jakob van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Maerlant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+mj-lt"/>
                <a:cs typeface="Times New Roman" panose="02020603050405020304" pitchFamily="18" charset="0"/>
              </a:rPr>
              <a:t>Alexanders</a:t>
            </a:r>
            <a:r>
              <a:rPr lang="cs-CZ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+mj-lt"/>
                <a:cs typeface="Times New Roman" panose="02020603050405020304" pitchFamily="18" charset="0"/>
              </a:rPr>
              <a:t>Gesteen</a:t>
            </a:r>
            <a:r>
              <a:rPr lang="cs-CZ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(1256-1260)</a:t>
            </a:r>
            <a:endParaRPr lang="cs-CZ" i="1" dirty="0">
              <a:latin typeface="+mj-lt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cs typeface="Times New Roman" panose="02020603050405020304" pitchFamily="18" charset="0"/>
              </a:rPr>
              <a:t>hor.německy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– Ulrich von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Etzenbach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+mj-lt"/>
                <a:cs typeface="Times New Roman" panose="02020603050405020304" pitchFamily="18" charset="0"/>
              </a:rPr>
              <a:t>Alexander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(1270-1287)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islandsky –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Brandr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Jónsson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+mj-lt"/>
                <a:cs typeface="Times New Roman" panose="02020603050405020304" pitchFamily="18" charset="0"/>
              </a:rPr>
              <a:t>Alexanderssaga</a:t>
            </a:r>
            <a:r>
              <a:rPr lang="cs-CZ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(kolem 1260)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česky – </a:t>
            </a:r>
            <a:r>
              <a:rPr lang="cs-CZ" i="1" dirty="0">
                <a:latin typeface="+mj-lt"/>
                <a:cs typeface="Times New Roman" panose="02020603050405020304" pitchFamily="18" charset="0"/>
              </a:rPr>
              <a:t>Alexandreida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(kolem 1265)</a:t>
            </a:r>
            <a:endParaRPr lang="cs-CZ" dirty="0">
              <a:latin typeface="+mj-lt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27C1A81B-F946-4DF7-9F29-021F76382BD3}"/>
              </a:ext>
            </a:extLst>
          </p:cNvPr>
          <p:cNvSpPr/>
          <p:nvPr/>
        </p:nvSpPr>
        <p:spPr>
          <a:xfrm>
            <a:off x="5283531" y="1552182"/>
            <a:ext cx="23876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2B1347D8-7133-4EC0-9FE6-75223F8F8F96}"/>
              </a:ext>
            </a:extLst>
          </p:cNvPr>
          <p:cNvSpPr/>
          <p:nvPr/>
        </p:nvSpPr>
        <p:spPr>
          <a:xfrm rot="4591866" flipH="1">
            <a:off x="3704685" y="1062978"/>
            <a:ext cx="8314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5B993DAA-B61C-432C-8593-127DBBCB862D}"/>
              </a:ext>
            </a:extLst>
          </p:cNvPr>
          <p:cNvSpPr/>
          <p:nvPr/>
        </p:nvSpPr>
        <p:spPr>
          <a:xfrm rot="17712850" flipH="1">
            <a:off x="7357529" y="1113008"/>
            <a:ext cx="169958" cy="784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79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C694C9-362D-42B4-BA61-4FCFA884E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34467"/>
            <a:ext cx="10905066" cy="4989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E0C4821-353C-6736-88B7-25EBC0E96B71}"/>
                  </a:ext>
                </a:extLst>
              </p14:cNvPr>
              <p14:cNvContentPartPr/>
              <p14:nvPr/>
            </p14:nvContentPartPr>
            <p14:xfrm>
              <a:off x="6790463" y="3124000"/>
              <a:ext cx="4247280" cy="9882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E0C4821-353C-6736-88B7-25EBC0E96B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7463" y="3061360"/>
                <a:ext cx="4372920" cy="11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44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70989-F54A-4322-B161-A19AF4D0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Leo Archipresbyter (10. století)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392D1-9B83-42B3-B6C5-C07EEB8F1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diplomat ve službách neapolských vévodů Jana II. a Marina II.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Cca 950 na cestě do Konstantinopole – řecký rukopis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Pseudo-Kallisthéna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(pravděpodobně recenze 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nový překlad do latiny </a:t>
            </a:r>
            <a:r>
              <a:rPr lang="cs-CZ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Nativitas</a:t>
            </a:r>
            <a:r>
              <a:rPr lang="cs-CZ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victoria</a:t>
            </a:r>
            <a:r>
              <a:rPr lang="cs-CZ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Alexandri</a:t>
            </a:r>
            <a:r>
              <a:rPr lang="cs-CZ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čteno v katedrálních školách</a:t>
            </a:r>
          </a:p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Základ pro další prozaická zpracování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alexandrovské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látky, včetně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vernakulárních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Dochováno ve 4 rkp.: </a:t>
            </a: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Bamberg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Staatsbibliothek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 III 14 (kol. r. 1000) 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London,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Lambeth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342 (13. stol.)</a:t>
            </a: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München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BSB,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23489 (kolem 1200) 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Paris,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BnF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n. a. lat., 310 (12. stol.) 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983FC5-3F11-462F-B480-A77EDF595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4535392"/>
            <a:ext cx="5902959" cy="2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AA6FD-331F-4AB5-97C4-DF065C97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Historia</a:t>
            </a:r>
            <a:r>
              <a:rPr lang="cs-CZ" dirty="0"/>
              <a:t> de </a:t>
            </a:r>
            <a:r>
              <a:rPr lang="cs-CZ" dirty="0" err="1"/>
              <a:t>preliis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F0D9A-5D34-4342-8DDA-568B95BF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Recenze I1 </a:t>
            </a:r>
            <a:r>
              <a:rPr lang="cs-CZ" dirty="0"/>
              <a:t>(I= interpolace)</a:t>
            </a:r>
          </a:p>
          <a:p>
            <a:r>
              <a:rPr lang="cs-CZ" dirty="0"/>
              <a:t>Před rokem 1100</a:t>
            </a:r>
          </a:p>
          <a:p>
            <a:r>
              <a:rPr lang="cs-CZ" dirty="0"/>
              <a:t>Mnoho vložených epizod </a:t>
            </a:r>
            <a:r>
              <a:rPr lang="en-US" dirty="0"/>
              <a:t>Jose</a:t>
            </a:r>
            <a:r>
              <a:rPr lang="cs-CZ" dirty="0"/>
              <a:t>f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cs-CZ" dirty="0" err="1"/>
              <a:t>oným</a:t>
            </a:r>
            <a:r>
              <a:rPr lang="cs-CZ" dirty="0"/>
              <a:t>, </a:t>
            </a:r>
            <a:r>
              <a:rPr lang="en-US" dirty="0" err="1"/>
              <a:t>Orosius</a:t>
            </a:r>
            <a:r>
              <a:rPr lang="en-US" dirty="0"/>
              <a:t>, Isidor</a:t>
            </a:r>
            <a:r>
              <a:rPr lang="cs-CZ" dirty="0"/>
              <a:t> Sevillský</a:t>
            </a:r>
            <a:r>
              <a:rPr lang="en-US" dirty="0"/>
              <a:t>,</a:t>
            </a:r>
            <a:r>
              <a:rPr lang="cs-CZ" dirty="0"/>
              <a:t> líčení Indie </a:t>
            </a:r>
            <a:r>
              <a:rPr lang="en-US" dirty="0" err="1"/>
              <a:t>Aristot</a:t>
            </a:r>
            <a:r>
              <a:rPr lang="cs-CZ" dirty="0" err="1"/>
              <a:t>elovy</a:t>
            </a:r>
            <a:r>
              <a:rPr lang="cs-CZ" dirty="0"/>
              <a:t> dopisy</a:t>
            </a:r>
          </a:p>
          <a:p>
            <a:r>
              <a:rPr lang="cs-CZ" dirty="0"/>
              <a:t>Český překlad in :</a:t>
            </a:r>
            <a:r>
              <a:rPr lang="pt-BR" dirty="0"/>
              <a:t> </a:t>
            </a:r>
            <a:r>
              <a:rPr lang="pt-BR" i="1" dirty="0"/>
              <a:t>Antická próza </a:t>
            </a:r>
            <a:r>
              <a:rPr lang="cs-CZ" i="1" dirty="0"/>
              <a:t>II. </a:t>
            </a:r>
            <a:r>
              <a:rPr lang="pt-BR" i="1" dirty="0"/>
              <a:t>Láska a válka</a:t>
            </a:r>
            <a:r>
              <a:rPr lang="cs-CZ" dirty="0"/>
              <a:t>, Praha 1971.</a:t>
            </a:r>
          </a:p>
          <a:p>
            <a:r>
              <a:rPr lang="cs-CZ" dirty="0"/>
              <a:t>Z ní pak dvě nezávislá zpracování</a:t>
            </a:r>
          </a:p>
          <a:p>
            <a:r>
              <a:rPr lang="cs-CZ" dirty="0"/>
              <a:t>Recenze I2</a:t>
            </a:r>
          </a:p>
          <a:p>
            <a:r>
              <a:rPr lang="cs-CZ" dirty="0"/>
              <a:t>Tzv. </a:t>
            </a:r>
            <a:r>
              <a:rPr lang="cs-CZ" dirty="0" err="1"/>
              <a:t>Orosiova</a:t>
            </a:r>
            <a:r>
              <a:rPr lang="cs-CZ" dirty="0"/>
              <a:t> </a:t>
            </a:r>
            <a:r>
              <a:rPr lang="cs-CZ" dirty="0" err="1"/>
              <a:t>rec</a:t>
            </a:r>
            <a:r>
              <a:rPr lang="cs-CZ" dirty="0"/>
              <a:t>.</a:t>
            </a:r>
          </a:p>
          <a:p>
            <a:r>
              <a:rPr lang="cs-CZ" dirty="0"/>
              <a:t>Recenze I3</a:t>
            </a:r>
          </a:p>
          <a:p>
            <a:endParaRPr lang="cs-CZ" dirty="0"/>
          </a:p>
          <a:p>
            <a:r>
              <a:rPr lang="cs-CZ" dirty="0" err="1"/>
              <a:t>Quilichinus</a:t>
            </a:r>
            <a:r>
              <a:rPr lang="cs-CZ" dirty="0"/>
              <a:t> ze </a:t>
            </a:r>
            <a:r>
              <a:rPr lang="cs-CZ" dirty="0" err="1"/>
              <a:t>Spoleta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DB9560-C28D-4259-AF78-4F8BEAC4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533394"/>
            <a:ext cx="3882751" cy="33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8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AA6FD-331F-4AB5-97C4-DF065C97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Historia</a:t>
            </a:r>
            <a:r>
              <a:rPr lang="cs-CZ" dirty="0"/>
              <a:t> de </a:t>
            </a:r>
            <a:r>
              <a:rPr lang="cs-CZ" dirty="0" err="1"/>
              <a:t>preliis</a:t>
            </a:r>
            <a:r>
              <a:rPr lang="cs-CZ" dirty="0"/>
              <a:t> - recenze I</a:t>
            </a:r>
            <a:r>
              <a:rPr lang="cs-CZ" baseline="30000" dirty="0"/>
              <a:t>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F0D9A-5D34-4342-8DDA-568B95BF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5003461" cy="4351337"/>
          </a:xfrm>
        </p:spPr>
        <p:txBody>
          <a:bodyPr>
            <a:normAutofit/>
          </a:bodyPr>
          <a:lstStyle/>
          <a:p>
            <a:r>
              <a:rPr lang="cs-CZ" dirty="0"/>
              <a:t>Tzv. </a:t>
            </a:r>
            <a:r>
              <a:rPr lang="cs-CZ" dirty="0" err="1"/>
              <a:t>Orosiova</a:t>
            </a:r>
            <a:r>
              <a:rPr lang="cs-CZ" dirty="0"/>
              <a:t> recenze, autor masivně čerpal z díla Pavla </a:t>
            </a:r>
            <a:r>
              <a:rPr lang="cs-CZ" dirty="0" err="1"/>
              <a:t>Orosia</a:t>
            </a:r>
            <a:r>
              <a:rPr lang="cs-CZ" dirty="0"/>
              <a:t> </a:t>
            </a:r>
            <a:r>
              <a:rPr lang="cs-CZ" i="1" dirty="0"/>
              <a:t>Historie proti pohanům </a:t>
            </a:r>
            <a:r>
              <a:rPr lang="cs-CZ" dirty="0"/>
              <a:t>(3. a 4. kniha).</a:t>
            </a:r>
          </a:p>
          <a:p>
            <a:r>
              <a:rPr lang="cs-CZ" dirty="0"/>
              <a:t>další interpolovaná díla: Valerius </a:t>
            </a:r>
            <a:r>
              <a:rPr lang="cs-CZ" dirty="0" err="1"/>
              <a:t>Maximus</a:t>
            </a:r>
            <a:r>
              <a:rPr lang="cs-CZ" dirty="0"/>
              <a:t> (moralizující </a:t>
            </a:r>
            <a:r>
              <a:rPr lang="cs-CZ" dirty="0" err="1"/>
              <a:t>exempla</a:t>
            </a:r>
            <a:r>
              <a:rPr lang="cs-CZ" dirty="0"/>
              <a:t>), </a:t>
            </a:r>
            <a:r>
              <a:rPr lang="cs-CZ" dirty="0" err="1"/>
              <a:t>Pseudo-Methodius</a:t>
            </a:r>
            <a:r>
              <a:rPr lang="cs-CZ" dirty="0"/>
              <a:t>, Josef o návštěvě Jeruzaléma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B682EC-26F1-4055-8176-83FF14F7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68" y="1828800"/>
            <a:ext cx="3890843" cy="49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AA6FD-331F-4AB5-97C4-DF065C97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Historia</a:t>
            </a:r>
            <a:r>
              <a:rPr lang="cs-CZ" dirty="0"/>
              <a:t> de </a:t>
            </a:r>
            <a:r>
              <a:rPr lang="cs-CZ" dirty="0" err="1"/>
              <a:t>preliis</a:t>
            </a:r>
            <a:r>
              <a:rPr lang="cs-CZ" dirty="0"/>
              <a:t> - recenze I</a:t>
            </a:r>
            <a:r>
              <a:rPr lang="cs-CZ" baseline="30000" dirty="0"/>
              <a:t>3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F0D9A-5D34-4342-8DDA-568B95BF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137995" cy="4351337"/>
          </a:xfrm>
        </p:spPr>
        <p:txBody>
          <a:bodyPr>
            <a:normAutofit/>
          </a:bodyPr>
          <a:lstStyle/>
          <a:p>
            <a:r>
              <a:rPr lang="cs-CZ" dirty="0"/>
              <a:t>Recenze I3</a:t>
            </a:r>
          </a:p>
          <a:p>
            <a:r>
              <a:rPr lang="cs-CZ" dirty="0"/>
              <a:t>Datace 1185—1236</a:t>
            </a:r>
          </a:p>
          <a:p>
            <a:r>
              <a:rPr lang="cs-CZ" dirty="0"/>
              <a:t>Vložené texty: promluvy mudrců nad hrobem Alexandrovým</a:t>
            </a:r>
          </a:p>
          <a:p>
            <a:r>
              <a:rPr lang="cs-CZ" dirty="0"/>
              <a:t>Vliv židovských zpracování, především úcta k monoteistickému kultu v Jeruzalémě (autor možná žid)</a:t>
            </a:r>
          </a:p>
          <a:p>
            <a:r>
              <a:rPr lang="cs-CZ" dirty="0"/>
              <a:t>Nejčastěji předlohou </a:t>
            </a:r>
            <a:r>
              <a:rPr lang="cs-CZ" dirty="0" err="1"/>
              <a:t>vernakulárních</a:t>
            </a:r>
            <a:r>
              <a:rPr lang="cs-CZ"/>
              <a:t> zpracování</a:t>
            </a:r>
            <a:endParaRPr lang="cs-CZ" dirty="0"/>
          </a:p>
          <a:p>
            <a:r>
              <a:rPr lang="cs-CZ" dirty="0" err="1"/>
              <a:t>Quilichinus</a:t>
            </a:r>
            <a:r>
              <a:rPr lang="cs-CZ" dirty="0"/>
              <a:t> ze </a:t>
            </a:r>
            <a:r>
              <a:rPr lang="cs-CZ" dirty="0" err="1"/>
              <a:t>Spoleta</a:t>
            </a:r>
            <a:r>
              <a:rPr lang="cs-CZ" dirty="0"/>
              <a:t> zpracoval tuto recenzi ve verších roku 1236 (datum ante </a:t>
            </a:r>
            <a:r>
              <a:rPr lang="cs-CZ" dirty="0" err="1"/>
              <a:t>quem</a:t>
            </a:r>
            <a:r>
              <a:rPr lang="cs-CZ" dirty="0"/>
              <a:t>), básník a právník na dvoře císaře Fridricha II</a:t>
            </a:r>
          </a:p>
          <a:p>
            <a:endParaRPr lang="cs-CZ" dirty="0"/>
          </a:p>
        </p:txBody>
      </p:sp>
      <p:sp>
        <p:nvSpPr>
          <p:cNvPr id="4" name="AutoShape 2" descr="blob:null/5fd59b1c-4a9a-4f1e-a2bd-a3126ec408b7">
            <a:extLst>
              <a:ext uri="{FF2B5EF4-FFF2-40B4-BE49-F238E27FC236}">
                <a16:creationId xmlns:a16="http://schemas.microsoft.com/office/drawing/2014/main" id="{8E292349-F19C-4121-98E5-F932A569CA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3195" y="1549399"/>
            <a:ext cx="4317418" cy="47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A28826-EB28-432D-943D-4FCCBB19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7" y="1964216"/>
            <a:ext cx="4442069" cy="49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531D3-0548-4317-BE70-315722E3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err="1"/>
              <a:t>Historia</a:t>
            </a:r>
            <a:r>
              <a:rPr lang="cs-CZ" i="1" dirty="0"/>
              <a:t> de </a:t>
            </a:r>
            <a:r>
              <a:rPr lang="cs-CZ" i="1" dirty="0" err="1"/>
              <a:t>preliis</a:t>
            </a:r>
            <a:br>
              <a:rPr lang="cs-CZ" dirty="0"/>
            </a:br>
            <a:r>
              <a:rPr lang="cs-CZ" sz="2800" dirty="0" err="1"/>
              <a:t>Bohemikální</a:t>
            </a:r>
            <a:r>
              <a:rPr lang="cs-CZ" sz="2800" dirty="0"/>
              <a:t> rukopisy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ECB3C5-AD07-4138-A875-A97D1F293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400" dirty="0"/>
              <a:t>(dle A. </a:t>
            </a:r>
            <a:r>
              <a:rPr lang="cs-CZ" sz="1400" dirty="0" err="1"/>
              <a:t>Vidmanové</a:t>
            </a:r>
            <a:r>
              <a:rPr lang="cs-CZ" sz="1400" dirty="0"/>
              <a:t>, Latinská historie o Alexandrovi Velikém v našich rukopisech, 1963)</a:t>
            </a:r>
          </a:p>
          <a:p>
            <a:r>
              <a:rPr lang="cs-CZ" dirty="0"/>
              <a:t>Praha, APH-KMK Ε 80, </a:t>
            </a:r>
            <a:r>
              <a:rPr lang="cs-CZ" dirty="0" err="1"/>
              <a:t>fol</a:t>
            </a:r>
            <a:r>
              <a:rPr lang="cs-CZ" dirty="0"/>
              <a:t>. 2r—27v z konce 14. nebo počátku 15. stol.</a:t>
            </a:r>
          </a:p>
          <a:p>
            <a:r>
              <a:rPr lang="cs-CZ" dirty="0"/>
              <a:t>Praha, NK ČR VI G 21, </a:t>
            </a:r>
            <a:r>
              <a:rPr lang="cs-CZ" dirty="0" err="1"/>
              <a:t>fol</a:t>
            </a:r>
            <a:r>
              <a:rPr lang="cs-CZ" dirty="0"/>
              <a:t>. 3r-43v kolem roku 1400</a:t>
            </a:r>
          </a:p>
          <a:p>
            <a:r>
              <a:rPr lang="cs-CZ" dirty="0"/>
              <a:t>Vratislav, BU I F 472, </a:t>
            </a:r>
            <a:r>
              <a:rPr lang="cs-CZ" dirty="0" err="1"/>
              <a:t>fol</a:t>
            </a:r>
            <a:r>
              <a:rPr lang="cs-CZ" dirty="0"/>
              <a:t>. 217v-248v z roku 1412</a:t>
            </a:r>
          </a:p>
          <a:p>
            <a:r>
              <a:rPr lang="cs-CZ" dirty="0"/>
              <a:t>Praha, APH-KMK O 12, </a:t>
            </a:r>
            <a:r>
              <a:rPr lang="cs-CZ" dirty="0" err="1"/>
              <a:t>fol</a:t>
            </a:r>
            <a:r>
              <a:rPr lang="cs-CZ" dirty="0"/>
              <a:t>. 180r—239v z první poloviny 15. stol.</a:t>
            </a:r>
          </a:p>
          <a:p>
            <a:r>
              <a:rPr lang="cs-CZ" dirty="0"/>
              <a:t>Praha, APH-KMK G 29, </a:t>
            </a:r>
            <a:r>
              <a:rPr lang="cs-CZ" dirty="0" err="1"/>
              <a:t>fol</a:t>
            </a:r>
            <a:r>
              <a:rPr lang="cs-CZ" dirty="0"/>
              <a:t>. 98r—122v z r. 1459</a:t>
            </a:r>
          </a:p>
          <a:p>
            <a:r>
              <a:rPr lang="cs-CZ" dirty="0"/>
              <a:t>Brno, MZK </a:t>
            </a:r>
            <a:r>
              <a:rPr lang="cs-CZ" dirty="0" err="1"/>
              <a:t>Mk</a:t>
            </a:r>
            <a:r>
              <a:rPr lang="cs-CZ" dirty="0"/>
              <a:t> 70 (II, 112), </a:t>
            </a:r>
            <a:r>
              <a:rPr lang="cs-CZ" dirty="0" err="1"/>
              <a:t>fol</a:t>
            </a:r>
            <a:r>
              <a:rPr lang="cs-CZ" dirty="0"/>
              <a:t>. 150r—165v z let 1461—1482</a:t>
            </a:r>
          </a:p>
          <a:p>
            <a:r>
              <a:rPr lang="cs-CZ" dirty="0"/>
              <a:t>Praha, KNM Χ Ε 6, </a:t>
            </a:r>
            <a:r>
              <a:rPr lang="cs-CZ" dirty="0" err="1"/>
              <a:t>fol</a:t>
            </a:r>
            <a:r>
              <a:rPr lang="cs-CZ" dirty="0"/>
              <a:t>. </a:t>
            </a:r>
            <a:r>
              <a:rPr lang="cs-CZ" dirty="0" err="1"/>
              <a:t>lr</a:t>
            </a:r>
            <a:r>
              <a:rPr lang="cs-CZ" dirty="0"/>
              <a:t>—30v z r. 1462</a:t>
            </a:r>
          </a:p>
          <a:p>
            <a:r>
              <a:rPr lang="cs-CZ" dirty="0"/>
              <a:t>Olomouc, </a:t>
            </a:r>
            <a:r>
              <a:rPr lang="cs-CZ" dirty="0" err="1"/>
              <a:t>Сар</a:t>
            </a:r>
            <a:r>
              <a:rPr lang="cs-CZ" dirty="0"/>
              <a:t>. C. O. 412, </a:t>
            </a:r>
            <a:r>
              <a:rPr lang="cs-CZ" dirty="0" err="1"/>
              <a:t>fol</a:t>
            </a:r>
            <a:r>
              <a:rPr lang="cs-CZ" dirty="0"/>
              <a:t>. 67r—96v z poloviny 15. stol.</a:t>
            </a:r>
          </a:p>
          <a:p>
            <a:r>
              <a:rPr lang="cs-CZ" dirty="0"/>
              <a:t>Praha, NK ČR X С 18, </a:t>
            </a:r>
            <a:r>
              <a:rPr lang="cs-CZ" dirty="0" err="1"/>
              <a:t>fol</a:t>
            </a:r>
            <a:r>
              <a:rPr lang="cs-CZ" dirty="0"/>
              <a:t>. 69r—99v ze 14. stol.</a:t>
            </a:r>
          </a:p>
          <a:p>
            <a:r>
              <a:rPr lang="cs-CZ" dirty="0"/>
              <a:t>Třeboň, Státní archiv A 14, </a:t>
            </a:r>
            <a:r>
              <a:rPr lang="cs-CZ" dirty="0" err="1"/>
              <a:t>fol</a:t>
            </a:r>
            <a:r>
              <a:rPr lang="cs-CZ" dirty="0"/>
              <a:t>. 18v—66r z 15. stol.</a:t>
            </a:r>
          </a:p>
          <a:p>
            <a:r>
              <a:rPr lang="cs-CZ" dirty="0"/>
              <a:t>Praha, NK ČR XI D 2, </a:t>
            </a:r>
            <a:r>
              <a:rPr lang="cs-CZ" dirty="0" err="1"/>
              <a:t>fol</a:t>
            </a:r>
            <a:r>
              <a:rPr lang="cs-CZ" dirty="0"/>
              <a:t>. 175r—233r z r. 1469</a:t>
            </a: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2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531D3-0548-4317-BE70-315722E3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err="1"/>
              <a:t>Historia</a:t>
            </a:r>
            <a:r>
              <a:rPr lang="cs-CZ" i="1" dirty="0"/>
              <a:t> de </a:t>
            </a:r>
            <a:r>
              <a:rPr lang="cs-CZ" i="1" dirty="0" err="1"/>
              <a:t>preliis</a:t>
            </a:r>
            <a:br>
              <a:rPr lang="cs-CZ" dirty="0"/>
            </a:br>
            <a:r>
              <a:rPr lang="cs-CZ" sz="2800" dirty="0" err="1"/>
              <a:t>Bohemikální</a:t>
            </a:r>
            <a:r>
              <a:rPr lang="cs-CZ" sz="2800" dirty="0"/>
              <a:t> rukopisy </a:t>
            </a:r>
            <a:r>
              <a:rPr lang="cs-CZ" sz="2800" dirty="0">
                <a:solidFill>
                  <a:srgbClr val="FF0000"/>
                </a:solidFill>
              </a:rPr>
              <a:t>– redakce I2 </a:t>
            </a:r>
            <a:r>
              <a:rPr lang="cs-CZ" sz="2800" dirty="0">
                <a:solidFill>
                  <a:srgbClr val="0070C0"/>
                </a:solidFill>
              </a:rPr>
              <a:t>/ redakce I3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ECB3C5-AD07-4138-A875-A97D1F293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400" dirty="0"/>
              <a:t>(dle A. </a:t>
            </a:r>
            <a:r>
              <a:rPr lang="cs-CZ" sz="1400" dirty="0" err="1"/>
              <a:t>Vidmanové</a:t>
            </a:r>
            <a:r>
              <a:rPr lang="cs-CZ" sz="1400" dirty="0"/>
              <a:t>, Latinská historie o Alexandrovi Velikém v našich rukopisech, 1963)</a:t>
            </a:r>
          </a:p>
          <a:p>
            <a:r>
              <a:rPr lang="cs-CZ" dirty="0">
                <a:solidFill>
                  <a:srgbClr val="0070C0"/>
                </a:solidFill>
              </a:rPr>
              <a:t>Praha, APH-KMK Ε 80, </a:t>
            </a:r>
            <a:r>
              <a:rPr lang="cs-CZ" dirty="0" err="1">
                <a:solidFill>
                  <a:srgbClr val="0070C0"/>
                </a:solidFill>
              </a:rPr>
              <a:t>fol</a:t>
            </a:r>
            <a:r>
              <a:rPr lang="cs-CZ" dirty="0">
                <a:solidFill>
                  <a:srgbClr val="0070C0"/>
                </a:solidFill>
              </a:rPr>
              <a:t>. 2r—27v z konce 14. nebo počátku 15. stol.</a:t>
            </a:r>
          </a:p>
          <a:p>
            <a:r>
              <a:rPr lang="cs-CZ" dirty="0">
                <a:solidFill>
                  <a:srgbClr val="FF0000"/>
                </a:solidFill>
              </a:rPr>
              <a:t>Praha, NK ČR VI G 21, </a:t>
            </a:r>
            <a:r>
              <a:rPr lang="cs-CZ" dirty="0" err="1">
                <a:solidFill>
                  <a:srgbClr val="FF0000"/>
                </a:solidFill>
              </a:rPr>
              <a:t>fol</a:t>
            </a:r>
            <a:r>
              <a:rPr lang="cs-CZ" dirty="0">
                <a:solidFill>
                  <a:srgbClr val="FF0000"/>
                </a:solidFill>
              </a:rPr>
              <a:t>. 3r-43v kolem roku 1400</a:t>
            </a:r>
          </a:p>
          <a:p>
            <a:r>
              <a:rPr lang="cs-CZ" dirty="0">
                <a:solidFill>
                  <a:srgbClr val="FF0000"/>
                </a:solidFill>
              </a:rPr>
              <a:t>Vratislav, BU I F 472, </a:t>
            </a:r>
            <a:r>
              <a:rPr lang="cs-CZ" dirty="0" err="1">
                <a:solidFill>
                  <a:srgbClr val="FF0000"/>
                </a:solidFill>
              </a:rPr>
              <a:t>fol</a:t>
            </a:r>
            <a:r>
              <a:rPr lang="cs-CZ" dirty="0">
                <a:solidFill>
                  <a:srgbClr val="FF0000"/>
                </a:solidFill>
              </a:rPr>
              <a:t>. 217v-248v z roku 1412</a:t>
            </a:r>
          </a:p>
          <a:p>
            <a:r>
              <a:rPr lang="cs-CZ" dirty="0">
                <a:solidFill>
                  <a:srgbClr val="0070C0"/>
                </a:solidFill>
              </a:rPr>
              <a:t>Praha, APH-KMK O 12, </a:t>
            </a:r>
            <a:r>
              <a:rPr lang="cs-CZ" dirty="0" err="1">
                <a:solidFill>
                  <a:srgbClr val="0070C0"/>
                </a:solidFill>
              </a:rPr>
              <a:t>fol</a:t>
            </a:r>
            <a:r>
              <a:rPr lang="cs-CZ" dirty="0">
                <a:solidFill>
                  <a:srgbClr val="0070C0"/>
                </a:solidFill>
              </a:rPr>
              <a:t>. 180r—239v z první poloviny 15. stol.</a:t>
            </a:r>
          </a:p>
          <a:p>
            <a:r>
              <a:rPr lang="cs-CZ" dirty="0">
                <a:solidFill>
                  <a:srgbClr val="FF0000"/>
                </a:solidFill>
              </a:rPr>
              <a:t>Praha, APH-KMK G 29, </a:t>
            </a:r>
            <a:r>
              <a:rPr lang="cs-CZ" dirty="0" err="1">
                <a:solidFill>
                  <a:srgbClr val="FF0000"/>
                </a:solidFill>
              </a:rPr>
              <a:t>fol</a:t>
            </a:r>
            <a:r>
              <a:rPr lang="cs-CZ" dirty="0">
                <a:solidFill>
                  <a:srgbClr val="FF0000"/>
                </a:solidFill>
              </a:rPr>
              <a:t>. 98r—122v z r. 1459</a:t>
            </a:r>
          </a:p>
          <a:p>
            <a:r>
              <a:rPr lang="cs-CZ" dirty="0">
                <a:solidFill>
                  <a:srgbClr val="0070C0"/>
                </a:solidFill>
              </a:rPr>
              <a:t>Brno, MZK </a:t>
            </a:r>
            <a:r>
              <a:rPr lang="cs-CZ" dirty="0" err="1">
                <a:solidFill>
                  <a:srgbClr val="0070C0"/>
                </a:solidFill>
              </a:rPr>
              <a:t>Mk</a:t>
            </a:r>
            <a:r>
              <a:rPr lang="cs-CZ" dirty="0">
                <a:solidFill>
                  <a:srgbClr val="0070C0"/>
                </a:solidFill>
              </a:rPr>
              <a:t> 70 (II, 112), </a:t>
            </a:r>
            <a:r>
              <a:rPr lang="cs-CZ" dirty="0" err="1">
                <a:solidFill>
                  <a:srgbClr val="0070C0"/>
                </a:solidFill>
              </a:rPr>
              <a:t>fol</a:t>
            </a:r>
            <a:r>
              <a:rPr lang="cs-CZ" dirty="0">
                <a:solidFill>
                  <a:srgbClr val="0070C0"/>
                </a:solidFill>
              </a:rPr>
              <a:t>. 150r—165v z let 1461—1482</a:t>
            </a:r>
          </a:p>
          <a:p>
            <a:r>
              <a:rPr lang="cs-CZ" dirty="0">
                <a:solidFill>
                  <a:srgbClr val="FF0000"/>
                </a:solidFill>
              </a:rPr>
              <a:t>Praha, KNM Χ Ε 6, </a:t>
            </a:r>
            <a:r>
              <a:rPr lang="cs-CZ" dirty="0" err="1">
                <a:solidFill>
                  <a:srgbClr val="FF0000"/>
                </a:solidFill>
              </a:rPr>
              <a:t>fol</a:t>
            </a:r>
            <a:r>
              <a:rPr lang="cs-CZ" dirty="0">
                <a:solidFill>
                  <a:srgbClr val="FF0000"/>
                </a:solidFill>
              </a:rPr>
              <a:t>. </a:t>
            </a:r>
            <a:r>
              <a:rPr lang="cs-CZ" dirty="0" err="1">
                <a:solidFill>
                  <a:srgbClr val="FF0000"/>
                </a:solidFill>
              </a:rPr>
              <a:t>lr</a:t>
            </a:r>
            <a:r>
              <a:rPr lang="cs-CZ" dirty="0">
                <a:solidFill>
                  <a:srgbClr val="FF0000"/>
                </a:solidFill>
              </a:rPr>
              <a:t>—30v z r. 1462</a:t>
            </a:r>
          </a:p>
          <a:p>
            <a:r>
              <a:rPr lang="cs-CZ" dirty="0">
                <a:solidFill>
                  <a:srgbClr val="0070C0"/>
                </a:solidFill>
              </a:rPr>
              <a:t>Olomouc, </a:t>
            </a:r>
            <a:r>
              <a:rPr lang="cs-CZ" dirty="0" err="1">
                <a:solidFill>
                  <a:srgbClr val="0070C0"/>
                </a:solidFill>
              </a:rPr>
              <a:t>Сар</a:t>
            </a:r>
            <a:r>
              <a:rPr lang="cs-CZ" dirty="0">
                <a:solidFill>
                  <a:srgbClr val="0070C0"/>
                </a:solidFill>
              </a:rPr>
              <a:t>. C. O. 412, </a:t>
            </a:r>
            <a:r>
              <a:rPr lang="cs-CZ" dirty="0" err="1">
                <a:solidFill>
                  <a:srgbClr val="0070C0"/>
                </a:solidFill>
              </a:rPr>
              <a:t>fol</a:t>
            </a:r>
            <a:r>
              <a:rPr lang="cs-CZ" dirty="0">
                <a:solidFill>
                  <a:srgbClr val="0070C0"/>
                </a:solidFill>
              </a:rPr>
              <a:t>. 67r—96v z poloviny 15. stol.</a:t>
            </a:r>
          </a:p>
          <a:p>
            <a:r>
              <a:rPr lang="cs-CZ" dirty="0">
                <a:solidFill>
                  <a:srgbClr val="0070C0"/>
                </a:solidFill>
              </a:rPr>
              <a:t>Praha, NK ČR X С 18, </a:t>
            </a:r>
            <a:r>
              <a:rPr lang="cs-CZ" dirty="0" err="1">
                <a:solidFill>
                  <a:srgbClr val="0070C0"/>
                </a:solidFill>
              </a:rPr>
              <a:t>fol</a:t>
            </a:r>
            <a:r>
              <a:rPr lang="cs-CZ" dirty="0">
                <a:solidFill>
                  <a:srgbClr val="0070C0"/>
                </a:solidFill>
              </a:rPr>
              <a:t>. 69r—99v ze 14. stol.</a:t>
            </a:r>
          </a:p>
          <a:p>
            <a:r>
              <a:rPr lang="cs-CZ" dirty="0">
                <a:solidFill>
                  <a:srgbClr val="FF0000"/>
                </a:solidFill>
              </a:rPr>
              <a:t>Třeboň, Státní archiv A 14, </a:t>
            </a:r>
            <a:r>
              <a:rPr lang="cs-CZ" dirty="0" err="1">
                <a:solidFill>
                  <a:srgbClr val="FF0000"/>
                </a:solidFill>
              </a:rPr>
              <a:t>fol</a:t>
            </a:r>
            <a:r>
              <a:rPr lang="cs-CZ" dirty="0">
                <a:solidFill>
                  <a:srgbClr val="FF0000"/>
                </a:solidFill>
              </a:rPr>
              <a:t>. 18v—66r z 15. stol.</a:t>
            </a:r>
          </a:p>
          <a:p>
            <a:r>
              <a:rPr lang="cs-CZ" dirty="0">
                <a:solidFill>
                  <a:srgbClr val="0070C0"/>
                </a:solidFill>
              </a:rPr>
              <a:t>Praha, NK ČR XI D 2, </a:t>
            </a:r>
            <a:r>
              <a:rPr lang="cs-CZ" dirty="0" err="1">
                <a:solidFill>
                  <a:srgbClr val="0070C0"/>
                </a:solidFill>
              </a:rPr>
              <a:t>fol</a:t>
            </a:r>
            <a:r>
              <a:rPr lang="cs-CZ" dirty="0">
                <a:solidFill>
                  <a:srgbClr val="0070C0"/>
                </a:solidFill>
              </a:rPr>
              <a:t>. 175r—233r z r. 1469</a:t>
            </a:r>
            <a:endParaRPr lang="cs-CZ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29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0B52D-B31A-463C-8128-48EFA59A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Staročeský Alexander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98D6F3-81A3-430E-84D8-3751BF6B3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Zvaný též Povídka či Kronika o Alexandrovi Velikém</a:t>
            </a:r>
          </a:p>
          <a:p>
            <a:r>
              <a:rPr lang="cs-CZ" dirty="0"/>
              <a:t>Zpracování recenze I3 z 2. pol. 14. st.</a:t>
            </a:r>
          </a:p>
          <a:p>
            <a:pPr marL="0" indent="0">
              <a:buNone/>
            </a:pPr>
            <a:r>
              <a:rPr lang="cs-CZ" dirty="0"/>
              <a:t>Rukopisy:</a:t>
            </a:r>
          </a:p>
          <a:p>
            <a:r>
              <a:rPr lang="cs-CZ" dirty="0"/>
              <a:t>Praha, NK ČR, XVII H 4, 171 </a:t>
            </a:r>
            <a:r>
              <a:rPr lang="cs-CZ" dirty="0" err="1"/>
              <a:t>fol</a:t>
            </a:r>
            <a:r>
              <a:rPr lang="cs-CZ" dirty="0"/>
              <a:t>.; 1433. </a:t>
            </a:r>
          </a:p>
          <a:p>
            <a:r>
              <a:rPr lang="cs-CZ" dirty="0"/>
              <a:t>Praha, NK ČR, XVII B 6, </a:t>
            </a:r>
            <a:r>
              <a:rPr lang="cs-CZ" dirty="0" err="1"/>
              <a:t>fol</a:t>
            </a:r>
            <a:r>
              <a:rPr lang="cs-CZ" dirty="0"/>
              <a:t>. 234r-289r; 2. pol. 15. stol. </a:t>
            </a:r>
          </a:p>
          <a:p>
            <a:r>
              <a:rPr lang="cs-CZ" dirty="0"/>
              <a:t>Náchod, Okresní muzeum L 284, s. 203-306; 1487. </a:t>
            </a:r>
          </a:p>
          <a:p>
            <a:r>
              <a:rPr lang="cs-CZ" dirty="0"/>
              <a:t>Praha, KNM, II C 10, </a:t>
            </a:r>
            <a:r>
              <a:rPr lang="cs-CZ" dirty="0" err="1"/>
              <a:t>fol</a:t>
            </a:r>
            <a:r>
              <a:rPr lang="cs-CZ" dirty="0"/>
              <a:t>. 28r-84v okolo 1445 (vloženo do </a:t>
            </a:r>
            <a:r>
              <a:rPr lang="cs-CZ" dirty="0" err="1"/>
              <a:t>Martimiany</a:t>
            </a:r>
            <a:r>
              <a:rPr lang="cs-CZ" dirty="0"/>
              <a:t>) </a:t>
            </a:r>
          </a:p>
          <a:p>
            <a:r>
              <a:rPr lang="cs-CZ" dirty="0"/>
              <a:t>Křivoklát, Zámecká knihovna, I d 36, </a:t>
            </a:r>
            <a:r>
              <a:rPr lang="cs-CZ" dirty="0" err="1"/>
              <a:t>fol</a:t>
            </a:r>
            <a:r>
              <a:rPr lang="cs-CZ" dirty="0"/>
              <a:t>. 112v-129v, konec 15. stol.</a:t>
            </a:r>
          </a:p>
          <a:p>
            <a:pPr marL="0" indent="0">
              <a:buNone/>
            </a:pPr>
            <a:r>
              <a:rPr lang="cs-CZ" dirty="0"/>
              <a:t>Starý tisk: </a:t>
            </a:r>
            <a:r>
              <a:rPr lang="cs-CZ" i="1" dirty="0"/>
              <a:t>Kronika o narození velikého Alexandra Makedonského i </a:t>
            </a:r>
            <a:r>
              <a:rPr lang="cs-CZ" i="1" dirty="0" err="1"/>
              <a:t>tudiež</a:t>
            </a:r>
            <a:r>
              <a:rPr lang="cs-CZ" i="1" dirty="0"/>
              <a:t> o všech </a:t>
            </a:r>
            <a:r>
              <a:rPr lang="cs-CZ" i="1" dirty="0" err="1"/>
              <a:t>skutciech</a:t>
            </a:r>
            <a:r>
              <a:rPr lang="cs-CZ" i="1" dirty="0"/>
              <a:t> jeho</a:t>
            </a:r>
            <a:r>
              <a:rPr lang="cs-CZ" dirty="0"/>
              <a:t>, Plzeň, Mikuláš Bakalář 1513, 112 </a:t>
            </a:r>
            <a:r>
              <a:rPr lang="cs-CZ" dirty="0" err="1"/>
              <a:t>fol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1E16D2-94A1-44CC-9C29-831A34A5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44" y="145669"/>
            <a:ext cx="3136392" cy="44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06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0B52D-B31A-463C-8128-48EFA59A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Staročeský Alexander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98D6F3-81A3-430E-84D8-3751BF6B3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Edice: in: Próza českého středověku, Praha 1983, s. 21-147</a:t>
            </a:r>
          </a:p>
          <a:p>
            <a:r>
              <a:rPr lang="cs-CZ" dirty="0">
                <a:hlinkClick r:id="rId2"/>
              </a:rPr>
              <a:t>https://vokabular.ujc.cas.cz/moduly/edicni/edice/e776d714-0d0a-475a-962f-fc9f8ccac846/plny-text/bez-aparatu/folio/28r#</a:t>
            </a:r>
            <a:r>
              <a:rPr lang="cs-CZ" dirty="0"/>
              <a:t> (verze: Praha, KNM, II C 10)</a:t>
            </a:r>
            <a:br>
              <a:rPr lang="cs-CZ" dirty="0"/>
            </a:br>
            <a:endParaRPr lang="cs-CZ" dirty="0"/>
          </a:p>
          <a:p>
            <a:r>
              <a:rPr lang="cs-CZ" dirty="0"/>
              <a:t>Český překlad je velmi věrný latinské předloze I3 včetně závěrečných promluv mudrců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B5683A-420E-4288-85B9-3E6A9A2F2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1" b="59407"/>
          <a:stretch/>
        </p:blipFill>
        <p:spPr>
          <a:xfrm>
            <a:off x="3747171" y="3677920"/>
            <a:ext cx="6822160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3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10962-EC51-4F16-BD35-64443BE5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Antické dějepisectví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E12D3-B9E8-467B-9FBA-3BDD3540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ÚČASTNÍCI SAMOTNÉHO TAŽENÍ</a:t>
            </a:r>
          </a:p>
          <a:p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Kallisthénes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Olyntu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popraven 327 př. n. l.) – prasynovec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Aristotela;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Hellenica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Historie o Alexandrovi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Alexandr jako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démiurgos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(polobůh); pověst o gordickém uzlu</a:t>
            </a:r>
          </a:p>
          <a:p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Onésikritos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„vzdělaný námořník“ (žáka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Diogéna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Laertia)</a:t>
            </a:r>
          </a:p>
          <a:p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Nearchos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velitel části flotily; Alexandr jako starostlivý vojevůdce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Ptolemaios (I.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Sotér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diadochos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Egyptě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Alexandrovo tažení jako řetězec činů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Aristobúlos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kritika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Alexandra; určitý dobový odstup od tažení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Kompilace všech předchozích =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Kleitarchos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„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Vulgata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o Alexandrovi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9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" y="433801"/>
            <a:ext cx="4588291" cy="5908211"/>
          </a:xfrm>
        </p:spPr>
      </p:pic>
      <p:sp>
        <p:nvSpPr>
          <p:cNvPr id="7" name="TextovéPole 6"/>
          <p:cNvSpPr txBox="1"/>
          <p:nvPr/>
        </p:nvSpPr>
        <p:spPr>
          <a:xfrm>
            <a:off x="5212081" y="569730"/>
            <a:ext cx="330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Staročeská povídka o Alexandrovi</a:t>
            </a:r>
          </a:p>
          <a:p>
            <a:r>
              <a:rPr lang="cs-CZ" dirty="0"/>
              <a:t>Praha, NK ČR, XVII H 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12081" y="1546167"/>
            <a:ext cx="443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Tuto se počíná </a:t>
            </a:r>
            <a:r>
              <a:rPr lang="cs-CZ" i="1" dirty="0">
                <a:solidFill>
                  <a:srgbClr val="FF0000"/>
                </a:solidFill>
              </a:rPr>
              <a:t>kniha velikého </a:t>
            </a:r>
            <a:r>
              <a:rPr lang="pt-BR" i="1" dirty="0">
                <a:solidFill>
                  <a:srgbClr val="FF0000"/>
                </a:solidFill>
              </a:rPr>
              <a:t>Alexandr</a:t>
            </a:r>
            <a:r>
              <a:rPr lang="cs-CZ" i="1" dirty="0">
                <a:solidFill>
                  <a:srgbClr val="FF0000"/>
                </a:solidFill>
              </a:rPr>
              <a:t>a </a:t>
            </a:r>
            <a:r>
              <a:rPr lang="cs-CZ" i="1" dirty="0" err="1">
                <a:solidFill>
                  <a:srgbClr val="FF0000"/>
                </a:solidFill>
              </a:rPr>
              <a:t>mak</a:t>
            </a:r>
            <a:r>
              <a:rPr lang="pt-BR" i="1" dirty="0">
                <a:solidFill>
                  <a:srgbClr val="FF0000"/>
                </a:solidFill>
              </a:rPr>
              <a:t>edonsk</a:t>
            </a:r>
            <a:r>
              <a:rPr lang="cs-CZ" i="1" dirty="0" err="1">
                <a:solidFill>
                  <a:srgbClr val="FF0000"/>
                </a:solidFill>
              </a:rPr>
              <a:t>ého</a:t>
            </a:r>
            <a:r>
              <a:rPr lang="cs-CZ" i="1" dirty="0">
                <a:solidFill>
                  <a:srgbClr val="FF0000"/>
                </a:solidFill>
              </a:rPr>
              <a:t>, jenž svou moudrostí podmanil </a:t>
            </a:r>
            <a:r>
              <a:rPr lang="cs-CZ" i="1" dirty="0" err="1">
                <a:solidFill>
                  <a:srgbClr val="FF0000"/>
                </a:solidFill>
              </a:rPr>
              <a:t>vešken</a:t>
            </a:r>
            <a:r>
              <a:rPr lang="cs-CZ" i="1" dirty="0">
                <a:solidFill>
                  <a:srgbClr val="FF0000"/>
                </a:solidFill>
              </a:rPr>
              <a:t> svět pod se a zkrotil.</a:t>
            </a:r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FD531E2-D450-4DCA-9C39-44563E7E2266}"/>
              </a:ext>
            </a:extLst>
          </p:cNvPr>
          <p:cNvSpPr/>
          <p:nvPr/>
        </p:nvSpPr>
        <p:spPr>
          <a:xfrm>
            <a:off x="5212081" y="3334360"/>
            <a:ext cx="5869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Praha, NK ČR, XVII B 6</a:t>
            </a:r>
          </a:p>
          <a:p>
            <a:endParaRPr lang="cs-CZ" dirty="0"/>
          </a:p>
          <a:p>
            <a:r>
              <a:rPr lang="cs-CZ" i="1" dirty="0"/>
              <a:t>Tuto se počíná Alexander, král </a:t>
            </a:r>
            <a:r>
              <a:rPr lang="cs-CZ" i="1" dirty="0" err="1"/>
              <a:t>macedonský</a:t>
            </a:r>
            <a:r>
              <a:rPr lang="cs-CZ" i="1" dirty="0"/>
              <a:t>, kterýžto </a:t>
            </a:r>
            <a:r>
              <a:rPr lang="cs-CZ" i="1" dirty="0" err="1"/>
              <a:t>vešken</a:t>
            </a:r>
            <a:r>
              <a:rPr lang="cs-CZ" i="1" dirty="0"/>
              <a:t> svět přemohl a pod se podmanil</a:t>
            </a:r>
          </a:p>
          <a:p>
            <a:r>
              <a:rPr lang="cs-CZ" i="1" dirty="0"/>
              <a:t>a všem </a:t>
            </a:r>
            <a:r>
              <a:rPr lang="cs-CZ" i="1" dirty="0" err="1"/>
              <a:t>králóm</a:t>
            </a:r>
            <a:r>
              <a:rPr lang="cs-CZ" i="1" dirty="0"/>
              <a:t> </a:t>
            </a:r>
            <a:r>
              <a:rPr lang="cs-CZ" i="1" dirty="0" err="1"/>
              <a:t>múdrú</a:t>
            </a:r>
            <a:r>
              <a:rPr lang="cs-CZ" i="1" dirty="0"/>
              <a:t> řečí jim odolal, buďto na vodách, na horách, na rozličných </a:t>
            </a:r>
            <a:r>
              <a:rPr lang="cs-CZ" i="1" dirty="0" err="1"/>
              <a:t>zvieřatech</a:t>
            </a:r>
            <a:r>
              <a:rPr lang="cs-CZ" i="1" dirty="0"/>
              <a:t>,</a:t>
            </a:r>
          </a:p>
          <a:p>
            <a:r>
              <a:rPr lang="cs-CZ" i="1" dirty="0"/>
              <a:t>všecko přemohl a zkrotil.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55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212081" y="569730"/>
            <a:ext cx="330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Staročeská povídka o Alexandrovi</a:t>
            </a:r>
          </a:p>
          <a:p>
            <a:r>
              <a:rPr lang="cs-CZ" dirty="0"/>
              <a:t>Praha, NK ČR, XVII H 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12081" y="1546167"/>
            <a:ext cx="443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Tuto se počíná </a:t>
            </a:r>
            <a:r>
              <a:rPr lang="cs-CZ" i="1" dirty="0"/>
              <a:t>kniha velikého </a:t>
            </a:r>
            <a:r>
              <a:rPr lang="pt-BR" i="1" dirty="0"/>
              <a:t>Alexandr</a:t>
            </a:r>
            <a:r>
              <a:rPr lang="cs-CZ" i="1" dirty="0"/>
              <a:t>a </a:t>
            </a:r>
            <a:r>
              <a:rPr lang="cs-CZ" i="1" dirty="0" err="1"/>
              <a:t>mak</a:t>
            </a:r>
            <a:r>
              <a:rPr lang="pt-BR" i="1" dirty="0"/>
              <a:t>edonsk</a:t>
            </a:r>
            <a:r>
              <a:rPr lang="cs-CZ" i="1" dirty="0" err="1"/>
              <a:t>ého</a:t>
            </a:r>
            <a:r>
              <a:rPr lang="cs-CZ" i="1" dirty="0"/>
              <a:t>, jenž svou moudrostí podmanil </a:t>
            </a:r>
            <a:r>
              <a:rPr lang="cs-CZ" i="1" dirty="0" err="1"/>
              <a:t>vešken</a:t>
            </a:r>
            <a:r>
              <a:rPr lang="cs-CZ" i="1" dirty="0"/>
              <a:t> svět pod se a zkrotil.</a:t>
            </a:r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FD531E2-D450-4DCA-9C39-44563E7E2266}"/>
              </a:ext>
            </a:extLst>
          </p:cNvPr>
          <p:cNvSpPr/>
          <p:nvPr/>
        </p:nvSpPr>
        <p:spPr>
          <a:xfrm>
            <a:off x="5212081" y="3334360"/>
            <a:ext cx="5869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Praha, NK ČR, XVII B 6</a:t>
            </a:r>
          </a:p>
          <a:p>
            <a:endParaRPr lang="cs-CZ" dirty="0"/>
          </a:p>
          <a:p>
            <a:r>
              <a:rPr lang="cs-CZ" i="1" dirty="0">
                <a:solidFill>
                  <a:srgbClr val="FF0000"/>
                </a:solidFill>
              </a:rPr>
              <a:t>Tuto se počíná Alexander, král </a:t>
            </a:r>
            <a:r>
              <a:rPr lang="cs-CZ" i="1" dirty="0" err="1">
                <a:solidFill>
                  <a:srgbClr val="FF0000"/>
                </a:solidFill>
              </a:rPr>
              <a:t>macedonský</a:t>
            </a:r>
            <a:r>
              <a:rPr lang="cs-CZ" i="1" dirty="0">
                <a:solidFill>
                  <a:srgbClr val="FF0000"/>
                </a:solidFill>
              </a:rPr>
              <a:t>, kterýžto </a:t>
            </a:r>
            <a:r>
              <a:rPr lang="cs-CZ" i="1" dirty="0" err="1">
                <a:solidFill>
                  <a:srgbClr val="FF0000"/>
                </a:solidFill>
              </a:rPr>
              <a:t>vešken</a:t>
            </a:r>
            <a:r>
              <a:rPr lang="cs-CZ" i="1" dirty="0">
                <a:solidFill>
                  <a:srgbClr val="FF0000"/>
                </a:solidFill>
              </a:rPr>
              <a:t> svět přemohl a pod se podmanil</a:t>
            </a:r>
          </a:p>
          <a:p>
            <a:r>
              <a:rPr lang="cs-CZ" i="1" dirty="0">
                <a:solidFill>
                  <a:srgbClr val="FF0000"/>
                </a:solidFill>
              </a:rPr>
              <a:t>a všem </a:t>
            </a:r>
            <a:r>
              <a:rPr lang="cs-CZ" i="1" dirty="0" err="1">
                <a:solidFill>
                  <a:srgbClr val="FF0000"/>
                </a:solidFill>
              </a:rPr>
              <a:t>králóm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múdrú</a:t>
            </a:r>
            <a:r>
              <a:rPr lang="cs-CZ" i="1" dirty="0">
                <a:solidFill>
                  <a:srgbClr val="FF0000"/>
                </a:solidFill>
              </a:rPr>
              <a:t> řečí jim odolal, buďto na vodách, na horách, na rozličných </a:t>
            </a:r>
            <a:r>
              <a:rPr lang="cs-CZ" i="1" dirty="0" err="1">
                <a:solidFill>
                  <a:srgbClr val="FF0000"/>
                </a:solidFill>
              </a:rPr>
              <a:t>zvieřatech</a:t>
            </a:r>
            <a:r>
              <a:rPr lang="cs-CZ" i="1" dirty="0">
                <a:solidFill>
                  <a:srgbClr val="FF0000"/>
                </a:solidFill>
              </a:rPr>
              <a:t>,</a:t>
            </a:r>
          </a:p>
          <a:p>
            <a:r>
              <a:rPr lang="cs-CZ" i="1" dirty="0">
                <a:solidFill>
                  <a:srgbClr val="FF0000"/>
                </a:solidFill>
              </a:rPr>
              <a:t>všecko přemohl a zkrotil.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FBC90A-BC0C-4A5E-8710-76F1BD662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5" y="245554"/>
            <a:ext cx="4463656" cy="63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212081" y="569730"/>
            <a:ext cx="330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Staročeská povídka o Alexandrovi</a:t>
            </a:r>
          </a:p>
          <a:p>
            <a:r>
              <a:rPr lang="cs-CZ" dirty="0"/>
              <a:t>Praha, NK ČR, XVII H 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12081" y="1546167"/>
            <a:ext cx="443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Tuto se počíná </a:t>
            </a:r>
            <a:r>
              <a:rPr lang="cs-CZ" i="1" dirty="0"/>
              <a:t>kniha velikého </a:t>
            </a:r>
            <a:r>
              <a:rPr lang="pt-BR" i="1" dirty="0"/>
              <a:t>Alexandr</a:t>
            </a:r>
            <a:r>
              <a:rPr lang="cs-CZ" i="1" dirty="0"/>
              <a:t>a </a:t>
            </a:r>
            <a:r>
              <a:rPr lang="cs-CZ" i="1" dirty="0" err="1"/>
              <a:t>mak</a:t>
            </a:r>
            <a:r>
              <a:rPr lang="pt-BR" i="1" dirty="0"/>
              <a:t>edonsk</a:t>
            </a:r>
            <a:r>
              <a:rPr lang="cs-CZ" i="1" dirty="0" err="1"/>
              <a:t>ého</a:t>
            </a:r>
            <a:r>
              <a:rPr lang="cs-CZ" i="1" dirty="0"/>
              <a:t>, jenž svou moudrostí podmanil </a:t>
            </a:r>
            <a:r>
              <a:rPr lang="cs-CZ" i="1" dirty="0" err="1"/>
              <a:t>vešken</a:t>
            </a:r>
            <a:r>
              <a:rPr lang="cs-CZ" i="1" dirty="0"/>
              <a:t> svět pod se a zkrotil.</a:t>
            </a:r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FD531E2-D450-4DCA-9C39-44563E7E2266}"/>
              </a:ext>
            </a:extLst>
          </p:cNvPr>
          <p:cNvSpPr/>
          <p:nvPr/>
        </p:nvSpPr>
        <p:spPr>
          <a:xfrm>
            <a:off x="5212081" y="3334360"/>
            <a:ext cx="5869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Praha, NK ČR, XVII B 6</a:t>
            </a:r>
          </a:p>
          <a:p>
            <a:endParaRPr lang="cs-CZ" dirty="0"/>
          </a:p>
          <a:p>
            <a:r>
              <a:rPr lang="cs-CZ" i="1" dirty="0">
                <a:solidFill>
                  <a:srgbClr val="FF0000"/>
                </a:solidFill>
              </a:rPr>
              <a:t>Tuto se počíná Alexander, král </a:t>
            </a:r>
            <a:r>
              <a:rPr lang="cs-CZ" i="1" dirty="0" err="1">
                <a:solidFill>
                  <a:srgbClr val="FF0000"/>
                </a:solidFill>
              </a:rPr>
              <a:t>macedonský</a:t>
            </a:r>
            <a:r>
              <a:rPr lang="cs-CZ" i="1" dirty="0">
                <a:solidFill>
                  <a:srgbClr val="FF0000"/>
                </a:solidFill>
              </a:rPr>
              <a:t>, kterýžto </a:t>
            </a:r>
            <a:r>
              <a:rPr lang="cs-CZ" i="1" dirty="0" err="1">
                <a:solidFill>
                  <a:srgbClr val="FF0000"/>
                </a:solidFill>
              </a:rPr>
              <a:t>vešken</a:t>
            </a:r>
            <a:r>
              <a:rPr lang="cs-CZ" i="1" dirty="0">
                <a:solidFill>
                  <a:srgbClr val="FF0000"/>
                </a:solidFill>
              </a:rPr>
              <a:t> svět přemohl a pod se podmanil</a:t>
            </a:r>
          </a:p>
          <a:p>
            <a:r>
              <a:rPr lang="cs-CZ" i="1" dirty="0">
                <a:solidFill>
                  <a:srgbClr val="FF0000"/>
                </a:solidFill>
              </a:rPr>
              <a:t>a všem </a:t>
            </a:r>
            <a:r>
              <a:rPr lang="cs-CZ" i="1" dirty="0" err="1">
                <a:solidFill>
                  <a:srgbClr val="FF0000"/>
                </a:solidFill>
              </a:rPr>
              <a:t>králóm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múdrú</a:t>
            </a:r>
            <a:r>
              <a:rPr lang="cs-CZ" i="1" dirty="0">
                <a:solidFill>
                  <a:srgbClr val="FF0000"/>
                </a:solidFill>
              </a:rPr>
              <a:t> řečí jim odolal, buďto na vodách, na horách, na rozličných </a:t>
            </a:r>
            <a:r>
              <a:rPr lang="cs-CZ" i="1" dirty="0" err="1">
                <a:solidFill>
                  <a:srgbClr val="FF0000"/>
                </a:solidFill>
              </a:rPr>
              <a:t>zvieřatech</a:t>
            </a:r>
            <a:r>
              <a:rPr lang="cs-CZ" i="1" dirty="0">
                <a:solidFill>
                  <a:srgbClr val="FF0000"/>
                </a:solidFill>
              </a:rPr>
              <a:t>,</a:t>
            </a:r>
          </a:p>
          <a:p>
            <a:r>
              <a:rPr lang="cs-CZ" i="1" dirty="0">
                <a:solidFill>
                  <a:srgbClr val="FF0000"/>
                </a:solidFill>
              </a:rPr>
              <a:t>všecko přemohl a zkrotil.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FBC90A-BC0C-4A5E-8710-76F1BD662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526"/>
          <a:stretch/>
        </p:blipFill>
        <p:spPr>
          <a:xfrm>
            <a:off x="309094" y="174434"/>
            <a:ext cx="4313705" cy="64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6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B1B1D-4727-4AEF-9977-389E71B2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Prolog k I3: otázky k četbě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8300F-FF91-48AB-BE2D-BC8D366B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Jaký význam autor připisuje moralizujícímu aspektu ve vyprávění příběhů? Co je hlavní motiv pro zapsání historie?</a:t>
            </a:r>
          </a:p>
          <a:p>
            <a:r>
              <a:rPr lang="cs-CZ" sz="2400" dirty="0">
                <a:latin typeface="+mj-lt"/>
              </a:rPr>
              <a:t>Jaký je </a:t>
            </a: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předpokládaný čtenář?</a:t>
            </a:r>
          </a:p>
          <a:p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 čem se protínají čtenářské zájmy zmíněných prostředí, světských, církevních, monastických?</a:t>
            </a:r>
          </a:p>
          <a:p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se v tom odráží latinizace a pokřesťanštění?</a:t>
            </a:r>
            <a:endParaRPr lang="cs-CZ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 byly ve středověku tance smrti? A co bylo jejich poselstvím? </a:t>
            </a:r>
          </a:p>
          <a:p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Hlavní ladění prologu?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08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910962-EC51-4F16-BD35-64443BE5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cs-CZ" dirty="0"/>
              <a:t>Antické dějepisectví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E12D3-B9E8-467B-9FBA-3BDD3540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SEKUNDÁRNÍ AUTOŘI</a:t>
            </a: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err="1">
                <a:latin typeface="Calibri" panose="020F0502020204030204" pitchFamily="34" charset="0"/>
              </a:rPr>
              <a:t>Diodoros</a:t>
            </a:r>
            <a:r>
              <a:rPr lang="cs-CZ" b="1" dirty="0">
                <a:latin typeface="Calibri" panose="020F0502020204030204" pitchFamily="34" charset="0"/>
              </a:rPr>
              <a:t> Sicilský </a:t>
            </a:r>
            <a:r>
              <a:rPr lang="cs-CZ">
                <a:latin typeface="Calibri" panose="020F0502020204030204" pitchFamily="34" charset="0"/>
              </a:rPr>
              <a:t>(60–30 </a:t>
            </a:r>
            <a:r>
              <a:rPr lang="cs-CZ" dirty="0">
                <a:latin typeface="Calibri" panose="020F0502020204030204" pitchFamily="34" charset="0"/>
              </a:rPr>
              <a:t>př. Kr.) – </a:t>
            </a:r>
            <a:r>
              <a:rPr lang="cs-CZ" i="1" dirty="0">
                <a:latin typeface="Calibri" panose="020F0502020204030204" pitchFamily="34" charset="0"/>
              </a:rPr>
              <a:t>Historická knihovna </a:t>
            </a:r>
            <a:r>
              <a:rPr lang="cs-CZ" dirty="0">
                <a:latin typeface="Calibri" panose="020F0502020204030204" pitchFamily="34" charset="0"/>
              </a:rPr>
              <a:t>(XVII kniha věnovaná Alexandrovi)</a:t>
            </a:r>
          </a:p>
          <a:p>
            <a:pPr marL="0" indent="0">
              <a:buNone/>
            </a:pPr>
            <a:r>
              <a:rPr lang="cs-CZ" b="1" dirty="0" err="1">
                <a:latin typeface="Calibri" panose="020F0502020204030204" pitchFamily="34" charset="0"/>
              </a:rPr>
              <a:t>Plútarchos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>
                <a:latin typeface="Calibri" panose="020F0502020204030204" pitchFamily="34" charset="0"/>
              </a:rPr>
              <a:t>(46–127 </a:t>
            </a:r>
            <a:r>
              <a:rPr lang="cs-CZ" dirty="0">
                <a:latin typeface="Calibri" panose="020F0502020204030204" pitchFamily="34" charset="0"/>
              </a:rPr>
              <a:t>po Kr.) – </a:t>
            </a:r>
            <a:r>
              <a:rPr lang="cs-CZ" i="1" dirty="0">
                <a:latin typeface="Calibri" panose="020F0502020204030204" pitchFamily="34" charset="0"/>
              </a:rPr>
              <a:t>Paralelní životopisy </a:t>
            </a:r>
            <a:r>
              <a:rPr lang="cs-CZ" dirty="0">
                <a:latin typeface="Calibri" panose="020F0502020204030204" pitchFamily="34" charset="0"/>
              </a:rPr>
              <a:t>nebo také </a:t>
            </a:r>
            <a:r>
              <a:rPr lang="cs-CZ" b="0" i="1" dirty="0">
                <a:effectLst/>
                <a:latin typeface="Calibri" panose="020F0502020204030204" pitchFamily="34" charset="0"/>
              </a:rPr>
              <a:t>Životopisy slavných Řeků a Římanů </a:t>
            </a:r>
            <a:r>
              <a:rPr lang="cs-CZ" dirty="0">
                <a:latin typeface="Calibri" panose="020F0502020204030204" pitchFamily="34" charset="0"/>
              </a:rPr>
              <a:t>(Alexandr – Caesar) – </a:t>
            </a:r>
            <a:r>
              <a:rPr lang="cs-CZ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UKÁZKA NA MOODLU</a:t>
            </a:r>
          </a:p>
          <a:p>
            <a:pPr marL="0" indent="0">
              <a:buNone/>
            </a:pP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Arriános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(95–175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Kr.)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Anabasis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hlavní zdroje: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Aristobúlos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Ptolemaios; doplněk cesty do Indie </a:t>
            </a:r>
            <a:r>
              <a:rPr lang="cs-CZ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UKÁZKA NA MOODLU</a:t>
            </a:r>
            <a:endParaRPr lang="cs-CZ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Quintus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Curtius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 stol. po Kr.)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123 rkp.; předloha pro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střv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Alexandreidu</a:t>
            </a:r>
          </a:p>
          <a:p>
            <a:pPr marL="0" indent="0">
              <a:buNone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Marcus </a:t>
            </a: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Iunia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Iustinus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3.–4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stol.) </a:t>
            </a:r>
            <a:r>
              <a:rPr lang="cs-CZ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Epitome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Historiarum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Philippicarum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(knihy XI-XII)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Times New Roman" panose="02020603050405020304" pitchFamily="18" charset="0"/>
              </a:rPr>
              <a:t>Paulus </a:t>
            </a:r>
            <a:r>
              <a:rPr lang="cs-CZ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Orosius</a:t>
            </a:r>
            <a:r>
              <a:rPr lang="cs-CZ" b="1" dirty="0">
                <a:latin typeface="Calibri" panose="020F0502020204030204" pitchFamily="34" charset="0"/>
                <a:cs typeface="Times New Roman" panose="02020603050405020304" pitchFamily="18" charset="0"/>
              </a:rPr>
              <a:t> (asi 375 – po 418) -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Historiarum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adversum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paganos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libri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septem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(III. kniha) – křesťanská perspektiva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21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3C66777-00AD-4B78-AD68-F4EA78E2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40" y="643466"/>
            <a:ext cx="4821443" cy="5571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35782D-E7F7-4402-B05E-EE96B8CF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7" y="0"/>
            <a:ext cx="3163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7C71CA1-3000-4C69-8631-B63E0325C8EA}"/>
              </a:ext>
            </a:extLst>
          </p:cNvPr>
          <p:cNvSpPr txBox="1"/>
          <p:nvPr/>
        </p:nvSpPr>
        <p:spPr>
          <a:xfrm>
            <a:off x="8346440" y="643466"/>
            <a:ext cx="229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Arriános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předmluva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673DD-018C-4D3F-BAB2-EDB1F20F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Pseudo-Kallisthénes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DAA49-222C-4343-AB2F-703FD9E2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3. století n. l. (tj. 5 století po událostech!)</a:t>
            </a:r>
          </a:p>
          <a:p>
            <a:r>
              <a:rPr lang="cs-CZ" dirty="0"/>
              <a:t>Vyprávění pochází z prostředí města Alexandrie (v Egyptě = „naše země“)</a:t>
            </a:r>
          </a:p>
          <a:p>
            <a:r>
              <a:rPr lang="cs-CZ" b="1" dirty="0" err="1"/>
              <a:t>Nektanebo</a:t>
            </a:r>
            <a:r>
              <a:rPr lang="cs-CZ" dirty="0"/>
              <a:t> (</a:t>
            </a:r>
            <a:r>
              <a:rPr lang="cs-CZ" dirty="0" err="1"/>
              <a:t>Nektanébis</a:t>
            </a:r>
            <a:r>
              <a:rPr lang="cs-CZ" dirty="0"/>
              <a:t>, </a:t>
            </a:r>
            <a:r>
              <a:rPr lang="cs-CZ" dirty="0" err="1"/>
              <a:t>Anektanábus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.) – poslední faraon, biologický otec Alexandra</a:t>
            </a:r>
          </a:p>
          <a:p>
            <a:r>
              <a:rPr lang="cs-CZ" dirty="0"/>
              <a:t>Zárodek středověké látky, kombinace několika složek:</a:t>
            </a:r>
          </a:p>
          <a:p>
            <a:pPr marL="342900" indent="-342900">
              <a:buAutoNum type="arabicParenR"/>
            </a:pPr>
            <a:r>
              <a:rPr lang="cs-CZ" dirty="0"/>
              <a:t>Alexandrova biografie</a:t>
            </a:r>
          </a:p>
          <a:p>
            <a:pPr marL="342900" indent="-342900">
              <a:buAutoNum type="arabicParenR"/>
            </a:pPr>
            <a:r>
              <a:rPr lang="cs-CZ" dirty="0"/>
              <a:t>Sbírka dopisů</a:t>
            </a:r>
          </a:p>
          <a:p>
            <a:pPr marL="342900" indent="-342900">
              <a:buAutoNum type="arabicParenR"/>
            </a:pPr>
            <a:r>
              <a:rPr lang="cs-CZ" dirty="0"/>
              <a:t>Rozhovor Alexandra s </a:t>
            </a:r>
            <a:r>
              <a:rPr lang="cs-CZ" dirty="0" err="1"/>
              <a:t>gymnasofity</a:t>
            </a:r>
            <a:r>
              <a:rPr lang="cs-CZ" dirty="0"/>
              <a:t> (</a:t>
            </a:r>
            <a:r>
              <a:rPr lang="cs-CZ" dirty="0" err="1"/>
              <a:t>bráhmány</a:t>
            </a:r>
            <a:r>
              <a:rPr lang="cs-CZ" dirty="0"/>
              <a:t>)</a:t>
            </a:r>
          </a:p>
          <a:p>
            <a:pPr marL="342900" indent="-342900">
              <a:buAutoNum type="arabicParenR"/>
            </a:pPr>
            <a:r>
              <a:rPr lang="cs-CZ" dirty="0"/>
              <a:t>Alexandrova závěť – předpokládá budoucí rivalitu diadochů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43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5D100-5494-46AE-ACFC-7D8E4AF9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Pseudo-Kallisthénes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1A238-C04C-4BC2-BFCD-F3EEC6B85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Žánrové rozhraní: tzv. řecký román + román v dopisech + historický román (v </a:t>
            </a:r>
            <a:r>
              <a:rPr lang="cs-CZ" dirty="0" err="1">
                <a:latin typeface="+mj-lt"/>
              </a:rPr>
              <a:t>podst</a:t>
            </a:r>
            <a:r>
              <a:rPr lang="cs-CZ" dirty="0">
                <a:latin typeface="+mj-lt"/>
              </a:rPr>
              <a:t>. </a:t>
            </a:r>
            <a:r>
              <a:rPr lang="cs-CZ" i="1" dirty="0">
                <a:latin typeface="+mj-lt"/>
              </a:rPr>
              <a:t>gesta</a:t>
            </a:r>
            <a:r>
              <a:rPr lang="cs-CZ" dirty="0">
                <a:latin typeface="+mj-lt"/>
              </a:rPr>
              <a:t>)</a:t>
            </a:r>
          </a:p>
          <a:p>
            <a:r>
              <a:rPr lang="cs-CZ" dirty="0">
                <a:latin typeface="+mj-lt"/>
              </a:rPr>
              <a:t>Rozdělení: 1. </a:t>
            </a:r>
            <a:r>
              <a:rPr lang="cs-CZ">
                <a:latin typeface="+mj-lt"/>
              </a:rPr>
              <a:t>kniha (</a:t>
            </a:r>
            <a:r>
              <a:rPr lang="cs-CZ" i="1">
                <a:latin typeface="+mj-lt"/>
              </a:rPr>
              <a:t>Ortus</a:t>
            </a:r>
            <a:r>
              <a:rPr lang="cs-CZ">
                <a:latin typeface="+mj-lt"/>
              </a:rPr>
              <a:t>)</a:t>
            </a:r>
            <a:r>
              <a:rPr lang="cs-CZ" i="1">
                <a:latin typeface="+mj-lt"/>
              </a:rPr>
              <a:t> –</a:t>
            </a:r>
            <a:r>
              <a:rPr lang="cs-CZ">
                <a:latin typeface="+mj-lt"/>
              </a:rPr>
              <a:t>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úvod, založení Alexandrie, 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Alexandrovo dětství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2. </a:t>
            </a:r>
            <a:r>
              <a:rPr lang="cs-CZ">
                <a:latin typeface="+mj-lt"/>
                <a:cs typeface="Times New Roman" panose="02020603050405020304" pitchFamily="18" charset="0"/>
              </a:rPr>
              <a:t>kniha (</a:t>
            </a:r>
            <a:r>
              <a:rPr lang="cs-CZ" i="1">
                <a:latin typeface="+mj-lt"/>
                <a:cs typeface="Times New Roman" panose="02020603050405020304" pitchFamily="18" charset="0"/>
              </a:rPr>
              <a:t>Actus</a:t>
            </a:r>
            <a:r>
              <a:rPr lang="cs-CZ">
                <a:latin typeface="+mj-lt"/>
                <a:cs typeface="Times New Roman" panose="02020603050405020304" pitchFamily="18" charset="0"/>
              </a:rPr>
              <a:t>)</a:t>
            </a:r>
            <a:r>
              <a:rPr lang="cs-CZ" i="1">
                <a:latin typeface="+mj-lt"/>
                <a:cs typeface="Times New Roman" panose="02020603050405020304" pitchFamily="18" charset="0"/>
              </a:rPr>
              <a:t> –</a:t>
            </a:r>
            <a:r>
              <a:rPr lang="cs-CZ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boj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proti Peršanům – epizoda o zničení Théb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3. </a:t>
            </a:r>
            <a:r>
              <a:rPr lang="cs-CZ">
                <a:latin typeface="+mj-lt"/>
                <a:cs typeface="Times New Roman" panose="02020603050405020304" pitchFamily="18" charset="0"/>
              </a:rPr>
              <a:t>kniha (</a:t>
            </a:r>
            <a:r>
              <a:rPr lang="cs-CZ" i="1">
                <a:latin typeface="+mj-lt"/>
                <a:cs typeface="Times New Roman" panose="02020603050405020304" pitchFamily="18" charset="0"/>
              </a:rPr>
              <a:t>Obitus</a:t>
            </a:r>
            <a:r>
              <a:rPr lang="cs-CZ">
                <a:latin typeface="+mj-lt"/>
                <a:cs typeface="Times New Roman" panose="02020603050405020304" pitchFamily="18" charset="0"/>
              </a:rPr>
              <a:t>) – </a:t>
            </a:r>
            <a:r>
              <a:rPr lang="cs-CZ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cesta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Indie, </a:t>
            </a:r>
            <a:r>
              <a:rPr lang="cs-CZ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smrt Alexandra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přenesení jeho těla do Alexandrie a uložení do mausolea (cyklický návrat)</a:t>
            </a:r>
          </a:p>
          <a:p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Uzavírá /shrnuje celou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alexandrovskou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legendu do jediného díla (2 výjimky: epizoda o gordickém uzlu a hromadné svatby v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Susách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Ohromné rozšíření ve středověké Evropě – ne přímo, ale přes překlady a adaptace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51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25BBE-6942-44CA-A200-664384DD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Překlady </a:t>
            </a:r>
            <a:r>
              <a:rPr lang="cs-CZ" dirty="0" err="1"/>
              <a:t>Pseudo-Kallisthéna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AFFA3-1FC3-4D6C-BE5E-40D61DE91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latin typeface="+mj-lt"/>
              </a:rPr>
              <a:t>Iulius</a:t>
            </a:r>
            <a:r>
              <a:rPr lang="cs-CZ" b="1" dirty="0">
                <a:latin typeface="+mj-lt"/>
              </a:rPr>
              <a:t> Valerius </a:t>
            </a:r>
            <a:r>
              <a:rPr lang="cs-CZ" dirty="0" err="1">
                <a:latin typeface="+mj-lt"/>
              </a:rPr>
              <a:t>Polemius</a:t>
            </a:r>
            <a:r>
              <a:rPr lang="cs-CZ" dirty="0">
                <a:latin typeface="+mj-lt"/>
              </a:rPr>
              <a:t> (konec 3. století – 1. pol. 4. stol.): 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 </a:t>
            </a:r>
            <a:r>
              <a:rPr lang="cs-CZ" sz="18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gestae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Alexandri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Macedonis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napsáno před založením Konstantinopole (330)</a:t>
            </a:r>
          </a:p>
          <a:p>
            <a:r>
              <a:rPr lang="cs-CZ" dirty="0">
                <a:latin typeface="+mj-lt"/>
              </a:rPr>
              <a:t>Dochováno ve zkrácených verzích (</a:t>
            </a:r>
            <a:r>
              <a:rPr lang="cs-CZ" i="1" dirty="0" err="1">
                <a:latin typeface="+mj-lt"/>
              </a:rPr>
              <a:t>Epitome</a:t>
            </a:r>
            <a:r>
              <a:rPr lang="cs-CZ" dirty="0">
                <a:latin typeface="+mj-lt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7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C694C9-362D-42B4-BA61-4FCFA884E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34467"/>
            <a:ext cx="10905066" cy="49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91ED8-A2DD-4C43-A546-33574ABA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77413"/>
          </a:xfrm>
        </p:spPr>
        <p:txBody>
          <a:bodyPr/>
          <a:lstStyle/>
          <a:p>
            <a:r>
              <a:rPr lang="cs-CZ" dirty="0"/>
              <a:t>12. století</a:t>
            </a:r>
            <a:r>
              <a:rPr lang="fr-FR" dirty="0"/>
              <a:t> – francou</a:t>
            </a:r>
            <a:r>
              <a:rPr lang="cs-CZ" dirty="0" err="1"/>
              <a:t>zský</a:t>
            </a:r>
            <a:r>
              <a:rPr lang="cs-CZ" dirty="0"/>
              <a:t> okruh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09A7F-073D-42B4-BD7E-64B3CF53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25366"/>
            <a:ext cx="8595360" cy="4854771"/>
          </a:xfrm>
        </p:spPr>
        <p:txBody>
          <a:bodyPr>
            <a:noAutofit/>
          </a:bodyPr>
          <a:lstStyle/>
          <a:p>
            <a:r>
              <a:rPr lang="cs-CZ" sz="2000" b="1" dirty="0" err="1"/>
              <a:t>Albéric</a:t>
            </a:r>
            <a:r>
              <a:rPr lang="cs-CZ" sz="2000" b="1" dirty="0"/>
              <a:t> de </a:t>
            </a:r>
            <a:r>
              <a:rPr lang="cs-CZ" sz="2000" b="1" dirty="0" err="1"/>
              <a:t>Pisan</a:t>
            </a:r>
            <a:r>
              <a:rPr lang="fr-FR" sz="2000" b="1" dirty="0"/>
              <a:t>çon </a:t>
            </a:r>
            <a:r>
              <a:rPr lang="fr-FR" sz="2000" dirty="0"/>
              <a:t>(</a:t>
            </a:r>
            <a:r>
              <a:rPr lang="cs-CZ" sz="2000" dirty="0"/>
              <a:t>zač. 12. století) – vychází z </a:t>
            </a:r>
            <a:r>
              <a:rPr lang="cs-CZ" sz="2000" dirty="0" err="1"/>
              <a:t>Iulia</a:t>
            </a:r>
            <a:r>
              <a:rPr lang="cs-CZ" sz="2000" dirty="0"/>
              <a:t> Valeria, předloha pro </a:t>
            </a:r>
            <a:r>
              <a:rPr lang="cs-CZ" sz="2000" i="1" dirty="0" err="1"/>
              <a:t>Alexanderlied</a:t>
            </a:r>
            <a:r>
              <a:rPr lang="cs-CZ" sz="2000" i="1" dirty="0"/>
              <a:t> </a:t>
            </a:r>
            <a:r>
              <a:rPr lang="cs-CZ" sz="2000" dirty="0"/>
              <a:t>(něm.) – obojí fragmentární dochování </a:t>
            </a:r>
          </a:p>
          <a:p>
            <a:r>
              <a:rPr lang="cs-CZ" sz="2000" b="1" dirty="0"/>
              <a:t>Desetislabičný Alexandr </a:t>
            </a:r>
            <a:r>
              <a:rPr lang="cs-CZ" sz="2000" dirty="0"/>
              <a:t>(</a:t>
            </a:r>
            <a:r>
              <a:rPr lang="cs-CZ" sz="2000" i="1" dirty="0"/>
              <a:t>Ro</a:t>
            </a:r>
            <a:r>
              <a:rPr lang="fr-FR" sz="2000" i="1" dirty="0"/>
              <a:t>man d’Alexandre décasyllabique</a:t>
            </a:r>
            <a:r>
              <a:rPr lang="fr-FR" sz="2000" dirty="0"/>
              <a:t>) – 1150-1160, stfr., Poitou, sn</a:t>
            </a:r>
            <a:r>
              <a:rPr lang="cs-CZ" sz="2000" dirty="0"/>
              <a:t>ad na dvoře Eleonory </a:t>
            </a:r>
            <a:r>
              <a:rPr lang="cs-CZ" sz="2000" dirty="0" err="1"/>
              <a:t>Akvitánské</a:t>
            </a:r>
            <a:r>
              <a:rPr lang="cs-CZ" sz="2000" dirty="0"/>
              <a:t> a Jindřicha II. </a:t>
            </a:r>
            <a:r>
              <a:rPr lang="cs-CZ" sz="2000" dirty="0" err="1"/>
              <a:t>Plantagen</a:t>
            </a:r>
            <a:r>
              <a:rPr lang="fr-FR" sz="2000" dirty="0"/>
              <a:t>êt</a:t>
            </a:r>
            <a:endParaRPr lang="cs-CZ" sz="2000" dirty="0"/>
          </a:p>
          <a:p>
            <a:r>
              <a:rPr lang="cs-CZ" sz="2000" dirty="0"/>
              <a:t>Alexandre de Paris/ de </a:t>
            </a:r>
            <a:r>
              <a:rPr lang="cs-CZ" sz="2000" dirty="0" err="1"/>
              <a:t>Bernay</a:t>
            </a:r>
            <a:r>
              <a:rPr lang="cs-CZ" sz="2000" dirty="0"/>
              <a:t>, </a:t>
            </a:r>
            <a:r>
              <a:rPr lang="cs-CZ" sz="2000" b="1" i="1" dirty="0"/>
              <a:t>R</a:t>
            </a:r>
            <a:r>
              <a:rPr lang="fr-FR" sz="2000" b="1" i="1" dirty="0"/>
              <a:t>oman d’Alexandre</a:t>
            </a:r>
            <a:r>
              <a:rPr lang="cs-CZ" sz="2000" b="1" i="1" dirty="0"/>
              <a:t> </a:t>
            </a:r>
            <a:r>
              <a:rPr lang="cs-CZ" sz="2000" dirty="0">
                <a:latin typeface="+mj-lt"/>
              </a:rPr>
              <a:t>–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1184-1189</a:t>
            </a:r>
          </a:p>
          <a:p>
            <a:r>
              <a:rPr lang="cs-CZ" sz="2000" dirty="0">
                <a:latin typeface="+mj-lt"/>
                <a:cs typeface="Times New Roman" panose="02020603050405020304" pitchFamily="18" charset="0"/>
              </a:rPr>
              <a:t>Svým způsobem </a:t>
            </a:r>
            <a:r>
              <a:rPr lang="cs-CZ" sz="2000" i="1" dirty="0" err="1">
                <a:latin typeface="+mj-lt"/>
                <a:cs typeface="Times New Roman" panose="02020603050405020304" pitchFamily="18" charset="0"/>
              </a:rPr>
              <a:t>chanson</a:t>
            </a:r>
            <a:r>
              <a:rPr lang="cs-CZ" sz="2000" i="1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cs-CZ" sz="2000" i="1" dirty="0" err="1">
                <a:latin typeface="+mj-lt"/>
                <a:cs typeface="Times New Roman" panose="02020603050405020304" pitchFamily="18" charset="0"/>
              </a:rPr>
              <a:t>geste</a:t>
            </a:r>
            <a:r>
              <a:rPr lang="cs-CZ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o 15924 alexandrinech (12-stopý verš), rozděleno do slok (</a:t>
            </a:r>
            <a:r>
              <a:rPr lang="cs-CZ" sz="2000" i="1" dirty="0" err="1">
                <a:latin typeface="+mj-lt"/>
                <a:cs typeface="Times New Roman" panose="02020603050405020304" pitchFamily="18" charset="0"/>
              </a:rPr>
              <a:t>laisse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cs-CZ" sz="2000" dirty="0"/>
              <a:t>Syntéza několika předchozích děl: kromě </a:t>
            </a:r>
            <a:r>
              <a:rPr lang="cs-CZ" sz="2000" i="1" dirty="0"/>
              <a:t>Desetislabičného Alexandra, </a:t>
            </a:r>
            <a:r>
              <a:rPr lang="cs-CZ" sz="2000" dirty="0"/>
              <a:t>ještě Eustachův </a:t>
            </a:r>
            <a:r>
              <a:rPr lang="cs-CZ" sz="2000" i="1" dirty="0" err="1"/>
              <a:t>Fuerre</a:t>
            </a:r>
            <a:r>
              <a:rPr lang="cs-CZ" sz="2000" i="1" dirty="0"/>
              <a:t> de </a:t>
            </a:r>
            <a:r>
              <a:rPr lang="cs-CZ" sz="2000" i="1" dirty="0" err="1"/>
              <a:t>Gadres</a:t>
            </a:r>
            <a:r>
              <a:rPr lang="cs-CZ" sz="2000" i="1" dirty="0"/>
              <a:t> </a:t>
            </a:r>
            <a:r>
              <a:rPr lang="cs-CZ" sz="2000" dirty="0"/>
              <a:t>a </a:t>
            </a:r>
            <a:r>
              <a:rPr lang="cs-CZ" sz="2000" dirty="0" err="1"/>
              <a:t>nedoch</a:t>
            </a:r>
            <a:r>
              <a:rPr lang="cs-CZ" sz="2000" dirty="0"/>
              <a:t>. díla </a:t>
            </a:r>
            <a:r>
              <a:rPr lang="cs-CZ" sz="2000" i="1" dirty="0"/>
              <a:t>Alexandre en Orient </a:t>
            </a:r>
            <a:r>
              <a:rPr lang="cs-CZ" sz="2000" dirty="0"/>
              <a:t>(Lambert </a:t>
            </a:r>
            <a:r>
              <a:rPr lang="cs-CZ" sz="2000" dirty="0" err="1"/>
              <a:t>le</a:t>
            </a:r>
            <a:r>
              <a:rPr lang="cs-CZ" sz="2000" dirty="0"/>
              <a:t> </a:t>
            </a:r>
            <a:r>
              <a:rPr lang="cs-CZ" sz="2000" dirty="0" err="1"/>
              <a:t>Tort</a:t>
            </a:r>
            <a:r>
              <a:rPr lang="cs-CZ" sz="2000" dirty="0"/>
              <a:t>)</a:t>
            </a:r>
          </a:p>
          <a:p>
            <a:r>
              <a:rPr lang="cs-CZ" sz="2000" dirty="0"/>
              <a:t>Rozšířeno v </a:t>
            </a:r>
            <a:r>
              <a:rPr lang="cs-CZ" sz="2000" dirty="0" err="1"/>
              <a:t>sev</a:t>
            </a:r>
            <a:r>
              <a:rPr lang="cs-CZ" sz="2000" dirty="0"/>
              <a:t>. Francii, posléze v Itálii a Anglii (21 rkp.)</a:t>
            </a:r>
          </a:p>
          <a:p>
            <a:r>
              <a:rPr lang="cs-CZ" sz="2000" dirty="0"/>
              <a:t>Základ pro další zpracování</a:t>
            </a:r>
          </a:p>
        </p:txBody>
      </p:sp>
      <p:sp>
        <p:nvSpPr>
          <p:cNvPr id="7" name="Šipka: zahnutá doprava 6">
            <a:extLst>
              <a:ext uri="{FF2B5EF4-FFF2-40B4-BE49-F238E27FC236}">
                <a16:creationId xmlns:a16="http://schemas.microsoft.com/office/drawing/2014/main" id="{A698A62B-18E8-425E-BD1F-B2856EFB4A03}"/>
              </a:ext>
            </a:extLst>
          </p:cNvPr>
          <p:cNvSpPr/>
          <p:nvPr/>
        </p:nvSpPr>
        <p:spPr>
          <a:xfrm>
            <a:off x="875792" y="1564640"/>
            <a:ext cx="386080" cy="792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pka: zahnutá doprava 8">
            <a:extLst>
              <a:ext uri="{FF2B5EF4-FFF2-40B4-BE49-F238E27FC236}">
                <a16:creationId xmlns:a16="http://schemas.microsoft.com/office/drawing/2014/main" id="{6C9446EA-CBE8-4A9A-8E31-743C8D3E676B}"/>
              </a:ext>
            </a:extLst>
          </p:cNvPr>
          <p:cNvSpPr/>
          <p:nvPr/>
        </p:nvSpPr>
        <p:spPr>
          <a:xfrm>
            <a:off x="887984" y="2678587"/>
            <a:ext cx="386080" cy="792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20999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1979</Words>
  <Application>Microsoft Office PowerPoint</Application>
  <PresentationFormat>Širokoúhlá obrazovka</PresentationFormat>
  <Paragraphs>164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Schoolbook</vt:lpstr>
      <vt:lpstr>Times New Roman</vt:lpstr>
      <vt:lpstr>Wingdings 2</vt:lpstr>
      <vt:lpstr>Pohled</vt:lpstr>
      <vt:lpstr>Alexandrovská látka  Vývoj od antiky po středověk</vt:lpstr>
      <vt:lpstr>Antické dějepisectví</vt:lpstr>
      <vt:lpstr>Antické dějepisectví</vt:lpstr>
      <vt:lpstr>Prezentace aplikace PowerPoint</vt:lpstr>
      <vt:lpstr>Pseudo-Kallisthénes</vt:lpstr>
      <vt:lpstr>Pseudo-Kallisthénes</vt:lpstr>
      <vt:lpstr>Překlady Pseudo-Kallisthéna</vt:lpstr>
      <vt:lpstr>Prezentace aplikace PowerPoint</vt:lpstr>
      <vt:lpstr>12. století – francouzský okruh</vt:lpstr>
      <vt:lpstr>12. století - Alexandreis</vt:lpstr>
      <vt:lpstr>Prezentace aplikace PowerPoint</vt:lpstr>
      <vt:lpstr>Leo Archipresbyter (10. století)</vt:lpstr>
      <vt:lpstr>Historia de preliis</vt:lpstr>
      <vt:lpstr>Historia de preliis - recenze I2</vt:lpstr>
      <vt:lpstr>Historia de preliis - recenze I3</vt:lpstr>
      <vt:lpstr>Historia de preliis Bohemikální rukopisy</vt:lpstr>
      <vt:lpstr>Historia de preliis Bohemikální rukopisy – redakce I2 / redakce I3</vt:lpstr>
      <vt:lpstr>Staročeský Alexander</vt:lpstr>
      <vt:lpstr>Staročeský Alexander</vt:lpstr>
      <vt:lpstr>Prezentace aplikace PowerPoint</vt:lpstr>
      <vt:lpstr>Prezentace aplikace PowerPoint</vt:lpstr>
      <vt:lpstr>Prezentace aplikace PowerPoint</vt:lpstr>
      <vt:lpstr>Prolog k I3: otázky k četbě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Alexandrovská látka  Vývoj od antiky po středověk</dc:title>
  <dc:creator>Jaroslav Svátek</dc:creator>
  <cp:lastModifiedBy>venazurek</cp:lastModifiedBy>
  <cp:revision>13</cp:revision>
  <dcterms:created xsi:type="dcterms:W3CDTF">2020-10-12T16:11:52Z</dcterms:created>
  <dcterms:modified xsi:type="dcterms:W3CDTF">2023-10-10T22:48:07Z</dcterms:modified>
</cp:coreProperties>
</file>