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6" r:id="rId2"/>
    <p:sldMasterId id="2147483708" r:id="rId3"/>
  </p:sldMasterIdLst>
  <p:sldIdLst>
    <p:sldId id="256" r:id="rId4"/>
    <p:sldId id="296" r:id="rId5"/>
    <p:sldId id="300" r:id="rId6"/>
    <p:sldId id="302" r:id="rId7"/>
    <p:sldId id="293" r:id="rId8"/>
    <p:sldId id="304" r:id="rId9"/>
    <p:sldId id="298" r:id="rId10"/>
    <p:sldId id="295" r:id="rId11"/>
    <p:sldId id="299" r:id="rId12"/>
    <p:sldId id="297" r:id="rId13"/>
    <p:sldId id="307" r:id="rId14"/>
    <p:sldId id="286" r:id="rId15"/>
    <p:sldId id="308" r:id="rId16"/>
    <p:sldId id="289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112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708D1-959D-4A8B-A8C8-828583868ECD}" type="datetimeFigureOut">
              <a:rPr lang="cs-CZ" smtClean="0"/>
              <a:t>11.05.2022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CB2D9-484B-4D57-8D61-624BD4D8A9D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65101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708D1-959D-4A8B-A8C8-828583868ECD}" type="datetimeFigureOut">
              <a:rPr lang="cs-CZ" smtClean="0"/>
              <a:t>11.05.2022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CB2D9-484B-4D57-8D61-624BD4D8A9D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4920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708D1-959D-4A8B-A8C8-828583868ECD}" type="datetimeFigureOut">
              <a:rPr lang="cs-CZ" smtClean="0"/>
              <a:t>11.05.2022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CB2D9-484B-4D57-8D61-624BD4D8A9D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94746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708D1-959D-4A8B-A8C8-828583868ECD}" type="datetimeFigureOut">
              <a:rPr lang="cs-CZ" smtClean="0"/>
              <a:t>11.05.2022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CB2D9-484B-4D57-8D61-624BD4D8A9D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941593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708D1-959D-4A8B-A8C8-828583868ECD}" type="datetimeFigureOut">
              <a:rPr lang="cs-CZ" smtClean="0"/>
              <a:t>11.05.2022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CB2D9-484B-4D57-8D61-624BD4D8A9D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343723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708D1-959D-4A8B-A8C8-828583868ECD}" type="datetimeFigureOut">
              <a:rPr lang="cs-CZ" smtClean="0"/>
              <a:t>11.05.2022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CB2D9-484B-4D57-8D61-624BD4D8A9D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19919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708D1-959D-4A8B-A8C8-828583868ECD}" type="datetimeFigureOut">
              <a:rPr lang="cs-CZ" smtClean="0"/>
              <a:t>11.05.2022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CB2D9-484B-4D57-8D61-624BD4D8A9D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95142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708D1-959D-4A8B-A8C8-828583868ECD}" type="datetimeFigureOut">
              <a:rPr lang="cs-CZ" smtClean="0"/>
              <a:t>11.05.2022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CB2D9-484B-4D57-8D61-624BD4D8A9D9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45062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708D1-959D-4A8B-A8C8-828583868ECD}" type="datetimeFigureOut">
              <a:rPr lang="cs-CZ" smtClean="0"/>
              <a:t>11.05.2022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CB2D9-484B-4D57-8D61-624BD4D8A9D9}" type="slidenum">
              <a:rPr lang="cs-CZ" smtClean="0"/>
              <a:t>‹#›</a:t>
            </a:fld>
            <a:endParaRPr lang="cs-CZ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9048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708D1-959D-4A8B-A8C8-828583868ECD}" type="datetimeFigureOut">
              <a:rPr lang="cs-CZ" smtClean="0"/>
              <a:t>11.05.2022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CB2D9-484B-4D57-8D61-624BD4D8A9D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708433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708D1-959D-4A8B-A8C8-828583868ECD}" type="datetimeFigureOut">
              <a:rPr lang="cs-CZ" smtClean="0"/>
              <a:t>11.05.2022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CB2D9-484B-4D57-8D61-624BD4D8A9D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26265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708D1-959D-4A8B-A8C8-828583868ECD}" type="datetimeFigureOut">
              <a:rPr lang="cs-CZ" smtClean="0"/>
              <a:t>11.05.2022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CB2D9-484B-4D57-8D61-624BD4D8A9D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540387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708D1-959D-4A8B-A8C8-828583868ECD}" type="datetimeFigureOut">
              <a:rPr lang="cs-CZ" smtClean="0"/>
              <a:t>11.05.2022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CB2D9-484B-4D57-8D61-624BD4D8A9D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539704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708D1-959D-4A8B-A8C8-828583868ECD}" type="datetimeFigureOut">
              <a:rPr lang="cs-CZ" smtClean="0"/>
              <a:t>11.05.2022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CB2D9-484B-4D57-8D61-624BD4D8A9D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116493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708D1-959D-4A8B-A8C8-828583868ECD}" type="datetimeFigureOut">
              <a:rPr lang="cs-CZ" smtClean="0"/>
              <a:t>11.05.2022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CB2D9-484B-4D57-8D61-624BD4D8A9D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06134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D84708D1-959D-4A8B-A8C8-828583868ECD}" type="datetimeFigureOut">
              <a:rPr lang="cs-CZ" smtClean="0"/>
              <a:t>11.05.2022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CB2D9-484B-4D57-8D61-624BD4D8A9D9}" type="slidenum">
              <a:rPr lang="cs-CZ" smtClean="0"/>
              <a:t>‹#›</a:t>
            </a:fld>
            <a:endParaRPr lang="cs-CZ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60676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708D1-959D-4A8B-A8C8-828583868ECD}" type="datetimeFigureOut">
              <a:rPr lang="cs-CZ" smtClean="0"/>
              <a:t>11.05.2022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CB2D9-484B-4D57-8D61-624BD4D8A9D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35612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708D1-959D-4A8B-A8C8-828583868ECD}" type="datetimeFigureOut">
              <a:rPr lang="cs-CZ" smtClean="0"/>
              <a:t>11.05.2022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CB2D9-484B-4D57-8D61-624BD4D8A9D9}" type="slidenum">
              <a:rPr lang="cs-CZ" smtClean="0"/>
              <a:t>‹#›</a:t>
            </a:fld>
            <a:endParaRPr lang="cs-CZ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607847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708D1-959D-4A8B-A8C8-828583868ECD}" type="datetimeFigureOut">
              <a:rPr lang="cs-CZ" smtClean="0"/>
              <a:t>11.05.2022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CB2D9-484B-4D57-8D61-624BD4D8A9D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840295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708D1-959D-4A8B-A8C8-828583868ECD}" type="datetimeFigureOut">
              <a:rPr lang="cs-CZ" smtClean="0"/>
              <a:t>11.05.2022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CB2D9-484B-4D57-8D61-624BD4D8A9D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7377131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708D1-959D-4A8B-A8C8-828583868ECD}" type="datetimeFigureOut">
              <a:rPr lang="cs-CZ" smtClean="0"/>
              <a:t>11.05.2022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CB2D9-484B-4D57-8D61-624BD4D8A9D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099468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708D1-959D-4A8B-A8C8-828583868ECD}" type="datetimeFigureOut">
              <a:rPr lang="cs-CZ" smtClean="0"/>
              <a:t>11.05.2022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CB2D9-484B-4D57-8D61-624BD4D8A9D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4059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708D1-959D-4A8B-A8C8-828583868ECD}" type="datetimeFigureOut">
              <a:rPr lang="cs-CZ" smtClean="0"/>
              <a:t>11.05.2022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CB2D9-484B-4D57-8D61-624BD4D8A9D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708753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708D1-959D-4A8B-A8C8-828583868ECD}" type="datetimeFigureOut">
              <a:rPr lang="cs-CZ" smtClean="0"/>
              <a:t>11.05.2022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CB2D9-484B-4D57-8D61-624BD4D8A9D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297609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708D1-959D-4A8B-A8C8-828583868ECD}" type="datetimeFigureOut">
              <a:rPr lang="cs-CZ" smtClean="0"/>
              <a:t>11.05.2022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CB2D9-484B-4D57-8D61-624BD4D8A9D9}" type="slidenum">
              <a:rPr lang="cs-CZ" smtClean="0"/>
              <a:t>‹#›</a:t>
            </a:fld>
            <a:endParaRPr lang="cs-CZ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474293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708D1-959D-4A8B-A8C8-828583868ECD}" type="datetimeFigureOut">
              <a:rPr lang="cs-CZ" smtClean="0"/>
              <a:t>11.05.2022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CB2D9-484B-4D57-8D61-624BD4D8A9D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450463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708D1-959D-4A8B-A8C8-828583868ECD}" type="datetimeFigureOut">
              <a:rPr lang="cs-CZ" smtClean="0"/>
              <a:t>11.05.2022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CB2D9-484B-4D57-8D61-624BD4D8A9D9}" type="slidenum">
              <a:rPr lang="cs-CZ" smtClean="0"/>
              <a:t>‹#›</a:t>
            </a:fld>
            <a:endParaRPr lang="cs-CZ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220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708D1-959D-4A8B-A8C8-828583868ECD}" type="datetimeFigureOut">
              <a:rPr lang="cs-CZ" smtClean="0"/>
              <a:t>11.05.2022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CB2D9-484B-4D57-8D61-624BD4D8A9D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5116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708D1-959D-4A8B-A8C8-828583868ECD}" type="datetimeFigureOut">
              <a:rPr lang="cs-CZ" smtClean="0"/>
              <a:t>11.05.2022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CB2D9-484B-4D57-8D61-624BD4D8A9D9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8946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708D1-959D-4A8B-A8C8-828583868ECD}" type="datetimeFigureOut">
              <a:rPr lang="cs-CZ" smtClean="0"/>
              <a:t>11.05.2022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CB2D9-484B-4D57-8D61-624BD4D8A9D9}" type="slidenum">
              <a:rPr lang="cs-CZ" smtClean="0"/>
              <a:t>‹#›</a:t>
            </a:fld>
            <a:endParaRPr lang="cs-CZ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854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708D1-959D-4A8B-A8C8-828583868ECD}" type="datetimeFigureOut">
              <a:rPr lang="cs-CZ" smtClean="0"/>
              <a:t>11.05.2022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CB2D9-484B-4D57-8D61-624BD4D8A9D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811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708D1-959D-4A8B-A8C8-828583868ECD}" type="datetimeFigureOut">
              <a:rPr lang="cs-CZ" smtClean="0"/>
              <a:t>11.05.2022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CB2D9-484B-4D57-8D61-624BD4D8A9D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5170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708D1-959D-4A8B-A8C8-828583868ECD}" type="datetimeFigureOut">
              <a:rPr lang="cs-CZ" smtClean="0"/>
              <a:t>11.05.2022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CB2D9-484B-4D57-8D61-624BD4D8A9D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99278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84708D1-959D-4A8B-A8C8-828583868ECD}" type="datetimeFigureOut">
              <a:rPr lang="cs-CZ" smtClean="0"/>
              <a:t>11.05.2022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6CB2D9-484B-4D57-8D61-624BD4D8A9D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77395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84708D1-959D-4A8B-A8C8-828583868ECD}" type="datetimeFigureOut">
              <a:rPr lang="cs-CZ" smtClean="0"/>
              <a:t>11.05.2022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6CB2D9-484B-4D57-8D61-624BD4D8A9D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1046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84708D1-959D-4A8B-A8C8-828583868ECD}" type="datetimeFigureOut">
              <a:rPr lang="cs-CZ" smtClean="0"/>
              <a:t>11.05.2022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7B6CB2D9-484B-4D57-8D61-624BD4D8A9D9}" type="slidenum">
              <a:rPr lang="cs-CZ" smtClean="0"/>
              <a:t>‹#›</a:t>
            </a:fld>
            <a:endParaRPr lang="cs-CZ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3813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49CA104-DF07-470A-B5CB-B4E6F398B0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4960137"/>
            <a:ext cx="8229600" cy="1463040"/>
          </a:xfrm>
        </p:spPr>
        <p:txBody>
          <a:bodyPr/>
          <a:lstStyle/>
          <a:p>
            <a:r>
              <a:rPr lang="cs-CZ" b="1" dirty="0">
                <a:latin typeface="+mn-lt"/>
              </a:rPr>
              <a:t>HODNOTY</a:t>
            </a:r>
            <a:br>
              <a:rPr lang="cs-CZ" b="1" dirty="0">
                <a:latin typeface="+mn-lt"/>
              </a:rPr>
            </a:br>
            <a:r>
              <a:rPr lang="cs-CZ" b="1" dirty="0">
                <a:latin typeface="+mn-lt"/>
              </a:rPr>
              <a:t>HODNOTOVÁ ORIENTACE</a:t>
            </a:r>
          </a:p>
        </p:txBody>
      </p:sp>
      <p:sp>
        <p:nvSpPr>
          <p:cNvPr id="5" name="Podnadpis 4">
            <a:extLst>
              <a:ext uri="{FF2B5EF4-FFF2-40B4-BE49-F238E27FC236}">
                <a16:creationId xmlns:a16="http://schemas.microsoft.com/office/drawing/2014/main" id="{5E096CB7-D7AB-6C4C-480F-ED9EC30449F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237836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49CA104-DF07-470A-B5CB-B4E6F398B0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4960137"/>
            <a:ext cx="8229600" cy="1463040"/>
          </a:xfrm>
        </p:spPr>
        <p:txBody>
          <a:bodyPr/>
          <a:lstStyle/>
          <a:p>
            <a:r>
              <a:rPr lang="cs-CZ" b="1" dirty="0">
                <a:latin typeface="+mn-lt"/>
              </a:rPr>
              <a:t>KVALITA ŽIVOTA</a:t>
            </a:r>
          </a:p>
        </p:txBody>
      </p:sp>
      <p:sp>
        <p:nvSpPr>
          <p:cNvPr id="5" name="Podnadpis 4">
            <a:extLst>
              <a:ext uri="{FF2B5EF4-FFF2-40B4-BE49-F238E27FC236}">
                <a16:creationId xmlns:a16="http://schemas.microsoft.com/office/drawing/2014/main" id="{C5F4BB2E-80C7-2D3A-20E6-D68F08DA3FE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06043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BF763DB-DCB5-401A-98F4-E66DBAEB64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174439"/>
            <a:ext cx="9720072" cy="1499616"/>
          </a:xfrm>
        </p:spPr>
        <p:txBody>
          <a:bodyPr/>
          <a:lstStyle/>
          <a:p>
            <a:r>
              <a:rPr lang="cs-CZ" b="1" dirty="0"/>
              <a:t>Kvalita života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F91DE6A-3F71-4089-9B73-F65DD4F559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1586205"/>
            <a:ext cx="11043694" cy="527179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cs-CZ" dirty="0"/>
              <a:t> osvícenské pozadí: smyslem života je život sám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dirty="0"/>
              <a:t> společensko-politické téma: jak zlepšit kvalitu života co největšího množství lidí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dirty="0"/>
              <a:t> politická opatření – sociální stát</a:t>
            </a:r>
          </a:p>
          <a:p>
            <a:pPr marL="0" indent="0">
              <a:buNone/>
            </a:pPr>
            <a:r>
              <a:rPr lang="cs-CZ" dirty="0"/>
              <a:t>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dirty="0"/>
              <a:t> kvalita života jako spokojenost (subjektivní pojetí)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dirty="0"/>
              <a:t> kvalita života jako stav dobrého zdraví a životní úrovně (objektivní pojetí) - </a:t>
            </a:r>
            <a:r>
              <a:rPr lang="cs-CZ" dirty="0">
                <a:solidFill>
                  <a:schemeClr val="accent1"/>
                </a:solidFill>
              </a:rPr>
              <a:t>https://www.obcevdatech.cz/</a:t>
            </a:r>
          </a:p>
          <a:p>
            <a:pPr>
              <a:buFont typeface="Wingdings" panose="05000000000000000000" pitchFamily="2" charset="2"/>
              <a:buChar char="§"/>
            </a:pPr>
            <a:endParaRPr lang="cs-CZ" dirty="0"/>
          </a:p>
          <a:p>
            <a:pPr>
              <a:buFont typeface="Wingdings" panose="05000000000000000000" pitchFamily="2" charset="2"/>
              <a:buChar char="§"/>
            </a:pPr>
            <a:r>
              <a:rPr lang="cs-CZ" dirty="0"/>
              <a:t> blízké pojmy: spokojenost, zdraví, pohoda, štěstí, </a:t>
            </a:r>
            <a:r>
              <a:rPr lang="cs-CZ" dirty="0" err="1"/>
              <a:t>well-being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97288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0EC52BC-83B7-4D82-AE01-4FF9A8AC32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0413" y="185961"/>
            <a:ext cx="10058400" cy="1450757"/>
          </a:xfrm>
        </p:spPr>
        <p:txBody>
          <a:bodyPr/>
          <a:lstStyle/>
          <a:p>
            <a:r>
              <a:rPr lang="cs-CZ" b="1" dirty="0">
                <a:cs typeface="Calibri Light"/>
              </a:rPr>
              <a:t>Dimenze kvality života podle světové zdravotnické organizace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53E6559-A730-44A4-AE72-F3D75B512F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7771" y="1888866"/>
            <a:ext cx="11869946" cy="4239020"/>
          </a:xfrm>
        </p:spPr>
        <p:txBody>
          <a:bodyPr vert="horz" lIns="0" tIns="45720" rIns="0" bIns="45720" rtlCol="0" anchor="t">
            <a:normAutofit/>
          </a:bodyPr>
          <a:lstStyle/>
          <a:p>
            <a:pPr marL="0" indent="0">
              <a:buNone/>
            </a:pPr>
            <a:r>
              <a:rPr lang="cs-CZ" sz="3600" b="1" dirty="0">
                <a:cs typeface="Calibri"/>
              </a:rPr>
              <a:t>   </a:t>
            </a:r>
            <a:r>
              <a:rPr lang="cs-CZ" sz="3600" dirty="0">
                <a:cs typeface="Calibri"/>
              </a:rPr>
              <a:t>  </a:t>
            </a:r>
            <a:endParaRPr lang="cs-CZ" dirty="0">
              <a:solidFill>
                <a:schemeClr val="tx1"/>
              </a:solidFill>
              <a:cs typeface="Calibri"/>
            </a:endParaRPr>
          </a:p>
          <a:p>
            <a:pPr marL="0" indent="0">
              <a:buNone/>
            </a:pPr>
            <a:endParaRPr lang="cs-CZ" sz="3600" dirty="0">
              <a:cs typeface="Calibri"/>
            </a:endParaRP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E55938BE-CD7A-4136-BC55-CA3E5CC890CC}"/>
              </a:ext>
            </a:extLst>
          </p:cNvPr>
          <p:cNvSpPr txBox="1"/>
          <p:nvPr/>
        </p:nvSpPr>
        <p:spPr>
          <a:xfrm>
            <a:off x="886264" y="1888866"/>
            <a:ext cx="11305735" cy="4216539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514350" indent="-514350">
              <a:spcBef>
                <a:spcPts val="2400"/>
              </a:spcBef>
              <a:buAutoNum type="arabicParenR"/>
            </a:pPr>
            <a:r>
              <a:rPr lang="cs-CZ" sz="2600" b="1" dirty="0">
                <a:solidFill>
                  <a:srgbClr val="404040"/>
                </a:solidFill>
                <a:cs typeface="Arial"/>
              </a:rPr>
              <a:t>FYZICKÉ ZDRAVÍ A ÚROVEŇ SAMOSTATNOSTI</a:t>
            </a:r>
            <a:r>
              <a:rPr lang="cs-CZ" sz="2600" dirty="0">
                <a:solidFill>
                  <a:srgbClr val="404040"/>
                </a:solidFill>
                <a:cs typeface="Arial"/>
              </a:rPr>
              <a:t> – energie a únava, bolest, odpočinek, mobilita, schopnost pracovat atd.</a:t>
            </a:r>
          </a:p>
          <a:p>
            <a:pPr marL="514350" indent="-514350">
              <a:spcBef>
                <a:spcPts val="2400"/>
              </a:spcBef>
              <a:buAutoNum type="arabicParenR"/>
            </a:pPr>
            <a:r>
              <a:rPr lang="cs-CZ" sz="2600" b="1" dirty="0">
                <a:solidFill>
                  <a:srgbClr val="404040"/>
                </a:solidFill>
                <a:cs typeface="Arial"/>
              </a:rPr>
              <a:t>PSYCHICKÉ ZDRAVÍ A DUCHOVNÍ ŽIVOT </a:t>
            </a:r>
            <a:r>
              <a:rPr lang="cs-CZ" sz="2600" dirty="0">
                <a:solidFill>
                  <a:srgbClr val="404040"/>
                </a:solidFill>
                <a:cs typeface="Arial"/>
              </a:rPr>
              <a:t>– sebepojetí, negativní a pozitivní pocity, sebehodnocení, myšlení, učení, paměť, koncentrace, vyznání atd.</a:t>
            </a:r>
          </a:p>
          <a:p>
            <a:pPr marL="514350" indent="-514350">
              <a:spcBef>
                <a:spcPts val="2400"/>
              </a:spcBef>
              <a:buAutoNum type="arabicParenR"/>
            </a:pPr>
            <a:r>
              <a:rPr lang="cs-CZ" sz="2600" b="1" dirty="0">
                <a:solidFill>
                  <a:srgbClr val="404040"/>
                </a:solidFill>
                <a:cs typeface="Arial"/>
              </a:rPr>
              <a:t>SOCIÁLNÍ VZTAHY </a:t>
            </a:r>
            <a:r>
              <a:rPr lang="cs-CZ" sz="2600" dirty="0">
                <a:solidFill>
                  <a:srgbClr val="404040"/>
                </a:solidFill>
                <a:cs typeface="Arial"/>
              </a:rPr>
              <a:t>– osobní vztahy, sociální podpora, sexuální aktivita atd.</a:t>
            </a:r>
          </a:p>
          <a:p>
            <a:pPr marL="514350" indent="-514350">
              <a:spcBef>
                <a:spcPts val="2400"/>
              </a:spcBef>
              <a:buAutoNum type="arabicParenR"/>
            </a:pPr>
            <a:r>
              <a:rPr lang="cs-CZ" sz="2600" b="1" dirty="0">
                <a:solidFill>
                  <a:srgbClr val="404040"/>
                </a:solidFill>
                <a:cs typeface="Arial"/>
              </a:rPr>
              <a:t>PROSTŘEDÍ </a:t>
            </a:r>
            <a:r>
              <a:rPr lang="cs-CZ" sz="2600" dirty="0">
                <a:solidFill>
                  <a:srgbClr val="404040"/>
                </a:solidFill>
                <a:cs typeface="Arial"/>
              </a:rPr>
              <a:t>– finanční zdroje, svoboda, bezpečí, dostupnost zdravotnické a sociální péče, vzdělávací příležitosti, přístup k informacím, fyzikální prostředí (znečištění, hluk, provoz, klima) atd.</a:t>
            </a:r>
          </a:p>
        </p:txBody>
      </p:sp>
    </p:spTree>
    <p:extLst>
      <p:ext uri="{BB962C8B-B14F-4D97-AF65-F5344CB8AC3E}">
        <p14:creationId xmlns:p14="http://schemas.microsoft.com/office/powerpoint/2010/main" val="16379351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B73A14B-AE08-B0CD-DC11-EECEC62E5A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Well-being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54F66DF-01D2-FD3C-D93A-70509BBEF8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cs-CZ" dirty="0"/>
              <a:t>Světová zdravotnická organizace</a:t>
            </a:r>
          </a:p>
          <a:p>
            <a:pPr marL="128016" lvl="1" indent="0">
              <a:buNone/>
            </a:pPr>
            <a:r>
              <a:rPr lang="cs-CZ" dirty="0"/>
              <a:t>„Stav životní pohody, v níž každý jedinec realizuje svůj vlastní potenciál, dokáže se vyrovnat s běžnými stresy života, dovede pracovat produktivně a užitečně a je schopen přispět k rozvoji své komunity.“</a:t>
            </a:r>
          </a:p>
          <a:p>
            <a:pPr>
              <a:buFont typeface="Wingdings" panose="05000000000000000000" pitchFamily="2" charset="2"/>
              <a:buChar char="§"/>
            </a:pPr>
            <a:endParaRPr lang="cs-CZ" dirty="0"/>
          </a:p>
          <a:p>
            <a:pPr>
              <a:buFont typeface="Wingdings" panose="05000000000000000000" pitchFamily="2" charset="2"/>
              <a:buChar char="§"/>
            </a:pPr>
            <a:r>
              <a:rPr lang="cs-CZ" dirty="0"/>
              <a:t> oblasti: fyzická, materiální, kognitivní a sociální</a:t>
            </a:r>
            <a:br>
              <a:rPr lang="cs-CZ" dirty="0"/>
            </a:br>
            <a:endParaRPr lang="cs-CZ" dirty="0"/>
          </a:p>
          <a:p>
            <a:pPr>
              <a:buFont typeface="Wingdings" panose="05000000000000000000" pitchFamily="2" charset="2"/>
              <a:buChar char="§"/>
            </a:pPr>
            <a:r>
              <a:rPr lang="cs-CZ" dirty="0"/>
              <a:t> podmiňující faktory: 	důležitost, význam určité oblasti pro jedince</a:t>
            </a:r>
            <a:br>
              <a:rPr lang="cs-CZ" dirty="0"/>
            </a:br>
            <a:r>
              <a:rPr lang="cs-CZ" dirty="0"/>
              <a:t>			příležitosti k využívání, </a:t>
            </a:r>
            <a:r>
              <a:rPr lang="cs-CZ" dirty="0" err="1"/>
              <a:t>seberalizaci</a:t>
            </a:r>
            <a:r>
              <a:rPr lang="cs-CZ" dirty="0"/>
              <a:t> v dané oblasti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186272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BF763DB-DCB5-401A-98F4-E66DBAEB64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174439"/>
            <a:ext cx="9720072" cy="1499616"/>
          </a:xfrm>
        </p:spPr>
        <p:txBody>
          <a:bodyPr/>
          <a:lstStyle/>
          <a:p>
            <a:r>
              <a:rPr lang="cs-CZ" b="1" dirty="0"/>
              <a:t>Kvalita života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F91DE6A-3F71-4089-9B73-F65DD4F559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1674055"/>
            <a:ext cx="10370703" cy="5183945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cs-CZ" dirty="0"/>
              <a:t> osvícenské pozadí: smyslem života je život sám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dirty="0"/>
              <a:t> společensko-politické téma: jak zlepšit kvalitu života co největšího množství lidí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dirty="0"/>
              <a:t> politická opatření – sociální stát</a:t>
            </a:r>
          </a:p>
          <a:p>
            <a:pPr marL="0" indent="0">
              <a:buNone/>
            </a:pPr>
            <a:r>
              <a:rPr lang="cs-CZ" dirty="0"/>
              <a:t>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dirty="0"/>
              <a:t> kvalita života jako spokojenost (subjektivní pojetí)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dirty="0"/>
              <a:t> kvalita života jako stav dobrého zdraví a životní úrovně (objektivní pojetí)</a:t>
            </a:r>
          </a:p>
          <a:p>
            <a:pPr>
              <a:buFont typeface="Wingdings" panose="05000000000000000000" pitchFamily="2" charset="2"/>
              <a:buChar char="§"/>
            </a:pPr>
            <a:endParaRPr lang="cs-CZ" dirty="0"/>
          </a:p>
          <a:p>
            <a:pPr>
              <a:buFont typeface="Wingdings" panose="05000000000000000000" pitchFamily="2" charset="2"/>
              <a:buChar char="§"/>
            </a:pPr>
            <a:r>
              <a:rPr lang="cs-CZ" dirty="0"/>
              <a:t> blízké pojmy: spokojenost, zdraví, pohoda, </a:t>
            </a:r>
            <a:r>
              <a:rPr lang="cs-CZ" dirty="0" err="1"/>
              <a:t>well-being</a:t>
            </a:r>
            <a:r>
              <a:rPr lang="cs-CZ" dirty="0"/>
              <a:t>, štěstí</a:t>
            </a:r>
          </a:p>
          <a:p>
            <a:pPr marL="0" indent="0">
              <a:buNone/>
            </a:pPr>
            <a:endParaRPr lang="cs-CZ" dirty="0"/>
          </a:p>
          <a:p>
            <a:pPr>
              <a:buFont typeface="Wingdings" panose="05000000000000000000" pitchFamily="2" charset="2"/>
              <a:buChar char="§"/>
            </a:pPr>
            <a:r>
              <a:rPr lang="cs-CZ" dirty="0"/>
              <a:t> oblasti: 	1) </a:t>
            </a:r>
            <a:r>
              <a:rPr lang="cs-CZ" dirty="0" err="1"/>
              <a:t>Bluden</a:t>
            </a:r>
            <a:r>
              <a:rPr lang="cs-CZ" dirty="0"/>
              <a:t>: fyzická, materiální, kognitivní a sociální</a:t>
            </a:r>
            <a:br>
              <a:rPr lang="cs-CZ" dirty="0"/>
            </a:br>
            <a:r>
              <a:rPr lang="cs-CZ" dirty="0"/>
              <a:t>		2) fyzické prožívání, psychická pohoda a sociální vztahy a postavení</a:t>
            </a:r>
          </a:p>
          <a:p>
            <a:pPr marL="0" indent="0">
              <a:buNone/>
            </a:pPr>
            <a:endParaRPr lang="cs-CZ" dirty="0"/>
          </a:p>
          <a:p>
            <a:pPr>
              <a:buFont typeface="Wingdings" panose="05000000000000000000" pitchFamily="2" charset="2"/>
              <a:buChar char="§"/>
            </a:pPr>
            <a:r>
              <a:rPr lang="cs-CZ" dirty="0"/>
              <a:t> podmiňující faktory: 	důležitost, význam určité oblasti pro jedince</a:t>
            </a:r>
            <a:br>
              <a:rPr lang="cs-CZ" dirty="0"/>
            </a:br>
            <a:r>
              <a:rPr lang="cs-CZ" dirty="0"/>
              <a:t>			příležitosti k využívání, </a:t>
            </a:r>
            <a:r>
              <a:rPr lang="cs-CZ" dirty="0" err="1"/>
              <a:t>seberalizaci</a:t>
            </a:r>
            <a:r>
              <a:rPr lang="cs-CZ" dirty="0"/>
              <a:t> v dané oblasti 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71443367-1F1A-4446-87D2-322FEC9304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0"/>
            <a:ext cx="10972800" cy="6858000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1F47D172-69ED-4CEE-97AD-8267294E28E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-20505" t="20081" b="24410"/>
          <a:stretch/>
        </p:blipFill>
        <p:spPr>
          <a:xfrm>
            <a:off x="-2099733" y="324083"/>
            <a:ext cx="10114846" cy="6533917"/>
          </a:xfrm>
          <a:prstGeom prst="rect">
            <a:avLst/>
          </a:prstGeom>
        </p:spPr>
      </p:pic>
      <p:sp>
        <p:nvSpPr>
          <p:cNvPr id="6" name="TextovéPole 5">
            <a:extLst>
              <a:ext uri="{FF2B5EF4-FFF2-40B4-BE49-F238E27FC236}">
                <a16:creationId xmlns:a16="http://schemas.microsoft.com/office/drawing/2014/main" id="{1AC34B72-EECD-4A93-97EB-A0FB9F7EA9E3}"/>
              </a:ext>
            </a:extLst>
          </p:cNvPr>
          <p:cNvSpPr txBox="1"/>
          <p:nvPr/>
        </p:nvSpPr>
        <p:spPr>
          <a:xfrm>
            <a:off x="6713316" y="324083"/>
            <a:ext cx="5035551" cy="1200329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Bef>
                <a:spcPts val="2400"/>
              </a:spcBef>
            </a:pPr>
            <a:r>
              <a:rPr lang="cs-CZ" sz="2600" b="1" dirty="0">
                <a:solidFill>
                  <a:srgbClr val="404040"/>
                </a:solidFill>
                <a:cs typeface="Arial"/>
              </a:rPr>
              <a:t>Kvalita života</a:t>
            </a:r>
          </a:p>
          <a:p>
            <a:pPr>
              <a:spcBef>
                <a:spcPts val="2400"/>
              </a:spcBef>
            </a:pPr>
            <a:r>
              <a:rPr lang="cs-CZ" sz="2600" dirty="0">
                <a:solidFill>
                  <a:srgbClr val="404040"/>
                </a:solidFill>
                <a:cs typeface="Arial"/>
              </a:rPr>
              <a:t>pojetí Karla Balcara (2005)</a:t>
            </a:r>
          </a:p>
        </p:txBody>
      </p:sp>
    </p:spTree>
    <p:extLst>
      <p:ext uri="{BB962C8B-B14F-4D97-AF65-F5344CB8AC3E}">
        <p14:creationId xmlns:p14="http://schemas.microsoft.com/office/powerpoint/2010/main" val="40534776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267C1E2-6097-45C1-B280-D468D01D19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Hodnoty, hodnotová orientace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9957A3F-3F80-4193-B9D9-ED7E03B16C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9658" y="1941444"/>
            <a:ext cx="10492011" cy="491655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b="1" dirty="0"/>
              <a:t>Hodnoty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dirty="0"/>
              <a:t> reprezentují přesvědčení o dobrém či prospěšném, ale také o nežádoucím nebo špatném, které usměrňují individuální nebo skupinovou aktivitu</a:t>
            </a:r>
            <a:endParaRPr lang="cs-CZ" b="1" dirty="0"/>
          </a:p>
          <a:p>
            <a:pPr>
              <a:buFont typeface="Wingdings" panose="05000000000000000000" pitchFamily="2" charset="2"/>
              <a:buChar char="§"/>
            </a:pPr>
            <a:r>
              <a:rPr lang="cs-CZ" dirty="0"/>
              <a:t> tvoří stabilní trvalou stavbu osobnosti, významnou pro individuální, historickou a sociální realizaci člověka (</a:t>
            </a:r>
            <a:r>
              <a:rPr lang="cs-CZ" dirty="0" err="1"/>
              <a:t>Cakirpaloglu</a:t>
            </a:r>
            <a:r>
              <a:rPr lang="cs-CZ" dirty="0"/>
              <a:t>, 2004)</a:t>
            </a:r>
          </a:p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r>
              <a:rPr lang="cs-CZ" b="1" dirty="0"/>
              <a:t>Blízké pojmy</a:t>
            </a:r>
          </a:p>
          <a:p>
            <a:pPr marL="0" indent="0">
              <a:buNone/>
            </a:pPr>
            <a:r>
              <a:rPr lang="cs-CZ" dirty="0"/>
              <a:t>Etika, morálka, potřeba, hodnocení, motivace…</a:t>
            </a:r>
          </a:p>
          <a:p>
            <a:pPr marL="0" indent="0">
              <a:buNone/>
            </a:pPr>
            <a:endParaRPr lang="cs-CZ" b="1" dirty="0"/>
          </a:p>
          <a:p>
            <a:r>
              <a:rPr lang="cs-CZ" b="1" dirty="0"/>
              <a:t>Hodnoty ovlivňují chování – vnitřní morální systém</a:t>
            </a:r>
            <a:br>
              <a:rPr lang="cs-CZ" dirty="0"/>
            </a:br>
            <a:r>
              <a:rPr lang="cs-CZ" dirty="0"/>
              <a:t>Nemorální chování je regulováno dvěma typy sankcí: </a:t>
            </a:r>
            <a:br>
              <a:rPr lang="cs-CZ" dirty="0"/>
            </a:br>
            <a:r>
              <a:rPr lang="cs-CZ" dirty="0"/>
              <a:t>1. sociálními sankcemi – normy společnosti, očekávání druhých lidí</a:t>
            </a:r>
            <a:br>
              <a:rPr lang="cs-CZ" dirty="0"/>
            </a:br>
            <a:r>
              <a:rPr lang="cs-CZ" dirty="0"/>
              <a:t>2. interiorizovanými </a:t>
            </a:r>
            <a:r>
              <a:rPr lang="cs-CZ" dirty="0" err="1"/>
              <a:t>sebesankcemi</a:t>
            </a:r>
            <a:r>
              <a:rPr lang="cs-CZ" dirty="0"/>
              <a:t> – udržení sebeúcty</a:t>
            </a:r>
          </a:p>
        </p:txBody>
      </p:sp>
    </p:spTree>
    <p:extLst>
      <p:ext uri="{BB962C8B-B14F-4D97-AF65-F5344CB8AC3E}">
        <p14:creationId xmlns:p14="http://schemas.microsoft.com/office/powerpoint/2010/main" val="2175594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859902E-8012-4341-AD3B-1A6DCC699E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413129"/>
            <a:ext cx="9720072" cy="1499616"/>
          </a:xfrm>
        </p:spPr>
        <p:txBody>
          <a:bodyPr/>
          <a:lstStyle/>
          <a:p>
            <a:r>
              <a:rPr lang="cs-CZ" b="1" dirty="0" err="1"/>
              <a:t>Milton</a:t>
            </a:r>
            <a:r>
              <a:rPr lang="cs-CZ" b="1" dirty="0"/>
              <a:t> </a:t>
            </a:r>
            <a:r>
              <a:rPr lang="cs-CZ" b="1" dirty="0" err="1"/>
              <a:t>rokeach</a:t>
            </a:r>
            <a:endParaRPr lang="cs-CZ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F2718E0-38E6-4A3E-B20E-615FD2E7E6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1918741"/>
            <a:ext cx="10758141" cy="1589569"/>
          </a:xfrm>
        </p:spPr>
        <p:txBody>
          <a:bodyPr>
            <a:normAutofit/>
          </a:bodyPr>
          <a:lstStyle/>
          <a:p>
            <a:r>
              <a:rPr lang="cs-CZ" sz="2600" dirty="0"/>
              <a:t>Hodnoty = </a:t>
            </a:r>
            <a:r>
              <a:rPr lang="cs-CZ" sz="2600" i="1" dirty="0"/>
              <a:t>„trvalé přesvědčení o tom, že specifický způsob jednání nebo cílového stavu existence je osobně i společensky výhodnější než opačný či protilehlý způsob jednání nebo cílový stav existence“   </a:t>
            </a:r>
            <a:r>
              <a:rPr lang="cs-CZ" i="1" dirty="0"/>
              <a:t>(</a:t>
            </a:r>
            <a:r>
              <a:rPr lang="cs-CZ" i="1" dirty="0" err="1"/>
              <a:t>Rokeach</a:t>
            </a:r>
            <a:r>
              <a:rPr lang="cs-CZ" i="1" dirty="0"/>
              <a:t>, 1973, s. 70)</a:t>
            </a:r>
          </a:p>
          <a:p>
            <a:endParaRPr lang="cs-CZ" sz="2400" dirty="0"/>
          </a:p>
          <a:p>
            <a:endParaRPr lang="cs-CZ" sz="2400" dirty="0"/>
          </a:p>
        </p:txBody>
      </p:sp>
      <p:sp>
        <p:nvSpPr>
          <p:cNvPr id="4" name="Zástupný symbol pro obsah 2">
            <a:extLst>
              <a:ext uri="{FF2B5EF4-FFF2-40B4-BE49-F238E27FC236}">
                <a16:creationId xmlns:a16="http://schemas.microsoft.com/office/drawing/2014/main" id="{6189D421-6D7C-8A57-EAEC-9E2FAAD935C9}"/>
              </a:ext>
            </a:extLst>
          </p:cNvPr>
          <p:cNvSpPr txBox="1">
            <a:spLocks/>
          </p:cNvSpPr>
          <p:nvPr/>
        </p:nvSpPr>
        <p:spPr>
          <a:xfrm>
            <a:off x="1024128" y="3508310"/>
            <a:ext cx="5691466" cy="4976735"/>
          </a:xfrm>
          <a:prstGeom prst="rect">
            <a:avLst/>
          </a:prstGeom>
        </p:spPr>
        <p:txBody>
          <a:bodyPr vert="horz" lIns="45720" tIns="45720" rIns="45720" bIns="45720" rtlCol="0">
            <a:normAutofit fontScale="92500" lnSpcReduction="1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b="1"/>
              <a:t>Hodnoty cílové </a:t>
            </a:r>
          </a:p>
          <a:p>
            <a:r>
              <a:rPr lang="cs-CZ"/>
              <a:t>moudrost (zralé chápání života) </a:t>
            </a:r>
            <a:br>
              <a:rPr lang="cs-CZ"/>
            </a:br>
            <a:r>
              <a:rPr lang="cs-CZ"/>
              <a:t>národní bezpečnost (ochrana před útokem) </a:t>
            </a:r>
            <a:br>
              <a:rPr lang="cs-CZ"/>
            </a:br>
            <a:r>
              <a:rPr lang="cs-CZ"/>
              <a:t>opravdové přátelství (blízkost druhého) </a:t>
            </a:r>
            <a:br>
              <a:rPr lang="cs-CZ"/>
            </a:br>
            <a:r>
              <a:rPr lang="cs-CZ"/>
              <a:t>pohodlný život (život v blahobytu) </a:t>
            </a:r>
            <a:br>
              <a:rPr lang="cs-CZ"/>
            </a:br>
            <a:r>
              <a:rPr lang="cs-CZ"/>
              <a:t>potěšení (radostný, poklidný život) </a:t>
            </a:r>
            <a:br>
              <a:rPr lang="cs-CZ"/>
            </a:br>
            <a:r>
              <a:rPr lang="cs-CZ"/>
              <a:t>rodinné bezpečí (péče o milované osoby) </a:t>
            </a:r>
            <a:br>
              <a:rPr lang="cs-CZ"/>
            </a:br>
            <a:r>
              <a:rPr lang="cs-CZ"/>
              <a:t>rovnost (bratrství a rovné šance pro všechny) </a:t>
            </a:r>
            <a:br>
              <a:rPr lang="cs-CZ"/>
            </a:br>
            <a:r>
              <a:rPr lang="cs-CZ"/>
              <a:t>sebeúcta (vážit si sebe sama) </a:t>
            </a:r>
            <a:br>
              <a:rPr lang="cs-CZ"/>
            </a:br>
            <a:r>
              <a:rPr lang="cs-CZ"/>
              <a:t>smysl pro plnění úkolů (být přínosem) </a:t>
            </a:r>
            <a:br>
              <a:rPr lang="cs-CZ"/>
            </a:br>
            <a:r>
              <a:rPr lang="cs-CZ"/>
              <a:t>spása (věčný život) </a:t>
            </a:r>
            <a:br>
              <a:rPr lang="cs-CZ"/>
            </a:br>
            <a:r>
              <a:rPr lang="cs-CZ"/>
              <a:t>společenské uznání (respekt, obdiv) </a:t>
            </a:r>
            <a:br>
              <a:rPr lang="cs-CZ"/>
            </a:br>
            <a:r>
              <a:rPr lang="cs-CZ"/>
              <a:t>svět krásy (krása přírody a umění) </a:t>
            </a:r>
            <a:br>
              <a:rPr lang="cs-CZ"/>
            </a:br>
            <a:r>
              <a:rPr lang="cs-CZ"/>
              <a:t>svět v míru (bez válek a konfliktů) </a:t>
            </a:r>
            <a:br>
              <a:rPr lang="cs-CZ"/>
            </a:br>
            <a:r>
              <a:rPr lang="cs-CZ"/>
              <a:t>svoboda (nezávislost, svobodná volba) </a:t>
            </a:r>
            <a:br>
              <a:rPr lang="cs-CZ"/>
            </a:br>
            <a:r>
              <a:rPr lang="cs-CZ"/>
              <a:t>štěstí (uspokojení)</a:t>
            </a:r>
            <a:br>
              <a:rPr lang="cs-CZ"/>
            </a:br>
            <a:r>
              <a:rPr lang="cs-CZ"/>
              <a:t>vnitřní harmonie (nepřítomnost vnitřního konfliktu) </a:t>
            </a:r>
            <a:br>
              <a:rPr lang="cs-CZ"/>
            </a:br>
            <a:r>
              <a:rPr lang="cs-CZ"/>
              <a:t>vyzrálá láska (sexuální a duševní blízkost) </a:t>
            </a:r>
            <a:br>
              <a:rPr lang="cs-CZ"/>
            </a:br>
            <a:r>
              <a:rPr lang="cs-CZ"/>
              <a:t>vzrušující život (aktivní život plný podnětů) </a:t>
            </a:r>
            <a:endParaRPr lang="cs-CZ" dirty="0"/>
          </a:p>
        </p:txBody>
      </p:sp>
      <p:sp>
        <p:nvSpPr>
          <p:cNvPr id="5" name="Zástupný symbol pro obsah 2">
            <a:extLst>
              <a:ext uri="{FF2B5EF4-FFF2-40B4-BE49-F238E27FC236}">
                <a16:creationId xmlns:a16="http://schemas.microsoft.com/office/drawing/2014/main" id="{8AA077E5-FAB0-C540-F727-C92987CD6E58}"/>
              </a:ext>
            </a:extLst>
          </p:cNvPr>
          <p:cNvSpPr txBox="1">
            <a:spLocks/>
          </p:cNvSpPr>
          <p:nvPr/>
        </p:nvSpPr>
        <p:spPr>
          <a:xfrm>
            <a:off x="6826490" y="3508309"/>
            <a:ext cx="5281534" cy="4976736"/>
          </a:xfrm>
          <a:prstGeom prst="rect">
            <a:avLst/>
          </a:prstGeom>
        </p:spPr>
        <p:txBody>
          <a:bodyPr vert="horz" lIns="45720" tIns="45720" rIns="45720" bIns="45720" rtlCol="0">
            <a:normAutofit fontScale="92500" lnSpcReduction="1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b="1" dirty="0"/>
              <a:t>Hodnoty instrumentální</a:t>
            </a:r>
          </a:p>
          <a:p>
            <a:r>
              <a:rPr lang="cs-CZ" dirty="0"/>
              <a:t>ctižádostivý (tvrdě pracující, ambiciózní) </a:t>
            </a:r>
            <a:br>
              <a:rPr lang="cs-CZ" dirty="0"/>
            </a:br>
            <a:r>
              <a:rPr lang="cs-CZ" dirty="0"/>
              <a:t>čestný (upřímný, pravdomluvný) </a:t>
            </a:r>
            <a:br>
              <a:rPr lang="cs-CZ" dirty="0"/>
            </a:br>
            <a:r>
              <a:rPr lang="cs-CZ" dirty="0"/>
              <a:t>čistý (upravený, pořádný) </a:t>
            </a:r>
            <a:br>
              <a:rPr lang="cs-CZ" dirty="0"/>
            </a:br>
            <a:r>
              <a:rPr lang="cs-CZ" dirty="0"/>
              <a:t>intelektuální (inteligentní, přemýšlivý) </a:t>
            </a:r>
            <a:br>
              <a:rPr lang="cs-CZ" dirty="0"/>
            </a:br>
            <a:r>
              <a:rPr lang="cs-CZ" dirty="0"/>
              <a:t>logický (důsledný, racionální) </a:t>
            </a:r>
            <a:br>
              <a:rPr lang="cs-CZ" dirty="0"/>
            </a:br>
            <a:r>
              <a:rPr lang="cs-CZ" dirty="0"/>
              <a:t>milující (citový, něžný) </a:t>
            </a:r>
            <a:br>
              <a:rPr lang="cs-CZ" dirty="0"/>
            </a:br>
            <a:r>
              <a:rPr lang="cs-CZ" dirty="0"/>
              <a:t>nápaditý (tvořivý) </a:t>
            </a:r>
            <a:br>
              <a:rPr lang="cs-CZ" dirty="0"/>
            </a:br>
            <a:r>
              <a:rPr lang="cs-CZ" dirty="0"/>
              <a:t>nápomocný (přispívající k dobru druhých) </a:t>
            </a:r>
            <a:br>
              <a:rPr lang="cs-CZ" dirty="0"/>
            </a:br>
            <a:r>
              <a:rPr lang="cs-CZ" dirty="0"/>
              <a:t>nezávislý (soběstačný) </a:t>
            </a:r>
            <a:br>
              <a:rPr lang="cs-CZ" dirty="0"/>
            </a:br>
            <a:r>
              <a:rPr lang="cs-CZ" dirty="0"/>
              <a:t>odpouštějící (promíjející) </a:t>
            </a:r>
            <a:br>
              <a:rPr lang="cs-CZ" dirty="0"/>
            </a:br>
            <a:r>
              <a:rPr lang="cs-CZ" dirty="0"/>
              <a:t>odpovědný (seriózní, spolehlivý) </a:t>
            </a:r>
            <a:br>
              <a:rPr lang="cs-CZ" dirty="0"/>
            </a:br>
            <a:r>
              <a:rPr lang="cs-CZ" dirty="0"/>
              <a:t>odvážný (bránící názory druhých) </a:t>
            </a:r>
            <a:br>
              <a:rPr lang="cs-CZ" dirty="0"/>
            </a:br>
            <a:r>
              <a:rPr lang="cs-CZ" dirty="0"/>
              <a:t>poslušný (svědomitý, uctivý) </a:t>
            </a:r>
            <a:br>
              <a:rPr lang="cs-CZ" dirty="0"/>
            </a:br>
            <a:r>
              <a:rPr lang="cs-CZ" dirty="0"/>
              <a:t>schopný (kompetentní, účinný) </a:t>
            </a:r>
            <a:br>
              <a:rPr lang="cs-CZ" dirty="0"/>
            </a:br>
            <a:r>
              <a:rPr lang="cs-CZ" dirty="0"/>
              <a:t>tolerantní (bez předsudků) </a:t>
            </a:r>
            <a:br>
              <a:rPr lang="cs-CZ" dirty="0"/>
            </a:br>
            <a:r>
              <a:rPr lang="cs-CZ" dirty="0"/>
              <a:t>veselý (bezstarostný, radostný) </a:t>
            </a:r>
            <a:br>
              <a:rPr lang="cs-CZ" dirty="0"/>
            </a:br>
            <a:r>
              <a:rPr lang="cs-CZ" dirty="0"/>
              <a:t>ukázněný (umírněný, disciplinovaný) </a:t>
            </a:r>
            <a:br>
              <a:rPr lang="cs-CZ" dirty="0"/>
            </a:br>
            <a:r>
              <a:rPr lang="cs-CZ" dirty="0"/>
              <a:t>zdvořilý (pozorný, způsobný)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910752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F4CAC1E-8517-40C0-8B16-735E5988E7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375354"/>
            <a:ext cx="9720072" cy="1499616"/>
          </a:xfrm>
        </p:spPr>
        <p:txBody>
          <a:bodyPr/>
          <a:lstStyle/>
          <a:p>
            <a:r>
              <a:rPr lang="cs-CZ" b="1" dirty="0" err="1"/>
              <a:t>Shalom</a:t>
            </a:r>
            <a:r>
              <a:rPr lang="cs-CZ" b="1" dirty="0"/>
              <a:t> h. </a:t>
            </a:r>
            <a:r>
              <a:rPr lang="cs-CZ" b="1" dirty="0" err="1"/>
              <a:t>schwartz</a:t>
            </a:r>
            <a:endParaRPr lang="cs-CZ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2A064F7-38DA-4FA1-9FB9-781A488090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1603948"/>
            <a:ext cx="10758141" cy="5081665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ts val="200"/>
              </a:spcBef>
            </a:pPr>
            <a:r>
              <a:rPr lang="cs-CZ" dirty="0"/>
              <a:t>formální charakteristiky společné většině definicí hodnot: </a:t>
            </a:r>
          </a:p>
          <a:p>
            <a:pPr marL="457200" lvl="0" indent="-457200">
              <a:spcBef>
                <a:spcPts val="200"/>
              </a:spcBef>
              <a:buFont typeface="+mj-lt"/>
              <a:buAutoNum type="arabicPeriod"/>
            </a:pPr>
            <a:r>
              <a:rPr lang="cs-CZ" dirty="0"/>
              <a:t>koncepce nebo přesvědčení</a:t>
            </a:r>
          </a:p>
          <a:p>
            <a:pPr marL="457200" lvl="0" indent="-457200">
              <a:spcBef>
                <a:spcPts val="200"/>
              </a:spcBef>
              <a:buFont typeface="+mj-lt"/>
              <a:buAutoNum type="arabicPeriod"/>
            </a:pPr>
            <a:r>
              <a:rPr lang="cs-CZ" dirty="0"/>
              <a:t>týkají se žádoucích konečných stavů nebo žádoucího chování</a:t>
            </a:r>
          </a:p>
          <a:p>
            <a:pPr marL="457200" lvl="0" indent="-457200">
              <a:spcBef>
                <a:spcPts val="200"/>
              </a:spcBef>
              <a:buFont typeface="+mj-lt"/>
              <a:buAutoNum type="arabicPeriod"/>
            </a:pPr>
            <a:r>
              <a:rPr lang="cs-CZ" dirty="0"/>
              <a:t>přesahují (transcendují) specifické situace</a:t>
            </a:r>
          </a:p>
          <a:p>
            <a:pPr marL="457200" lvl="0" indent="-457200">
              <a:spcBef>
                <a:spcPts val="200"/>
              </a:spcBef>
              <a:buFont typeface="+mj-lt"/>
              <a:buAutoNum type="arabicPeriod"/>
            </a:pPr>
            <a:r>
              <a:rPr lang="cs-CZ" dirty="0"/>
              <a:t>řídí selekci nebo evaluaci chování a událostí</a:t>
            </a:r>
          </a:p>
          <a:p>
            <a:pPr marL="457200" lvl="0" indent="-457200">
              <a:spcBef>
                <a:spcPts val="200"/>
              </a:spcBef>
              <a:buFont typeface="+mj-lt"/>
              <a:buAutoNum type="arabicPeriod"/>
            </a:pPr>
            <a:r>
              <a:rPr lang="cs-CZ" dirty="0"/>
              <a:t>jsou seřazeny do pořadí podle relativní důležitosti</a:t>
            </a:r>
          </a:p>
          <a:p>
            <a:pPr>
              <a:spcBef>
                <a:spcPts val="200"/>
              </a:spcBef>
            </a:pPr>
            <a:endParaRPr lang="cs-CZ" dirty="0"/>
          </a:p>
          <a:p>
            <a:pPr>
              <a:spcBef>
                <a:spcPts val="200"/>
              </a:spcBef>
            </a:pPr>
            <a:r>
              <a:rPr lang="cs-CZ" dirty="0"/>
              <a:t>Hodnoty = </a:t>
            </a:r>
            <a:r>
              <a:rPr lang="cs-CZ" b="1" dirty="0"/>
              <a:t>kognitivní reprezentace univerzálních lidských požadavků</a:t>
            </a:r>
            <a:r>
              <a:rPr lang="cs-CZ" dirty="0"/>
              <a:t> </a:t>
            </a:r>
          </a:p>
          <a:p>
            <a:pPr marL="457200" lvl="0" indent="-457200">
              <a:spcBef>
                <a:spcPts val="200"/>
              </a:spcBef>
              <a:buFont typeface="+mj-lt"/>
              <a:buAutoNum type="arabicPeriod"/>
            </a:pPr>
            <a:r>
              <a:rPr lang="cs-CZ" dirty="0"/>
              <a:t>biologicky zakotvené potřeby organismu</a:t>
            </a:r>
          </a:p>
          <a:p>
            <a:pPr marL="457200" lvl="0" indent="-457200">
              <a:spcBef>
                <a:spcPts val="200"/>
              </a:spcBef>
              <a:buFont typeface="+mj-lt"/>
              <a:buAutoNum type="arabicPeriod"/>
            </a:pPr>
            <a:r>
              <a:rPr lang="cs-CZ" dirty="0"/>
              <a:t>nutnost koordinace sociálních interakcí</a:t>
            </a:r>
          </a:p>
          <a:p>
            <a:pPr marL="457200" lvl="0" indent="-457200">
              <a:spcBef>
                <a:spcPts val="200"/>
              </a:spcBef>
              <a:buFont typeface="+mj-lt"/>
              <a:buAutoNum type="arabicPeriod"/>
            </a:pPr>
            <a:r>
              <a:rPr lang="cs-CZ" dirty="0"/>
              <a:t>sociálně-institucionální požadavky sloužící skupinovému přežití</a:t>
            </a:r>
          </a:p>
          <a:p>
            <a:pPr marL="457200" lvl="0" indent="-457200">
              <a:spcBef>
                <a:spcPts val="200"/>
              </a:spcBef>
              <a:buFont typeface="+mj-lt"/>
              <a:buAutoNum type="arabicPeriod"/>
            </a:pPr>
            <a:endParaRPr lang="cs-CZ" dirty="0"/>
          </a:p>
          <a:p>
            <a:pPr marL="0" lvl="0" indent="0">
              <a:spcBef>
                <a:spcPts val="200"/>
              </a:spcBef>
              <a:buNone/>
            </a:pPr>
            <a:endParaRPr lang="cs-CZ" sz="2400" dirty="0"/>
          </a:p>
          <a:p>
            <a:pPr>
              <a:spcBef>
                <a:spcPts val="200"/>
              </a:spcBef>
            </a:pPr>
            <a:r>
              <a:rPr lang="cs-CZ" sz="2400" b="1" i="1" dirty="0"/>
              <a:t>„Hodnota je koncepcí </a:t>
            </a:r>
            <a:r>
              <a:rPr lang="cs-CZ" sz="2400" b="1" i="1" dirty="0" err="1"/>
              <a:t>transsituačního</a:t>
            </a:r>
            <a:r>
              <a:rPr lang="cs-CZ" sz="2400" b="1" i="1" dirty="0"/>
              <a:t> CÍLE (terminálního/instrumentálního), který vyjadřuje ZÁJMY jedince (individualistické/kolektivistické/obojí) týkající se určité MOTIVAČNÍ OBLASTI (potěšení/ …/moc) a hodnocené v určitém PÁSMU podle důležitosti (od velmi důležité po nedůležité) coby řídícího principu v jeho životě“ </a:t>
            </a:r>
          </a:p>
          <a:p>
            <a:pPr>
              <a:spcBef>
                <a:spcPts val="200"/>
              </a:spcBef>
            </a:pPr>
            <a:r>
              <a:rPr lang="cs-CZ" sz="2000" dirty="0"/>
              <a:t>(</a:t>
            </a:r>
            <a:r>
              <a:rPr lang="cs-CZ" sz="2000" dirty="0" err="1"/>
              <a:t>Schwartz</a:t>
            </a:r>
            <a:r>
              <a:rPr lang="cs-CZ" sz="2000" dirty="0"/>
              <a:t> &amp; </a:t>
            </a:r>
            <a:r>
              <a:rPr lang="cs-CZ" sz="2000" dirty="0" err="1"/>
              <a:t>Bilsky</a:t>
            </a:r>
            <a:r>
              <a:rPr lang="cs-CZ" sz="2000" dirty="0"/>
              <a:t>, 1987, s. 553)</a:t>
            </a:r>
          </a:p>
        </p:txBody>
      </p:sp>
    </p:spTree>
    <p:extLst>
      <p:ext uri="{BB962C8B-B14F-4D97-AF65-F5344CB8AC3E}">
        <p14:creationId xmlns:p14="http://schemas.microsoft.com/office/powerpoint/2010/main" val="280776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2" descr="Výsledek obrázku pro hodnoty hodnotová orientace psychologie schwart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8919" y="974361"/>
            <a:ext cx="7454162" cy="5381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14281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5D2CEC3-6A2D-480E-8A91-14751C7FBA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Parametry třídění hodnot: </a:t>
            </a:r>
            <a:br>
              <a:rPr lang="cs-CZ" b="1" dirty="0"/>
            </a:br>
            <a:r>
              <a:rPr lang="cs-CZ" dirty="0"/>
              <a:t>Individuální zájmy versus kolektivní zájmy</a:t>
            </a:r>
            <a:br>
              <a:rPr lang="cs-CZ" dirty="0"/>
            </a:br>
            <a:r>
              <a:rPr lang="cs-CZ" dirty="0"/>
              <a:t>Motivační oblasti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CD5222A-295A-4B86-BF35-801AF79E5D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367249"/>
            <a:ext cx="11167872" cy="4490752"/>
          </a:xfrm>
        </p:spPr>
        <p:txBody>
          <a:bodyPr>
            <a:normAutofit fontScale="92500"/>
          </a:bodyPr>
          <a:lstStyle/>
          <a:p>
            <a:pPr lvl="0"/>
            <a:r>
              <a:rPr lang="cs-CZ" sz="1600" b="1" dirty="0"/>
              <a:t>Hédonismus: </a:t>
            </a:r>
            <a:r>
              <a:rPr lang="cs-CZ" sz="1600" dirty="0"/>
              <a:t>příjemnosti a smyslové uspokojení (radost, příjemný život)</a:t>
            </a:r>
          </a:p>
          <a:p>
            <a:pPr lvl="0"/>
            <a:r>
              <a:rPr lang="cs-CZ" sz="1600" b="1" dirty="0"/>
              <a:t>Stimulace: </a:t>
            </a:r>
            <a:r>
              <a:rPr lang="cs-CZ" sz="1600" dirty="0"/>
              <a:t>vzrušení, novost, životní výzvy (kuráž, pestrý život, vzrušující život)</a:t>
            </a:r>
          </a:p>
          <a:p>
            <a:r>
              <a:rPr lang="cs-CZ" sz="1600" b="1" dirty="0"/>
              <a:t>Bezpečí: </a:t>
            </a:r>
            <a:r>
              <a:rPr lang="cs-CZ" sz="1600" dirty="0"/>
              <a:t>bezpečí, harmonie a stabilita ve společnosti, ve vztazích i v sobě samém (zabezpečená rodina, umírněný, chrání “public image”)</a:t>
            </a:r>
          </a:p>
          <a:p>
            <a:r>
              <a:rPr lang="cs-CZ" sz="1600" b="1" dirty="0"/>
              <a:t>Úspěch: </a:t>
            </a:r>
            <a:r>
              <a:rPr lang="cs-CZ" sz="1600" dirty="0"/>
              <a:t>osobní úspěch založený na demonstrování kompetence vzhledem k sociálním standardům (být úspěšný, schopný, ambiciózní, vlivný)</a:t>
            </a:r>
          </a:p>
          <a:p>
            <a:r>
              <a:rPr lang="cs-CZ" sz="1600" b="1" dirty="0"/>
              <a:t>Moc: </a:t>
            </a:r>
            <a:r>
              <a:rPr lang="cs-CZ" sz="1600" dirty="0"/>
              <a:t>sociální status a prestiž, kontrola nebo ovládání lidí a zdrojů (sociální moc, autorita, bohatství)</a:t>
            </a:r>
          </a:p>
          <a:p>
            <a:r>
              <a:rPr lang="cs-CZ" sz="1600" b="1" dirty="0"/>
              <a:t>Sebeurčení: </a:t>
            </a:r>
            <a:r>
              <a:rPr lang="cs-CZ" sz="1600" dirty="0"/>
              <a:t>nezávislé myšlení a aktivity, kreativní, bádající (kreativita, svoboda, nezávislost, zvídavý, volící si vlastní cíle, inteligentní)</a:t>
            </a:r>
          </a:p>
          <a:p>
            <a:r>
              <a:rPr lang="cs-CZ" sz="1600" b="1" dirty="0"/>
              <a:t>Tradice: </a:t>
            </a:r>
            <a:r>
              <a:rPr lang="cs-CZ" sz="1600" dirty="0"/>
              <a:t>respektování a oddanost zvykům a idejím, které zajišťují tradiční kulturu nebo náboženství (skromný, přijímající úděl, ctící tradice)</a:t>
            </a:r>
          </a:p>
          <a:p>
            <a:r>
              <a:rPr lang="cs-CZ" sz="1600" b="1" dirty="0"/>
              <a:t>Konformita: </a:t>
            </a:r>
            <a:r>
              <a:rPr lang="cs-CZ" sz="1600" dirty="0"/>
              <a:t>omezený rádius akcí, sklonů a impulsů, které by mohly znepokojovat nebo poškodit ostatní, a které jsou v rozporu s očekáváními nebo normami (zdvořilost, sebekázeň, úcta k rodičům a starším)</a:t>
            </a:r>
          </a:p>
          <a:p>
            <a:r>
              <a:rPr lang="cs-CZ" sz="1600" b="1" dirty="0"/>
              <a:t>Benevolence: </a:t>
            </a:r>
            <a:r>
              <a:rPr lang="cs-CZ" sz="1600" dirty="0"/>
              <a:t>uchování a zvyšování blaha lidí, se kterými je člověk v častém kontaktu (nápomocný, čestný, odpouštějící, loajální, odpovědný)</a:t>
            </a:r>
          </a:p>
          <a:p>
            <a:r>
              <a:rPr lang="cs-CZ" sz="1600" b="1" dirty="0"/>
              <a:t>Universalismus: </a:t>
            </a:r>
            <a:r>
              <a:rPr lang="cs-CZ" sz="1600" dirty="0"/>
              <a:t>porozumění, úcta, tolerance a péče o dobro všech lidí a celé přírody (velkorysý, spravedlnost, rovnost, mír, ochrana prostředí)</a:t>
            </a:r>
          </a:p>
        </p:txBody>
      </p:sp>
    </p:spTree>
    <p:extLst>
      <p:ext uri="{BB962C8B-B14F-4D97-AF65-F5344CB8AC3E}">
        <p14:creationId xmlns:p14="http://schemas.microsoft.com/office/powerpoint/2010/main" val="793074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9060053-01C8-42FF-A5F0-93F1279230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Ronald F. </a:t>
            </a:r>
            <a:r>
              <a:rPr lang="cs-CZ" dirty="0" err="1"/>
              <a:t>Ingelhart</a:t>
            </a:r>
            <a:br>
              <a:rPr lang="cs-CZ" b="1" dirty="0"/>
            </a:br>
            <a:r>
              <a:rPr lang="cs-CZ" b="1" dirty="0"/>
              <a:t>HODNOTY A SPOLEČENSKÉ ZMĚNY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37F34CD-2078-44BD-A6A8-D974352762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společenské změny:</a:t>
            </a:r>
          </a:p>
          <a:p>
            <a:r>
              <a:rPr lang="cs-CZ" dirty="0"/>
              <a:t>1. přeměna agrární společnosti na industriální </a:t>
            </a:r>
          </a:p>
          <a:p>
            <a:r>
              <a:rPr lang="cs-CZ" dirty="0"/>
              <a:t>2. přeměna industriální společnosti na postindustriální</a:t>
            </a:r>
          </a:p>
          <a:p>
            <a:endParaRPr lang="cs-CZ" dirty="0"/>
          </a:p>
          <a:p>
            <a:r>
              <a:rPr lang="cs-CZ" b="1" dirty="0"/>
              <a:t>variabilita hodnot napříč kulturami a společenskými změnami:</a:t>
            </a:r>
          </a:p>
          <a:p>
            <a:r>
              <a:rPr lang="cs-CZ" dirty="0"/>
              <a:t>1. tradiční versus sekulárně-racionální hodnoty </a:t>
            </a:r>
          </a:p>
          <a:p>
            <a:r>
              <a:rPr lang="cs-CZ" dirty="0"/>
              <a:t>2. hodnoty sebezáchovy/přežití versus hodnoty seberealizace</a:t>
            </a:r>
          </a:p>
          <a:p>
            <a:pPr lvl="1"/>
            <a:endParaRPr lang="cs-CZ" b="1" dirty="0"/>
          </a:p>
          <a:p>
            <a:pPr marL="128016" lvl="1" indent="0">
              <a:buNone/>
            </a:pPr>
            <a:r>
              <a:rPr lang="cs-CZ" b="1" dirty="0"/>
              <a:t>		MATERIALISMUS / POSTMATERIALISMUS</a:t>
            </a:r>
          </a:p>
        </p:txBody>
      </p:sp>
    </p:spTree>
    <p:extLst>
      <p:ext uri="{BB962C8B-B14F-4D97-AF65-F5344CB8AC3E}">
        <p14:creationId xmlns:p14="http://schemas.microsoft.com/office/powerpoint/2010/main" val="3659795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5400" b="1" dirty="0" err="1"/>
              <a:t>World</a:t>
            </a:r>
            <a:r>
              <a:rPr lang="cs-CZ" sz="5400" b="1" dirty="0"/>
              <a:t> </a:t>
            </a:r>
            <a:r>
              <a:rPr lang="cs-CZ" sz="5400" b="1" dirty="0" err="1"/>
              <a:t>Values</a:t>
            </a:r>
            <a:r>
              <a:rPr lang="cs-CZ" sz="5400" b="1" dirty="0"/>
              <a:t> </a:t>
            </a:r>
            <a:r>
              <a:rPr lang="cs-CZ" sz="5400" b="1" dirty="0" err="1"/>
              <a:t>Survey</a:t>
            </a:r>
            <a:r>
              <a:rPr lang="cs-CZ" sz="5400" b="1" dirty="0"/>
              <a:t> (2010)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8737" y="1953490"/>
            <a:ext cx="4825941" cy="4738196"/>
          </a:xfrm>
        </p:spPr>
      </p:pic>
      <p:sp>
        <p:nvSpPr>
          <p:cNvPr id="3" name="Obdélník 2">
            <a:extLst>
              <a:ext uri="{FF2B5EF4-FFF2-40B4-BE49-F238E27FC236}">
                <a16:creationId xmlns:a16="http://schemas.microsoft.com/office/drawing/2014/main" id="{98D8FA12-5C0E-41E4-96C5-A54E7170BEE9}"/>
              </a:ext>
            </a:extLst>
          </p:cNvPr>
          <p:cNvSpPr/>
          <p:nvPr/>
        </p:nvSpPr>
        <p:spPr>
          <a:xfrm>
            <a:off x="1024128" y="2018569"/>
            <a:ext cx="6096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dirty="0" err="1"/>
              <a:t>Ingelhart-Welzel</a:t>
            </a:r>
            <a:r>
              <a:rPr lang="cs-CZ" sz="3200" dirty="0"/>
              <a:t> </a:t>
            </a:r>
            <a:r>
              <a:rPr lang="cs-CZ" sz="3200" dirty="0" err="1"/>
              <a:t>cultural</a:t>
            </a:r>
            <a:r>
              <a:rPr lang="cs-CZ" sz="3200" dirty="0"/>
              <a:t> map</a:t>
            </a:r>
          </a:p>
          <a:p>
            <a:endParaRPr lang="cs-CZ" sz="3200" dirty="0"/>
          </a:p>
          <a:p>
            <a:r>
              <a:rPr lang="cs-CZ" dirty="0"/>
              <a:t>tradiční hodnoty </a:t>
            </a:r>
          </a:p>
          <a:p>
            <a:pPr marL="285750" indent="-285750">
              <a:buFontTx/>
              <a:buChar char="-"/>
            </a:pPr>
            <a:r>
              <a:rPr lang="cs-CZ" dirty="0"/>
              <a:t>agrární společnosti</a:t>
            </a:r>
          </a:p>
          <a:p>
            <a:pPr marL="285750" indent="-285750">
              <a:buFontTx/>
              <a:buChar char="-"/>
            </a:pPr>
            <a:r>
              <a:rPr lang="cs-CZ" dirty="0"/>
              <a:t>víra, úcta k autoritě, rodina a morálka</a:t>
            </a:r>
          </a:p>
          <a:p>
            <a:pPr marL="285750" indent="-285750">
              <a:buFontTx/>
              <a:buChar char="-"/>
            </a:pPr>
            <a:r>
              <a:rPr lang="cs-CZ" dirty="0"/>
              <a:t>tradiční genderové role, nižší tolerance k minoritám a cizincům </a:t>
            </a:r>
          </a:p>
          <a:p>
            <a:pPr marL="285750" indent="-285750">
              <a:buFontTx/>
              <a:buChar char="-"/>
            </a:pPr>
            <a:r>
              <a:rPr lang="cs-CZ" dirty="0"/>
              <a:t>nižší skór na škálách subjektivní životní spokojenost a důvěra</a:t>
            </a:r>
          </a:p>
          <a:p>
            <a:pPr marL="285750" indent="-285750">
              <a:buFontTx/>
              <a:buChar char="-"/>
            </a:pPr>
            <a:r>
              <a:rPr lang="cs-CZ" dirty="0"/>
              <a:t>tendence k patriotismu a nacionalismu</a:t>
            </a:r>
          </a:p>
          <a:p>
            <a:pPr marL="285750" indent="-285750">
              <a:buFontTx/>
              <a:buChar char="-"/>
            </a:pPr>
            <a:endParaRPr lang="cs-CZ" dirty="0"/>
          </a:p>
          <a:p>
            <a:r>
              <a:rPr lang="cs-CZ" dirty="0"/>
              <a:t>sekulárně-racionální hodnoty </a:t>
            </a:r>
          </a:p>
          <a:p>
            <a:pPr marL="285750" indent="-285750">
              <a:buFontTx/>
              <a:buChar char="-"/>
            </a:pPr>
            <a:r>
              <a:rPr lang="cs-CZ" dirty="0"/>
              <a:t>industriální společnost</a:t>
            </a:r>
          </a:p>
          <a:p>
            <a:pPr marL="285750" indent="-285750">
              <a:buFontTx/>
              <a:buChar char="-"/>
            </a:pPr>
            <a:r>
              <a:rPr lang="cs-CZ" dirty="0"/>
              <a:t>individualismus, výkon, diverzita a změna</a:t>
            </a:r>
          </a:p>
          <a:p>
            <a:pPr marL="285750" indent="-285750">
              <a:buFontTx/>
              <a:buChar char="-"/>
            </a:pPr>
            <a:r>
              <a:rPr lang="cs-CZ" dirty="0"/>
              <a:t>vysoká heterogenita, odstředivé tendence</a:t>
            </a:r>
          </a:p>
          <a:p>
            <a:pPr marL="285750" indent="-285750">
              <a:buFontTx/>
              <a:buChar char="-"/>
            </a:pPr>
            <a:r>
              <a:rPr lang="cs-CZ" dirty="0"/>
              <a:t>vyšší životní spokojenost</a:t>
            </a:r>
          </a:p>
        </p:txBody>
      </p:sp>
    </p:spTree>
    <p:extLst>
      <p:ext uri="{BB962C8B-B14F-4D97-AF65-F5344CB8AC3E}">
        <p14:creationId xmlns:p14="http://schemas.microsoft.com/office/powerpoint/2010/main" val="1742117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D168717-CE72-426C-8BBC-5EE92BEE7D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POST / materialismus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EA92C76-20D6-49A4-A930-E7FF66694F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1888761"/>
            <a:ext cx="10533288" cy="4796852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</a:pPr>
            <a:r>
              <a:rPr lang="cs-CZ" sz="2000" b="1" dirty="0"/>
              <a:t>Materialistické hodnoty </a:t>
            </a:r>
          </a:p>
          <a:p>
            <a:pPr>
              <a:spcBef>
                <a:spcPts val="600"/>
              </a:spcBef>
            </a:pPr>
            <a:r>
              <a:rPr lang="cs-CZ" sz="2000" dirty="0"/>
              <a:t>- podmínky: ekonomická nejistota, existenční nejistota a boj o zabezpečení základních potřeb</a:t>
            </a:r>
          </a:p>
          <a:p>
            <a:pPr>
              <a:spcBef>
                <a:spcPts val="600"/>
              </a:spcBef>
            </a:pPr>
            <a:r>
              <a:rPr lang="cs-CZ" sz="2000" dirty="0"/>
              <a:t>- hodnoty: dobrá životní úroveň, bezpečí, stabilita a jistota</a:t>
            </a:r>
          </a:p>
          <a:p>
            <a:pPr>
              <a:spcBef>
                <a:spcPts val="600"/>
              </a:spcBef>
            </a:pPr>
            <a:endParaRPr lang="cs-CZ" sz="2000" dirty="0"/>
          </a:p>
          <a:p>
            <a:pPr>
              <a:spcBef>
                <a:spcPts val="600"/>
              </a:spcBef>
            </a:pPr>
            <a:r>
              <a:rPr lang="cs-CZ" sz="2000" b="1" dirty="0" err="1"/>
              <a:t>Postmaterialistické</a:t>
            </a:r>
            <a:r>
              <a:rPr lang="cs-CZ" sz="2000" b="1" dirty="0"/>
              <a:t> hodnoty </a:t>
            </a:r>
          </a:p>
          <a:p>
            <a:pPr>
              <a:spcBef>
                <a:spcPts val="600"/>
              </a:spcBef>
            </a:pPr>
            <a:r>
              <a:rPr lang="cs-CZ" sz="2000" dirty="0"/>
              <a:t>- podmínky: jistota a materiální dostatek</a:t>
            </a:r>
          </a:p>
          <a:p>
            <a:pPr>
              <a:spcBef>
                <a:spcPts val="600"/>
              </a:spcBef>
            </a:pPr>
            <a:r>
              <a:rPr lang="cs-CZ" sz="2000" dirty="0"/>
              <a:t>- hodnoty: svoboda, životní spokojenost, naplnění života a estetických či intelektuálních potřeb</a:t>
            </a:r>
          </a:p>
          <a:p>
            <a:pPr>
              <a:spcBef>
                <a:spcPts val="600"/>
              </a:spcBef>
            </a:pPr>
            <a:endParaRPr lang="cs-CZ" sz="2000" dirty="0"/>
          </a:p>
          <a:p>
            <a:pPr>
              <a:spcBef>
                <a:spcPts val="600"/>
              </a:spcBef>
            </a:pPr>
            <a:r>
              <a:rPr lang="cs-CZ" sz="2000" b="1" dirty="0"/>
              <a:t>Hodnotová orientace reflektuje socioekonomické prostředí</a:t>
            </a:r>
          </a:p>
          <a:p>
            <a:pPr>
              <a:spcBef>
                <a:spcPts val="600"/>
              </a:spcBef>
            </a:pPr>
            <a:r>
              <a:rPr lang="cs-CZ" sz="2000" dirty="0"/>
              <a:t>Hodnotové orientace se mění napříč generacemi </a:t>
            </a:r>
          </a:p>
          <a:p>
            <a:pPr>
              <a:spcBef>
                <a:spcPts val="600"/>
              </a:spcBef>
            </a:pPr>
            <a:r>
              <a:rPr lang="cs-CZ" sz="2000" dirty="0"/>
              <a:t>- rozdíly mezi jednotlivými generacemi lidí žijících v hospodářsky vyspělých společnostech</a:t>
            </a:r>
          </a:p>
          <a:p>
            <a:pPr>
              <a:spcBef>
                <a:spcPts val="600"/>
              </a:spcBef>
            </a:pPr>
            <a:r>
              <a:rPr lang="cs-CZ" sz="2000" dirty="0"/>
              <a:t>- žádné mezigenerační rozdíly v zemích bez ekonomického růstu</a:t>
            </a:r>
          </a:p>
        </p:txBody>
      </p:sp>
    </p:spTree>
    <p:extLst>
      <p:ext uri="{BB962C8B-B14F-4D97-AF65-F5344CB8AC3E}">
        <p14:creationId xmlns:p14="http://schemas.microsoft.com/office/powerpoint/2010/main" val="2205261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Integrál">
  <a:themeElements>
    <a:clrScheme name="Integrá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á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á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TM02900720[[fn=Integrál]]</Template>
  <TotalTime>12667</TotalTime>
  <Words>1380</Words>
  <Application>Microsoft Office PowerPoint</Application>
  <PresentationFormat>Širokoúhlá obrazovka</PresentationFormat>
  <Paragraphs>118</Paragraphs>
  <Slides>14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3</vt:i4>
      </vt:variant>
      <vt:variant>
        <vt:lpstr>Nadpisy snímků</vt:lpstr>
      </vt:variant>
      <vt:variant>
        <vt:i4>14</vt:i4>
      </vt:variant>
    </vt:vector>
  </HeadingPairs>
  <TitlesOfParts>
    <vt:vector size="24" baseType="lpstr">
      <vt:lpstr>Calibri</vt:lpstr>
      <vt:lpstr>Calibri Light</vt:lpstr>
      <vt:lpstr>Tw Cen MT</vt:lpstr>
      <vt:lpstr>Tw Cen MT Condensed</vt:lpstr>
      <vt:lpstr>Wingdings</vt:lpstr>
      <vt:lpstr>Wingdings 2</vt:lpstr>
      <vt:lpstr>Wingdings 3</vt:lpstr>
      <vt:lpstr>HDOfficeLightV0</vt:lpstr>
      <vt:lpstr>1_HDOfficeLightV0</vt:lpstr>
      <vt:lpstr>Integrál</vt:lpstr>
      <vt:lpstr>HODNOTY HODNOTOVÁ ORIENTACE</vt:lpstr>
      <vt:lpstr>Hodnoty, hodnotová orientace</vt:lpstr>
      <vt:lpstr>Milton rokeach</vt:lpstr>
      <vt:lpstr>Shalom h. schwartz</vt:lpstr>
      <vt:lpstr>Prezentace aplikace PowerPoint</vt:lpstr>
      <vt:lpstr>Parametry třídění hodnot:  Individuální zájmy versus kolektivní zájmy Motivační oblasti </vt:lpstr>
      <vt:lpstr>Ronald F. Ingelhart HODNOTY A SPOLEČENSKÉ ZMĚNY</vt:lpstr>
      <vt:lpstr>World Values Survey (2010)</vt:lpstr>
      <vt:lpstr>POST / materialismus</vt:lpstr>
      <vt:lpstr>KVALITA ŽIVOTA</vt:lpstr>
      <vt:lpstr>Kvalita života</vt:lpstr>
      <vt:lpstr>Dimenze kvality života podle světové zdravotnické organizace</vt:lpstr>
      <vt:lpstr>Well-being</vt:lpstr>
      <vt:lpstr>Kvalita života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Smetackova</dc:creator>
  <cp:lastModifiedBy>Irena Smetáčková</cp:lastModifiedBy>
  <cp:revision>63</cp:revision>
  <dcterms:created xsi:type="dcterms:W3CDTF">2018-02-27T19:55:33Z</dcterms:created>
  <dcterms:modified xsi:type="dcterms:W3CDTF">2022-05-11T21:24:36Z</dcterms:modified>
</cp:coreProperties>
</file>