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5" r:id="rId7"/>
    <p:sldId id="260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05984-BD98-413F-B7D6-2AAA7AD9A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6E15FE-4372-4F69-9E9A-FB96ABBE0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B5EE91-C367-484B-B729-59D0F0E3C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0860C6-BFA3-42AD-8BA0-F1CFA4083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0D93E6-C852-4FF4-B986-F16224E9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95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7C5D0-4051-4087-B3FE-514E73D6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E16DCA-F877-4A40-9BE4-7DFD98C80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AA8C6D-D88B-47A6-912F-6A1C1F91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646469-67AB-44BA-98F8-753756E1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F86F31-B32A-401A-9AFA-5EAC013C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74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425CE4-5F14-4D21-B97F-CACF774B3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F93E16-DC12-4667-8617-2CB7C503D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AFC14F-73F5-43FF-84DF-DBE183BF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8C8CCA-71D3-46BD-8363-3E0B54A7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DE2B3E-0D53-4689-A056-5DECDBF7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6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EB13D-7FEF-4400-9846-9C52228C3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495F2-F4E4-4591-A092-CE383AB4A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92A3B-8C42-483C-92B6-726774E18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1C497-E05C-4F6D-9D07-EFDE81D9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E5961C-F929-48D3-BD41-04EC045A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3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F6DFE-E88E-4190-AFA1-E611915CA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70CBEE-2D2D-499D-8984-92AC6ED30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3CD52-6444-44FB-B061-C2AA4DED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66D052-00FF-4111-A8B8-FFBA66F6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46B212-A56B-43E9-A73A-29E61615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3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ABDBE-A709-429B-AC73-5EDC97EE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66826A-1B44-4184-999A-B64F0A0C2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0C4F46-4840-42B4-A70A-39F88676F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9EDA49-DD57-4C8E-98D9-DD995FF2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B511C-E120-4C5F-9979-E3137552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46562E-E5A3-4A68-9DEC-D3D74F6F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15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4BD78-16CF-453B-8976-F5D3A153E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DD83C-A91A-49BE-A65C-C44C5ED5E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556DEF-AD97-4297-894D-77AC4AA36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0A72FF-E412-43B7-A755-A96ACE300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0A3EC6-2D5B-4B01-A988-123B2ED17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F8038B1-DD20-4F9C-A81D-F5C50139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F6FFD1-2499-4B4B-AECB-3AE839CF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95EE677-D02E-4F2F-8009-846E5095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21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BD4E-2DFA-44B3-806D-7672F7171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713CAB4-43BF-4A9A-8F83-E7E0846B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1C233E-7BED-439E-A0A6-A5444B9D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6B2ED1-6AC3-4716-86BE-B8DD04B0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47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6604CBB-1F26-4D86-B82F-9C85DCE0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1D276A2-0437-4560-8B0A-B427274EC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7706B8-2718-4F71-9A27-07044D2E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3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73357-BD53-4132-AFFF-7D99AD649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EAEDC-64AB-4E1C-A047-4F7136DA7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A3E74D-5F7B-48E7-925C-EC55D413D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9F0427-F3D2-4CE0-9AB0-C0EC0C56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06DC8E-2CC7-4272-B2BB-CAB8B532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741D2D-0B37-40A0-9339-D645C693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2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9BE14-C369-4479-A09D-79BFC136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7A49B7-A668-43FF-AB69-18D54CE1A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39C393-723A-4B62-B625-E42283760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59205B-EF9C-4C18-AEEC-FFA24DC7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CAB291-F30A-4DBA-B165-CEDE8B7DD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05DA45-3686-4FA3-9BB0-EAB67360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65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0761EA5-410C-464E-9C03-60C0A4C72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3FA824-DED4-413D-819B-74E800548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D95390-6210-4A19-8D6E-ED59957C7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7725E-3B0E-4BE5-822C-62C3DC922614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E11397-842C-43C3-9798-938D3F2A7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2098B3-2107-44B2-AC62-AF535F058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9610-2E83-40D0-B070-24D2E185F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91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EF704-94CC-424C-8205-E8904C7E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Letje</a:t>
            </a:r>
            <a:r>
              <a:rPr lang="cs-CZ" dirty="0"/>
              <a:t>, </a:t>
            </a:r>
            <a:r>
              <a:rPr lang="cs-CZ" dirty="0" err="1"/>
              <a:t>of</a:t>
            </a:r>
            <a:r>
              <a:rPr lang="cs-CZ" dirty="0"/>
              <a:t> de </a:t>
            </a:r>
            <a:r>
              <a:rPr lang="cs-CZ" dirty="0" err="1"/>
              <a:t>weg</a:t>
            </a:r>
            <a:r>
              <a:rPr lang="cs-CZ" dirty="0"/>
              <a:t> </a:t>
            </a:r>
            <a:r>
              <a:rPr lang="cs-CZ" dirty="0" err="1"/>
              <a:t>naar</a:t>
            </a:r>
            <a:r>
              <a:rPr lang="cs-CZ" dirty="0"/>
              <a:t> </a:t>
            </a: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geluk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18C67-47A4-4E0E-B087-E88A7AEA1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200" dirty="0"/>
              <a:t>Top </a:t>
            </a:r>
            <a:r>
              <a:rPr lang="cs-CZ" sz="3200" dirty="0" err="1"/>
              <a:t>Naeff</a:t>
            </a:r>
            <a:endParaRPr lang="cs-CZ" sz="3200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err="1"/>
              <a:t>Spreekbeurt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4 </a:t>
            </a:r>
            <a:r>
              <a:rPr lang="cs-CZ" dirty="0" err="1"/>
              <a:t>april</a:t>
            </a:r>
            <a:r>
              <a:rPr lang="cs-CZ" dirty="0"/>
              <a:t> 2019</a:t>
            </a:r>
          </a:p>
          <a:p>
            <a:pPr marL="0" indent="0" algn="ctr">
              <a:buNone/>
            </a:pPr>
            <a:r>
              <a:rPr lang="cs-CZ" dirty="0"/>
              <a:t>Meziválečná nizozemská a vlámská literatura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700" dirty="0"/>
              <a:t>Andrea Lerchová</a:t>
            </a:r>
          </a:p>
        </p:txBody>
      </p:sp>
    </p:spTree>
    <p:extLst>
      <p:ext uri="{BB962C8B-B14F-4D97-AF65-F5344CB8AC3E}">
        <p14:creationId xmlns:p14="http://schemas.microsoft.com/office/powerpoint/2010/main" val="1878243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F2074-F852-4699-BD76-43128448E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Bedankt</a:t>
            </a:r>
            <a:r>
              <a:rPr lang="cs-CZ" dirty="0"/>
              <a:t> </a:t>
            </a:r>
            <a:r>
              <a:rPr lang="cs-CZ" dirty="0" err="1"/>
              <a:t>voor</a:t>
            </a:r>
            <a:r>
              <a:rPr lang="cs-CZ" dirty="0"/>
              <a:t> </a:t>
            </a:r>
            <a:r>
              <a:rPr lang="cs-CZ" dirty="0" err="1"/>
              <a:t>Uw</a:t>
            </a:r>
            <a:r>
              <a:rPr lang="cs-CZ" dirty="0"/>
              <a:t> </a:t>
            </a:r>
            <a:r>
              <a:rPr lang="cs-CZ" dirty="0" err="1"/>
              <a:t>aandacht</a:t>
            </a:r>
            <a:r>
              <a:rPr lang="cs-CZ" dirty="0"/>
              <a:t>!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57110EE-4D86-4C80-AE8C-154CBFE569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812" y="1760262"/>
            <a:ext cx="11478375" cy="351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F76A5-8FC4-4117-9697-7D94FD917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4363"/>
            <a:ext cx="9144000" cy="1228725"/>
          </a:xfrm>
        </p:spPr>
        <p:txBody>
          <a:bodyPr>
            <a:normAutofit/>
          </a:bodyPr>
          <a:lstStyle/>
          <a:p>
            <a:r>
              <a:rPr lang="cs-CZ" dirty="0" err="1"/>
              <a:t>Inhoud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1146AB-58E4-4D2F-B3E7-2D8B6CF67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28825"/>
            <a:ext cx="9144000" cy="43291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Top </a:t>
            </a:r>
            <a:r>
              <a:rPr lang="cs-CZ" dirty="0" err="1"/>
              <a:t>Naeff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Ina </a:t>
            </a:r>
            <a:r>
              <a:rPr lang="cs-CZ" dirty="0" err="1"/>
              <a:t>Boudier-Bakker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werken</a:t>
            </a:r>
            <a:r>
              <a:rPr lang="cs-CZ" dirty="0"/>
              <a:t> van Top </a:t>
            </a:r>
            <a:r>
              <a:rPr lang="cs-CZ" dirty="0" err="1"/>
              <a:t>Naeff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Letje</a:t>
            </a:r>
            <a:r>
              <a:rPr lang="cs-CZ" dirty="0"/>
              <a:t>, </a:t>
            </a:r>
            <a:r>
              <a:rPr lang="cs-CZ" dirty="0" err="1"/>
              <a:t>of</a:t>
            </a:r>
            <a:r>
              <a:rPr lang="cs-CZ" dirty="0"/>
              <a:t> de </a:t>
            </a:r>
            <a:r>
              <a:rPr lang="cs-CZ" dirty="0" err="1"/>
              <a:t>weg</a:t>
            </a:r>
            <a:r>
              <a:rPr lang="cs-CZ" dirty="0"/>
              <a:t> </a:t>
            </a:r>
            <a:r>
              <a:rPr lang="cs-CZ" dirty="0" err="1"/>
              <a:t>naar</a:t>
            </a:r>
            <a:r>
              <a:rPr lang="cs-CZ" dirty="0"/>
              <a:t> </a:t>
            </a: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geluk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genre</a:t>
            </a:r>
            <a:r>
              <a:rPr lang="cs-CZ" dirty="0"/>
              <a:t>: </a:t>
            </a:r>
            <a:r>
              <a:rPr lang="cs-CZ" dirty="0" err="1"/>
              <a:t>damesroman</a:t>
            </a:r>
            <a:r>
              <a:rPr lang="cs-CZ" dirty="0"/>
              <a:t> – </a:t>
            </a:r>
            <a:r>
              <a:rPr lang="cs-CZ" dirty="0" err="1"/>
              <a:t>wel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niet</a:t>
            </a:r>
            <a:r>
              <a:rPr lang="cs-CZ" dirty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Receptie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Bronnen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6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08B7B-5BEE-40E4-A618-0D6E56D6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Top </a:t>
            </a:r>
            <a:r>
              <a:rPr lang="cs-CZ" dirty="0" err="1"/>
              <a:t>Naeff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A25E2F2-372A-4A4D-AADF-C5BE4F7AB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83806" y="509588"/>
            <a:ext cx="1933575" cy="23622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8AD6164-822E-4C85-AC53-A7CFA89494C0}"/>
              </a:ext>
            </a:extLst>
          </p:cNvPr>
          <p:cNvSpPr txBox="1"/>
          <p:nvPr/>
        </p:nvSpPr>
        <p:spPr>
          <a:xfrm>
            <a:off x="1028700" y="1690688"/>
            <a:ext cx="82724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1878 – 1953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 </a:t>
            </a:r>
            <a:r>
              <a:rPr lang="cs-CZ" sz="2000" dirty="0" err="1"/>
              <a:t>haar</a:t>
            </a:r>
            <a:r>
              <a:rPr lang="cs-CZ" sz="2000" dirty="0"/>
              <a:t> </a:t>
            </a:r>
            <a:r>
              <a:rPr lang="cs-CZ" sz="2000" dirty="0" err="1"/>
              <a:t>werk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weinig</a:t>
            </a:r>
            <a:r>
              <a:rPr lang="cs-CZ" sz="2000" dirty="0"/>
              <a:t> </a:t>
            </a:r>
            <a:r>
              <a:rPr lang="cs-CZ" sz="2000" dirty="0" err="1"/>
              <a:t>concreets</a:t>
            </a:r>
            <a:r>
              <a:rPr lang="cs-CZ" sz="2000" dirty="0"/>
              <a:t> </a:t>
            </a:r>
            <a:r>
              <a:rPr lang="cs-CZ" sz="2000" dirty="0" err="1"/>
              <a:t>uit</a:t>
            </a:r>
            <a:r>
              <a:rPr lang="cs-CZ" sz="2000" dirty="0"/>
              <a:t> </a:t>
            </a:r>
            <a:r>
              <a:rPr lang="cs-CZ" sz="2000" dirty="0" err="1"/>
              <a:t>haar</a:t>
            </a:r>
            <a:r>
              <a:rPr lang="cs-CZ" sz="2000" dirty="0"/>
              <a:t> </a:t>
            </a:r>
            <a:r>
              <a:rPr lang="cs-CZ" sz="2000" dirty="0" err="1"/>
              <a:t>leven</a:t>
            </a:r>
            <a:r>
              <a:rPr lang="cs-CZ" sz="2000" dirty="0"/>
              <a:t> </a:t>
            </a:r>
            <a:r>
              <a:rPr lang="cs-CZ" sz="2000" dirty="0" err="1"/>
              <a:t>terug</a:t>
            </a:r>
            <a:r>
              <a:rPr lang="cs-CZ" sz="2000" dirty="0"/>
              <a:t> </a:t>
            </a:r>
            <a:r>
              <a:rPr lang="cs-CZ" sz="2000" dirty="0" err="1"/>
              <a:t>te</a:t>
            </a:r>
            <a:r>
              <a:rPr lang="cs-CZ" sz="2000" dirty="0"/>
              <a:t> </a:t>
            </a:r>
            <a:r>
              <a:rPr lang="cs-CZ" sz="2000" dirty="0" err="1"/>
              <a:t>vinden</a:t>
            </a:r>
            <a:r>
              <a:rPr lang="cs-CZ" sz="2000" dirty="0"/>
              <a:t>, maar </a:t>
            </a:r>
            <a:r>
              <a:rPr lang="cs-CZ" sz="2000" dirty="0" err="1"/>
              <a:t>haar</a:t>
            </a:r>
            <a:r>
              <a:rPr lang="cs-CZ" sz="2000" dirty="0"/>
              <a:t> </a:t>
            </a:r>
            <a:r>
              <a:rPr lang="cs-CZ" sz="2000" dirty="0" err="1"/>
              <a:t>werk</a:t>
            </a:r>
            <a:r>
              <a:rPr lang="cs-CZ" sz="2000" dirty="0"/>
              <a:t> </a:t>
            </a:r>
            <a:r>
              <a:rPr lang="cs-CZ" sz="2000" dirty="0" err="1"/>
              <a:t>geeft</a:t>
            </a:r>
            <a:r>
              <a:rPr lang="cs-CZ" sz="2000" dirty="0"/>
              <a:t> </a:t>
            </a:r>
            <a:r>
              <a:rPr lang="cs-CZ" sz="2000" dirty="0" err="1"/>
              <a:t>wel</a:t>
            </a:r>
            <a:r>
              <a:rPr lang="cs-CZ" sz="2000" dirty="0"/>
              <a:t> </a:t>
            </a:r>
            <a:r>
              <a:rPr lang="cs-CZ" sz="2000" dirty="0" err="1"/>
              <a:t>een</a:t>
            </a:r>
            <a:r>
              <a:rPr lang="cs-CZ" sz="2000" dirty="0"/>
              <a:t> </a:t>
            </a:r>
            <a:r>
              <a:rPr lang="cs-CZ" sz="2000" dirty="0" err="1"/>
              <a:t>psychische</a:t>
            </a:r>
            <a:r>
              <a:rPr lang="cs-CZ" sz="2000" dirty="0"/>
              <a:t> en </a:t>
            </a:r>
            <a:r>
              <a:rPr lang="cs-CZ" sz="2000" dirty="0" err="1"/>
              <a:t>emotionele</a:t>
            </a:r>
            <a:r>
              <a:rPr lang="cs-CZ" sz="2000" dirty="0"/>
              <a:t> autobiografie.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 </a:t>
            </a:r>
            <a:r>
              <a:rPr lang="cs-CZ" sz="2000" dirty="0" err="1"/>
              <a:t>haar</a:t>
            </a:r>
            <a:r>
              <a:rPr lang="cs-CZ" sz="2000" dirty="0"/>
              <a:t> </a:t>
            </a:r>
            <a:r>
              <a:rPr lang="cs-CZ" sz="2000" dirty="0" err="1"/>
              <a:t>boeken</a:t>
            </a:r>
            <a:r>
              <a:rPr lang="cs-CZ" sz="2000" dirty="0"/>
              <a:t> </a:t>
            </a:r>
            <a:r>
              <a:rPr lang="cs-CZ" sz="2000" dirty="0" err="1"/>
              <a:t>sarcasme</a:t>
            </a:r>
            <a:r>
              <a:rPr lang="cs-CZ" sz="2000" dirty="0"/>
              <a:t> </a:t>
            </a:r>
            <a:r>
              <a:rPr lang="cs-CZ" sz="2000" dirty="0" err="1"/>
              <a:t>herkenbaar</a:t>
            </a:r>
            <a:r>
              <a:rPr lang="cs-CZ" sz="2000" dirty="0"/>
              <a:t>; </a:t>
            </a:r>
            <a:r>
              <a:rPr lang="cs-CZ" sz="2000" dirty="0" err="1"/>
              <a:t>voor</a:t>
            </a:r>
            <a:r>
              <a:rPr lang="cs-CZ" sz="2000" dirty="0"/>
              <a:t> </a:t>
            </a:r>
            <a:r>
              <a:rPr lang="cs-CZ" sz="2000" dirty="0" err="1"/>
              <a:t>sommige</a:t>
            </a:r>
            <a:r>
              <a:rPr lang="cs-CZ" sz="2000" dirty="0"/>
              <a:t> </a:t>
            </a:r>
            <a:r>
              <a:rPr lang="cs-CZ" sz="2000" dirty="0" err="1"/>
              <a:t>te</a:t>
            </a:r>
            <a:r>
              <a:rPr lang="cs-CZ" sz="2000" dirty="0"/>
              <a:t> </a:t>
            </a:r>
            <a:r>
              <a:rPr lang="cs-CZ" sz="2000" dirty="0" err="1"/>
              <a:t>scherp</a:t>
            </a:r>
            <a:r>
              <a:rPr lang="cs-CZ" sz="2000" dirty="0"/>
              <a:t>, </a:t>
            </a:r>
            <a:r>
              <a:rPr lang="cs-CZ" sz="2000" dirty="0" err="1"/>
              <a:t>te</a:t>
            </a:r>
            <a:r>
              <a:rPr lang="cs-CZ" sz="2000" dirty="0"/>
              <a:t> </a:t>
            </a:r>
            <a:r>
              <a:rPr lang="cs-CZ" sz="2000" dirty="0" err="1"/>
              <a:t>negatief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/>
              <a:t>Tema´s</a:t>
            </a:r>
            <a:r>
              <a:rPr lang="cs-CZ" sz="2000" dirty="0"/>
              <a:t>: </a:t>
            </a:r>
            <a:r>
              <a:rPr lang="cs-CZ" sz="2000" dirty="0" err="1"/>
              <a:t>verlangen</a:t>
            </a:r>
            <a:r>
              <a:rPr lang="cs-CZ" sz="2000" dirty="0"/>
              <a:t>, </a:t>
            </a:r>
            <a:r>
              <a:rPr lang="cs-CZ" sz="2000" dirty="0" err="1"/>
              <a:t>deceptie</a:t>
            </a:r>
            <a:r>
              <a:rPr lang="cs-CZ" sz="2000" dirty="0"/>
              <a:t>, </a:t>
            </a:r>
            <a:r>
              <a:rPr lang="cs-CZ" sz="2000" dirty="0" err="1"/>
              <a:t>onmacht</a:t>
            </a:r>
            <a:r>
              <a:rPr lang="cs-CZ" sz="2000" dirty="0"/>
              <a:t>, </a:t>
            </a:r>
            <a:r>
              <a:rPr lang="cs-CZ" sz="2000" dirty="0" err="1"/>
              <a:t>onvervuldheid</a:t>
            </a:r>
            <a:r>
              <a:rPr lang="cs-CZ" sz="2000" dirty="0"/>
              <a:t>, </a:t>
            </a:r>
            <a:r>
              <a:rPr lang="cs-CZ" sz="2000" dirty="0" err="1"/>
              <a:t>eenzaamheid</a:t>
            </a:r>
            <a:r>
              <a:rPr lang="cs-CZ" sz="2000" dirty="0"/>
              <a:t> („de </a:t>
            </a:r>
            <a:r>
              <a:rPr lang="cs-CZ" sz="2000" dirty="0" err="1"/>
              <a:t>wanhoop</a:t>
            </a:r>
            <a:r>
              <a:rPr lang="cs-CZ" sz="2000" dirty="0"/>
              <a:t> van </a:t>
            </a:r>
            <a:r>
              <a:rPr lang="cs-CZ" sz="2000" dirty="0" err="1"/>
              <a:t>het</a:t>
            </a:r>
            <a:r>
              <a:rPr lang="cs-CZ" sz="2000" dirty="0"/>
              <a:t> </a:t>
            </a:r>
            <a:r>
              <a:rPr lang="cs-CZ" sz="2000" dirty="0" err="1"/>
              <a:t>verlangen</a:t>
            </a:r>
            <a:r>
              <a:rPr lang="cs-CZ" sz="2000" dirty="0"/>
              <a:t>… Dat </a:t>
            </a:r>
            <a:r>
              <a:rPr lang="cs-CZ" sz="2000" dirty="0" err="1"/>
              <a:t>een</a:t>
            </a:r>
            <a:r>
              <a:rPr lang="cs-CZ" sz="2000" dirty="0"/>
              <a:t> </a:t>
            </a:r>
            <a:r>
              <a:rPr lang="cs-CZ" sz="2000" dirty="0" err="1"/>
              <a:t>mensch</a:t>
            </a:r>
            <a:r>
              <a:rPr lang="cs-CZ" sz="2000" dirty="0"/>
              <a:t> van </a:t>
            </a:r>
            <a:r>
              <a:rPr lang="cs-CZ" sz="2000" dirty="0" err="1"/>
              <a:t>deze</a:t>
            </a:r>
            <a:r>
              <a:rPr lang="cs-CZ" sz="2000" dirty="0"/>
              <a:t> </a:t>
            </a:r>
            <a:r>
              <a:rPr lang="cs-CZ" sz="2000" dirty="0" err="1"/>
              <a:t>aarde</a:t>
            </a:r>
            <a:r>
              <a:rPr lang="cs-CZ" sz="2000" dirty="0"/>
              <a:t> </a:t>
            </a:r>
            <a:r>
              <a:rPr lang="cs-CZ" sz="2000" dirty="0" err="1"/>
              <a:t>verdwijnen</a:t>
            </a:r>
            <a:r>
              <a:rPr lang="cs-CZ" sz="2000" dirty="0"/>
              <a:t> </a:t>
            </a:r>
            <a:r>
              <a:rPr lang="cs-CZ" sz="2000" dirty="0" err="1"/>
              <a:t>kon</a:t>
            </a:r>
            <a:r>
              <a:rPr lang="cs-CZ" sz="2000" dirty="0"/>
              <a:t> in </a:t>
            </a:r>
            <a:r>
              <a:rPr lang="cs-CZ" sz="2000" dirty="0" err="1"/>
              <a:t>één</a:t>
            </a:r>
            <a:r>
              <a:rPr lang="cs-CZ" sz="2000" dirty="0"/>
              <a:t> </a:t>
            </a:r>
            <a:r>
              <a:rPr lang="cs-CZ" sz="2000" dirty="0" err="1"/>
              <a:t>seconde</a:t>
            </a:r>
            <a:r>
              <a:rPr lang="cs-CZ" sz="2000" dirty="0"/>
              <a:t> </a:t>
            </a:r>
            <a:r>
              <a:rPr lang="cs-CZ" sz="2000" dirty="0" err="1"/>
              <a:t>als</a:t>
            </a:r>
            <a:r>
              <a:rPr lang="cs-CZ" sz="2000" dirty="0"/>
              <a:t> </a:t>
            </a:r>
            <a:r>
              <a:rPr lang="cs-CZ" sz="2000" dirty="0" err="1"/>
              <a:t>een</a:t>
            </a:r>
            <a:r>
              <a:rPr lang="cs-CZ" sz="2000" dirty="0"/>
              <a:t> </a:t>
            </a:r>
            <a:r>
              <a:rPr lang="cs-CZ" sz="2000" dirty="0" err="1"/>
              <a:t>fatamorgana</a:t>
            </a:r>
            <a:r>
              <a:rPr lang="cs-CZ" sz="2000" dirty="0"/>
              <a:t>… </a:t>
            </a:r>
            <a:r>
              <a:rPr lang="cs-CZ" sz="2000" dirty="0" err="1"/>
              <a:t>om</a:t>
            </a:r>
            <a:r>
              <a:rPr lang="cs-CZ" sz="2000" dirty="0"/>
              <a:t> </a:t>
            </a:r>
            <a:r>
              <a:rPr lang="cs-CZ" sz="2000" dirty="0" err="1"/>
              <a:t>nimmer</a:t>
            </a:r>
            <a:r>
              <a:rPr lang="cs-CZ" sz="2000" dirty="0"/>
              <a:t> </a:t>
            </a:r>
            <a:r>
              <a:rPr lang="cs-CZ" sz="2000" dirty="0" err="1"/>
              <a:t>weer</a:t>
            </a:r>
            <a:r>
              <a:rPr lang="cs-CZ" sz="2000" dirty="0"/>
              <a:t> </a:t>
            </a:r>
            <a:r>
              <a:rPr lang="cs-CZ" sz="2000" dirty="0" err="1"/>
              <a:t>te</a:t>
            </a:r>
            <a:r>
              <a:rPr lang="cs-CZ" sz="2000" dirty="0"/>
              <a:t> </a:t>
            </a:r>
            <a:r>
              <a:rPr lang="cs-CZ" sz="2000" dirty="0" err="1"/>
              <a:t>keeren</a:t>
            </a:r>
            <a:r>
              <a:rPr lang="cs-CZ" sz="2000" dirty="0"/>
              <a:t> in </a:t>
            </a:r>
            <a:r>
              <a:rPr lang="cs-CZ" sz="2000" dirty="0" err="1"/>
              <a:t>zijn</a:t>
            </a:r>
            <a:r>
              <a:rPr lang="cs-CZ" sz="2000" dirty="0"/>
              <a:t> </a:t>
            </a:r>
            <a:r>
              <a:rPr lang="cs-CZ" sz="2000" dirty="0" err="1"/>
              <a:t>eigen</a:t>
            </a:r>
            <a:r>
              <a:rPr lang="cs-CZ" sz="2000" dirty="0"/>
              <a:t> </a:t>
            </a:r>
            <a:r>
              <a:rPr lang="cs-CZ" sz="2000" dirty="0" err="1"/>
              <a:t>vorm</a:t>
            </a:r>
            <a:r>
              <a:rPr lang="cs-CZ" sz="2000" dirty="0"/>
              <a:t> en </a:t>
            </a:r>
            <a:r>
              <a:rPr lang="cs-CZ" sz="2000" dirty="0" err="1"/>
              <a:t>staat</a:t>
            </a:r>
            <a:r>
              <a:rPr lang="cs-CZ" sz="2000" dirty="0"/>
              <a:t>“) (</a:t>
            </a:r>
            <a:r>
              <a:rPr lang="cs-CZ" sz="2000" dirty="0" err="1"/>
              <a:t>Naeff</a:t>
            </a:r>
            <a:r>
              <a:rPr lang="cs-CZ" sz="2000" dirty="0"/>
              <a:t>, 1932)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/>
              <a:t>Schreef</a:t>
            </a:r>
            <a:r>
              <a:rPr lang="cs-CZ" sz="2000" dirty="0"/>
              <a:t> </a:t>
            </a:r>
            <a:r>
              <a:rPr lang="cs-CZ" sz="2000" dirty="0" err="1"/>
              <a:t>korte</a:t>
            </a:r>
            <a:r>
              <a:rPr lang="cs-CZ" sz="2000" dirty="0"/>
              <a:t> </a:t>
            </a:r>
            <a:r>
              <a:rPr lang="cs-CZ" sz="2000" dirty="0" err="1"/>
              <a:t>verhalen</a:t>
            </a:r>
            <a:r>
              <a:rPr lang="cs-CZ" sz="2000" dirty="0"/>
              <a:t>, </a:t>
            </a:r>
            <a:r>
              <a:rPr lang="cs-CZ" sz="2000" dirty="0" err="1"/>
              <a:t>romans</a:t>
            </a:r>
            <a:r>
              <a:rPr lang="cs-CZ" sz="2000" dirty="0"/>
              <a:t>, </a:t>
            </a:r>
            <a:r>
              <a:rPr lang="cs-CZ" sz="2000" dirty="0" err="1"/>
              <a:t>toneelkritieken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Top </a:t>
            </a:r>
            <a:r>
              <a:rPr lang="cs-CZ" sz="2000" dirty="0" err="1"/>
              <a:t>Naeff</a:t>
            </a:r>
            <a:r>
              <a:rPr lang="cs-CZ" sz="2000" dirty="0"/>
              <a:t> </a:t>
            </a:r>
            <a:r>
              <a:rPr lang="cs-CZ" sz="2000" dirty="0" err="1"/>
              <a:t>was</a:t>
            </a:r>
            <a:r>
              <a:rPr lang="cs-CZ" sz="2000" dirty="0"/>
              <a:t> </a:t>
            </a:r>
            <a:r>
              <a:rPr lang="cs-CZ" sz="2000" dirty="0" err="1"/>
              <a:t>welkom</a:t>
            </a:r>
            <a:r>
              <a:rPr lang="cs-CZ" sz="2000" dirty="0"/>
              <a:t> in </a:t>
            </a:r>
            <a:r>
              <a:rPr lang="cs-CZ" sz="2000" dirty="0" err="1"/>
              <a:t>kringen</a:t>
            </a:r>
            <a:r>
              <a:rPr lang="cs-CZ" sz="2000" dirty="0"/>
              <a:t> van de </a:t>
            </a:r>
            <a:r>
              <a:rPr lang="cs-CZ" sz="2000" dirty="0" err="1"/>
              <a:t>Vereniging</a:t>
            </a:r>
            <a:r>
              <a:rPr lang="cs-CZ" sz="2000" dirty="0"/>
              <a:t> van </a:t>
            </a:r>
            <a:r>
              <a:rPr lang="cs-CZ" sz="2000" dirty="0" err="1"/>
              <a:t>Letterkundigen</a:t>
            </a:r>
            <a:r>
              <a:rPr lang="cs-CZ" sz="2000" dirty="0"/>
              <a:t>, de PEN-club en in </a:t>
            </a:r>
            <a:r>
              <a:rPr lang="cs-CZ" sz="2000" dirty="0" err="1"/>
              <a:t>tijdschriftredacties</a:t>
            </a:r>
            <a:r>
              <a:rPr lang="cs-CZ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/>
              <a:t>Enkele</a:t>
            </a:r>
            <a:r>
              <a:rPr lang="cs-CZ" sz="2000" dirty="0"/>
              <a:t> </a:t>
            </a:r>
            <a:r>
              <a:rPr lang="cs-CZ" sz="2000" dirty="0" err="1"/>
              <a:t>jaren</a:t>
            </a:r>
            <a:r>
              <a:rPr lang="cs-CZ" sz="2000" dirty="0"/>
              <a:t> </a:t>
            </a:r>
            <a:r>
              <a:rPr lang="cs-CZ" sz="2000" dirty="0" err="1"/>
              <a:t>redacterur</a:t>
            </a:r>
            <a:r>
              <a:rPr lang="cs-CZ" sz="2000" dirty="0"/>
              <a:t> van </a:t>
            </a:r>
            <a:r>
              <a:rPr lang="cs-CZ" sz="2000" i="1" dirty="0" err="1"/>
              <a:t>Elsevier´s</a:t>
            </a:r>
            <a:r>
              <a:rPr lang="cs-CZ" sz="2000" i="1" dirty="0"/>
              <a:t> </a:t>
            </a:r>
            <a:r>
              <a:rPr lang="cs-CZ" sz="2000" i="1" dirty="0" err="1"/>
              <a:t>Maandschrift</a:t>
            </a:r>
            <a:endParaRPr lang="cs-CZ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„</a:t>
            </a:r>
            <a:r>
              <a:rPr lang="cs-CZ" sz="2000" dirty="0" err="1"/>
              <a:t>Literatuur</a:t>
            </a:r>
            <a:r>
              <a:rPr lang="cs-CZ" sz="2000" dirty="0"/>
              <a:t>“ x „</a:t>
            </a:r>
            <a:r>
              <a:rPr lang="cs-CZ" sz="2000" dirty="0" err="1"/>
              <a:t>lectuur</a:t>
            </a:r>
            <a:r>
              <a:rPr lang="cs-CZ" sz="2000" dirty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79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F75B7-42F1-48DF-857D-1BADC9688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Ina </a:t>
            </a:r>
            <a:r>
              <a:rPr lang="cs-CZ" dirty="0" err="1"/>
              <a:t>Boudier-Bakker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7DA48879-F719-4BEF-A51B-0617F6B08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45963" y="559041"/>
            <a:ext cx="1762125" cy="25908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A3A5B7A-A435-4FD8-8155-D794890FBF49}"/>
              </a:ext>
            </a:extLst>
          </p:cNvPr>
          <p:cNvSpPr txBox="1"/>
          <p:nvPr/>
        </p:nvSpPr>
        <p:spPr>
          <a:xfrm>
            <a:off x="838200" y="2043113"/>
            <a:ext cx="707707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1875 - 1966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Rond 40 </a:t>
            </a:r>
            <a:r>
              <a:rPr lang="cs-CZ" sz="2400" dirty="0" err="1"/>
              <a:t>werken</a:t>
            </a:r>
            <a:r>
              <a:rPr lang="cs-CZ" sz="2400" dirty="0"/>
              <a:t> </a:t>
            </a:r>
            <a:r>
              <a:rPr lang="cs-CZ" sz="2400" dirty="0" err="1"/>
              <a:t>geschreven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1" dirty="0"/>
              <a:t>De  klop op de </a:t>
            </a:r>
            <a:r>
              <a:rPr lang="cs-CZ" sz="2400" i="1" dirty="0" err="1"/>
              <a:t>deur</a:t>
            </a:r>
            <a:r>
              <a:rPr lang="cs-CZ" sz="2400" i="1" dirty="0"/>
              <a:t>, </a:t>
            </a:r>
            <a:r>
              <a:rPr lang="cs-CZ" sz="2400" i="1" dirty="0" err="1"/>
              <a:t>Vrouw</a:t>
            </a:r>
            <a:r>
              <a:rPr lang="cs-CZ" sz="2400" i="1" dirty="0"/>
              <a:t> Jacob, </a:t>
            </a:r>
            <a:r>
              <a:rPr lang="cs-CZ" sz="2400" i="1" dirty="0" err="1"/>
              <a:t>Armoede</a:t>
            </a:r>
            <a:r>
              <a:rPr lang="cs-CZ" sz="2400" i="1" dirty="0"/>
              <a:t>, De </a:t>
            </a:r>
            <a:r>
              <a:rPr lang="cs-CZ" sz="2400" i="1" dirty="0" err="1"/>
              <a:t>eeuwige</a:t>
            </a:r>
            <a:r>
              <a:rPr lang="cs-CZ" sz="2400" i="1" dirty="0"/>
              <a:t> </a:t>
            </a:r>
            <a:r>
              <a:rPr lang="cs-CZ" sz="2400" i="1" dirty="0" err="1"/>
              <a:t>andere</a:t>
            </a:r>
            <a:endParaRPr lang="cs-CZ" sz="2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„</a:t>
            </a:r>
            <a:r>
              <a:rPr lang="cs-CZ" sz="2400" dirty="0" err="1"/>
              <a:t>Gematigd</a:t>
            </a:r>
            <a:r>
              <a:rPr lang="cs-CZ" sz="2400" dirty="0"/>
              <a:t> realisme“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Vrouw</a:t>
            </a:r>
            <a:r>
              <a:rPr lang="cs-CZ" sz="2400" dirty="0"/>
              <a:t> bij </a:t>
            </a:r>
            <a:r>
              <a:rPr lang="cs-CZ" sz="2400" dirty="0" err="1"/>
              <a:t>haar</a:t>
            </a:r>
            <a:r>
              <a:rPr lang="cs-CZ" sz="2400" dirty="0"/>
              <a:t> </a:t>
            </a:r>
            <a:r>
              <a:rPr lang="cs-CZ" sz="2400" dirty="0" err="1"/>
              <a:t>vooral</a:t>
            </a:r>
            <a:r>
              <a:rPr lang="cs-CZ" sz="2400" dirty="0"/>
              <a:t> </a:t>
            </a:r>
            <a:r>
              <a:rPr lang="cs-CZ" sz="2400" dirty="0" err="1"/>
              <a:t>moeder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Tema´s</a:t>
            </a:r>
            <a:r>
              <a:rPr lang="cs-CZ" sz="2400" dirty="0"/>
              <a:t>: </a:t>
            </a:r>
            <a:r>
              <a:rPr lang="cs-CZ" sz="2400" dirty="0" err="1"/>
              <a:t>liefde</a:t>
            </a:r>
            <a:r>
              <a:rPr lang="cs-CZ" sz="2400" dirty="0"/>
              <a:t>, </a:t>
            </a:r>
            <a:r>
              <a:rPr lang="cs-CZ" sz="2400" dirty="0" err="1"/>
              <a:t>jaloezie</a:t>
            </a:r>
            <a:r>
              <a:rPr lang="cs-CZ" sz="2400" dirty="0"/>
              <a:t>, </a:t>
            </a:r>
            <a:r>
              <a:rPr lang="cs-CZ" sz="2400" dirty="0" err="1"/>
              <a:t>hoop</a:t>
            </a:r>
            <a:r>
              <a:rPr lang="cs-CZ" sz="2400" dirty="0"/>
              <a:t>, </a:t>
            </a:r>
            <a:r>
              <a:rPr lang="cs-CZ" sz="2400" dirty="0" err="1"/>
              <a:t>verlangen</a:t>
            </a:r>
            <a:r>
              <a:rPr lang="cs-CZ" sz="2400" dirty="0"/>
              <a:t>, </a:t>
            </a:r>
            <a:r>
              <a:rPr lang="cs-CZ" sz="2400" dirty="0" err="1"/>
              <a:t>verwachting</a:t>
            </a:r>
            <a:r>
              <a:rPr lang="cs-CZ" sz="2400" dirty="0"/>
              <a:t>, </a:t>
            </a:r>
            <a:r>
              <a:rPr lang="cs-CZ" sz="2400" dirty="0" err="1"/>
              <a:t>verdriet</a:t>
            </a:r>
            <a:r>
              <a:rPr lang="cs-CZ" sz="2400" dirty="0"/>
              <a:t>, </a:t>
            </a:r>
            <a:r>
              <a:rPr lang="cs-CZ" sz="2400" dirty="0" err="1"/>
              <a:t>ontgoocheling</a:t>
            </a:r>
            <a:r>
              <a:rPr lang="cs-CZ" sz="2400" dirty="0"/>
              <a:t>, </a:t>
            </a:r>
            <a:r>
              <a:rPr lang="cs-CZ" sz="2400" dirty="0" err="1"/>
              <a:t>eenzaamheid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„</a:t>
            </a:r>
            <a:r>
              <a:rPr lang="cs-CZ" sz="2400" dirty="0" err="1"/>
              <a:t>Huiskamerrealisme</a:t>
            </a:r>
            <a:r>
              <a:rPr lang="cs-CZ" sz="2400" dirty="0"/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85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C1DD6-9D9D-4755-832C-7FAA0536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werken</a:t>
            </a:r>
            <a:r>
              <a:rPr lang="cs-CZ" dirty="0"/>
              <a:t> van Top </a:t>
            </a:r>
            <a:r>
              <a:rPr lang="cs-CZ" dirty="0" err="1"/>
              <a:t>Naeff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FEAA4-171D-465B-B877-BCAC4E553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/>
              <a:t>Voor</a:t>
            </a:r>
            <a:r>
              <a:rPr lang="cs-CZ" i="1" dirty="0"/>
              <a:t> de </a:t>
            </a:r>
            <a:r>
              <a:rPr lang="cs-CZ" i="1" dirty="0" err="1"/>
              <a:t>poort</a:t>
            </a:r>
            <a:endParaRPr lang="cs-CZ" i="1" dirty="0"/>
          </a:p>
          <a:p>
            <a:r>
              <a:rPr lang="cs-CZ" i="1" dirty="0" err="1"/>
              <a:t>School-Idyllen</a:t>
            </a:r>
            <a:endParaRPr lang="cs-CZ" i="1" dirty="0"/>
          </a:p>
          <a:p>
            <a:r>
              <a:rPr lang="cs-CZ" i="1" dirty="0" err="1"/>
              <a:t>Offers</a:t>
            </a:r>
            <a:endParaRPr lang="cs-CZ" i="1" dirty="0"/>
          </a:p>
          <a:p>
            <a:r>
              <a:rPr lang="cs-CZ" i="1" dirty="0"/>
              <a:t>De </a:t>
            </a:r>
            <a:r>
              <a:rPr lang="cs-CZ" i="1" dirty="0" err="1"/>
              <a:t>tweelingen</a:t>
            </a:r>
            <a:endParaRPr lang="cs-CZ" i="1" dirty="0"/>
          </a:p>
          <a:p>
            <a:r>
              <a:rPr lang="cs-CZ" i="1" dirty="0"/>
              <a:t>´t </a:t>
            </a:r>
            <a:r>
              <a:rPr lang="cs-CZ" i="1" dirty="0" err="1"/>
              <a:t>Veulen</a:t>
            </a:r>
            <a:endParaRPr lang="cs-CZ" i="1" dirty="0"/>
          </a:p>
          <a:p>
            <a:r>
              <a:rPr lang="cs-CZ" i="1" dirty="0" err="1"/>
              <a:t>Oogst</a:t>
            </a:r>
            <a:endParaRPr lang="cs-CZ" i="1" dirty="0"/>
          </a:p>
          <a:p>
            <a:r>
              <a:rPr lang="cs-CZ" i="1" dirty="0"/>
              <a:t>Charlotte van Stein</a:t>
            </a:r>
          </a:p>
          <a:p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huis</a:t>
            </a:r>
            <a:r>
              <a:rPr lang="cs-CZ" i="1" dirty="0"/>
              <a:t> in de </a:t>
            </a:r>
            <a:r>
              <a:rPr lang="cs-CZ" i="1" dirty="0" err="1"/>
              <a:t>rij</a:t>
            </a:r>
            <a:endParaRPr lang="cs-CZ" i="1" dirty="0"/>
          </a:p>
          <a:p>
            <a:r>
              <a:rPr lang="cs-CZ" i="1" dirty="0" err="1"/>
              <a:t>Juffrouw</a:t>
            </a:r>
            <a:r>
              <a:rPr lang="cs-CZ" i="1" dirty="0"/>
              <a:t> </a:t>
            </a:r>
            <a:r>
              <a:rPr lang="cs-CZ" i="1" dirty="0" err="1"/>
              <a:t>Stolk</a:t>
            </a:r>
            <a:r>
              <a:rPr lang="cs-CZ" i="1" dirty="0"/>
              <a:t> en </a:t>
            </a:r>
            <a:r>
              <a:rPr lang="cs-CZ" i="1" dirty="0" err="1"/>
              <a:t>andere</a:t>
            </a:r>
            <a:r>
              <a:rPr lang="cs-CZ" i="1" dirty="0"/>
              <a:t> </a:t>
            </a:r>
            <a:r>
              <a:rPr lang="cs-CZ" i="1" dirty="0" err="1"/>
              <a:t>verhalen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20526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1ACA4-645C-42AD-B7BC-848A9C04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Letje</a:t>
            </a:r>
            <a:r>
              <a:rPr lang="cs-CZ" dirty="0"/>
              <a:t>, </a:t>
            </a:r>
            <a:r>
              <a:rPr lang="cs-CZ" dirty="0" err="1"/>
              <a:t>of</a:t>
            </a:r>
            <a:r>
              <a:rPr lang="cs-CZ" dirty="0"/>
              <a:t> de </a:t>
            </a:r>
            <a:r>
              <a:rPr lang="cs-CZ" dirty="0" err="1"/>
              <a:t>weg</a:t>
            </a:r>
            <a:r>
              <a:rPr lang="cs-CZ" dirty="0"/>
              <a:t> </a:t>
            </a:r>
            <a:r>
              <a:rPr lang="cs-CZ" dirty="0" err="1"/>
              <a:t>naar</a:t>
            </a:r>
            <a:r>
              <a:rPr lang="cs-CZ" dirty="0"/>
              <a:t> </a:t>
            </a: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geluk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01A0916-FB07-4E91-BB23-70EEF418DBFF}"/>
              </a:ext>
            </a:extLst>
          </p:cNvPr>
          <p:cNvSpPr txBox="1"/>
          <p:nvPr/>
        </p:nvSpPr>
        <p:spPr>
          <a:xfrm>
            <a:off x="1042987" y="1690687"/>
            <a:ext cx="101298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1926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roman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Autobiografische</a:t>
            </a:r>
            <a:r>
              <a:rPr lang="cs-CZ" sz="2400" dirty="0"/>
              <a:t> </a:t>
            </a:r>
            <a:r>
              <a:rPr lang="cs-CZ" sz="2400" dirty="0" err="1"/>
              <a:t>elementen</a:t>
            </a:r>
            <a:r>
              <a:rPr lang="cs-CZ" sz="2400" dirty="0"/>
              <a:t>: </a:t>
            </a:r>
            <a:r>
              <a:rPr lang="cs-CZ" sz="2400" dirty="0" err="1"/>
              <a:t>Naeff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een</a:t>
            </a:r>
            <a:r>
              <a:rPr lang="cs-CZ" sz="2400" dirty="0"/>
              <a:t> </a:t>
            </a:r>
            <a:r>
              <a:rPr lang="cs-CZ" sz="2400" dirty="0" err="1"/>
              <a:t>enig</a:t>
            </a:r>
            <a:r>
              <a:rPr lang="cs-CZ" sz="2400" dirty="0"/>
              <a:t> </a:t>
            </a:r>
            <a:r>
              <a:rPr lang="cs-CZ" sz="2400" dirty="0" err="1"/>
              <a:t>kind</a:t>
            </a:r>
            <a:r>
              <a:rPr lang="cs-CZ" sz="2400" dirty="0"/>
              <a:t>, </a:t>
            </a:r>
            <a:r>
              <a:rPr lang="cs-CZ" sz="2400" dirty="0" err="1"/>
              <a:t>werd</a:t>
            </a:r>
            <a:r>
              <a:rPr lang="cs-CZ" sz="2400" dirty="0"/>
              <a:t> </a:t>
            </a:r>
            <a:r>
              <a:rPr lang="cs-CZ" sz="2400" dirty="0" err="1"/>
              <a:t>streng</a:t>
            </a:r>
            <a:r>
              <a:rPr lang="cs-CZ" sz="2400" dirty="0"/>
              <a:t> </a:t>
            </a:r>
            <a:r>
              <a:rPr lang="cs-CZ" sz="2400" dirty="0" err="1"/>
              <a:t>opgevoed</a:t>
            </a:r>
            <a:r>
              <a:rPr lang="cs-CZ" sz="2400" dirty="0"/>
              <a:t>; </a:t>
            </a:r>
            <a:r>
              <a:rPr lang="cs-CZ" sz="2400" dirty="0" err="1"/>
              <a:t>weinig</a:t>
            </a:r>
            <a:r>
              <a:rPr lang="cs-CZ" sz="2400" dirty="0"/>
              <a:t> </a:t>
            </a:r>
            <a:r>
              <a:rPr lang="cs-CZ" sz="2400" dirty="0" err="1"/>
              <a:t>successvolle</a:t>
            </a:r>
            <a:r>
              <a:rPr lang="cs-CZ" sz="2400" dirty="0"/>
              <a:t> </a:t>
            </a:r>
            <a:r>
              <a:rPr lang="cs-CZ" sz="2400" dirty="0" err="1"/>
              <a:t>middelbareschooljaren</a:t>
            </a:r>
            <a:endParaRPr lang="cs-CZ" sz="24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effectLst/>
              </a:rPr>
              <a:t>Inhoudsopgave</a:t>
            </a:r>
            <a:r>
              <a:rPr lang="cs-CZ" sz="2400" dirty="0">
                <a:effectLst/>
              </a:rPr>
              <a:t>: </a:t>
            </a:r>
            <a:r>
              <a:rPr lang="cs-CZ" sz="2400" dirty="0" err="1">
                <a:effectLst/>
              </a:rPr>
              <a:t>Voorwoord</a:t>
            </a:r>
            <a:r>
              <a:rPr lang="cs-CZ" sz="2400" dirty="0">
                <a:effectLst/>
              </a:rPr>
              <a:t>, </a:t>
            </a:r>
            <a:r>
              <a:rPr lang="cs-CZ" sz="2400" dirty="0" err="1">
                <a:effectLst/>
              </a:rPr>
              <a:t>Het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kind</a:t>
            </a:r>
            <a:r>
              <a:rPr lang="cs-CZ" sz="2400" dirty="0">
                <a:effectLst/>
              </a:rPr>
              <a:t>, </a:t>
            </a:r>
            <a:r>
              <a:rPr lang="cs-CZ" sz="2400" dirty="0" err="1">
                <a:effectLst/>
              </a:rPr>
              <a:t>Goed-Heiligman</a:t>
            </a:r>
            <a:r>
              <a:rPr lang="cs-CZ" sz="2400" dirty="0">
                <a:effectLst/>
              </a:rPr>
              <a:t>, </a:t>
            </a:r>
            <a:r>
              <a:rPr lang="cs-CZ" sz="2400" dirty="0" err="1">
                <a:effectLst/>
              </a:rPr>
              <a:t>Muziek</a:t>
            </a:r>
            <a:r>
              <a:rPr lang="cs-CZ" sz="2400" dirty="0">
                <a:effectLst/>
              </a:rPr>
              <a:t>, De </a:t>
            </a:r>
            <a:r>
              <a:rPr lang="cs-CZ" sz="2400" dirty="0" err="1">
                <a:effectLst/>
              </a:rPr>
              <a:t>ouders</a:t>
            </a:r>
            <a:r>
              <a:rPr lang="cs-CZ" sz="2400" dirty="0">
                <a:effectLst/>
              </a:rPr>
              <a:t>, Fidel, De </a:t>
            </a:r>
            <a:r>
              <a:rPr lang="cs-CZ" sz="2400" dirty="0" err="1">
                <a:effectLst/>
              </a:rPr>
              <a:t>verloving</a:t>
            </a:r>
            <a:r>
              <a:rPr lang="cs-CZ" sz="2400" dirty="0">
                <a:effectLst/>
              </a:rPr>
              <a:t>, </a:t>
            </a:r>
            <a:r>
              <a:rPr lang="cs-CZ" sz="2400" dirty="0" err="1">
                <a:effectLst/>
              </a:rPr>
              <a:t>Voor</a:t>
            </a:r>
            <a:r>
              <a:rPr lang="cs-CZ" sz="2400" dirty="0">
                <a:effectLst/>
              </a:rPr>
              <a:t> den </a:t>
            </a:r>
            <a:r>
              <a:rPr lang="cs-CZ" sz="2400" dirty="0" err="1">
                <a:effectLst/>
              </a:rPr>
              <a:t>Burgerlijken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Stand</a:t>
            </a:r>
            <a:r>
              <a:rPr lang="cs-CZ" sz="2400" dirty="0">
                <a:effectLst/>
              </a:rPr>
              <a:t>, </a:t>
            </a:r>
            <a:r>
              <a:rPr lang="cs-CZ" sz="2400" dirty="0" err="1">
                <a:effectLst/>
              </a:rPr>
              <a:t>Welkom</a:t>
            </a:r>
            <a:r>
              <a:rPr lang="cs-CZ" sz="2400" dirty="0">
                <a:effectLst/>
              </a:rPr>
              <a:t>!, </a:t>
            </a:r>
            <a:r>
              <a:rPr lang="cs-CZ" sz="2400" dirty="0" err="1">
                <a:effectLst/>
              </a:rPr>
              <a:t>Besluit</a:t>
            </a:r>
            <a:endParaRPr lang="cs-CZ" sz="24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Speelt</a:t>
            </a:r>
            <a:r>
              <a:rPr lang="cs-CZ" sz="2400" dirty="0"/>
              <a:t> </a:t>
            </a:r>
            <a:r>
              <a:rPr lang="cs-CZ" sz="2400" dirty="0" err="1"/>
              <a:t>zich</a:t>
            </a:r>
            <a:r>
              <a:rPr lang="cs-CZ" sz="2400" dirty="0"/>
              <a:t> in </a:t>
            </a:r>
            <a:r>
              <a:rPr lang="cs-CZ" sz="2400" dirty="0" err="1"/>
              <a:t>betere</a:t>
            </a:r>
            <a:r>
              <a:rPr lang="cs-CZ" sz="2400" dirty="0"/>
              <a:t> </a:t>
            </a:r>
            <a:r>
              <a:rPr lang="cs-CZ" sz="2400" dirty="0" err="1"/>
              <a:t>kringen</a:t>
            </a:r>
            <a:r>
              <a:rPr lang="cs-CZ" sz="2400" dirty="0"/>
              <a:t> </a:t>
            </a:r>
            <a:r>
              <a:rPr lang="cs-CZ" sz="2400" dirty="0" err="1"/>
              <a:t>af</a:t>
            </a:r>
            <a:r>
              <a:rPr lang="cs-CZ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Letje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enig</a:t>
            </a:r>
            <a:r>
              <a:rPr lang="cs-CZ" sz="2400" dirty="0"/>
              <a:t> </a:t>
            </a:r>
            <a:r>
              <a:rPr lang="cs-CZ" sz="2400" dirty="0" err="1"/>
              <a:t>kind</a:t>
            </a:r>
            <a:r>
              <a:rPr lang="cs-CZ" sz="2400" dirty="0"/>
              <a:t> en </a:t>
            </a:r>
            <a:r>
              <a:rPr lang="cs-CZ" sz="2400" dirty="0" err="1"/>
              <a:t>wordt</a:t>
            </a:r>
            <a:r>
              <a:rPr lang="cs-CZ" sz="2400" dirty="0"/>
              <a:t> </a:t>
            </a:r>
            <a:r>
              <a:rPr lang="cs-CZ" sz="2400" dirty="0" err="1"/>
              <a:t>door</a:t>
            </a:r>
            <a:r>
              <a:rPr lang="cs-CZ" sz="2400" dirty="0"/>
              <a:t> </a:t>
            </a:r>
            <a:r>
              <a:rPr lang="cs-CZ" sz="2400" dirty="0" err="1"/>
              <a:t>haar</a:t>
            </a:r>
            <a:r>
              <a:rPr lang="cs-CZ" sz="2400" dirty="0"/>
              <a:t> </a:t>
            </a:r>
            <a:r>
              <a:rPr lang="cs-CZ" sz="2400" dirty="0" err="1"/>
              <a:t>opvoeders</a:t>
            </a:r>
            <a:r>
              <a:rPr lang="cs-CZ" sz="2400" dirty="0"/>
              <a:t> </a:t>
            </a:r>
            <a:r>
              <a:rPr lang="cs-CZ" sz="2400" dirty="0" err="1"/>
              <a:t>liefdevol</a:t>
            </a:r>
            <a:r>
              <a:rPr lang="cs-CZ" sz="2400" dirty="0"/>
              <a:t> </a:t>
            </a:r>
            <a:r>
              <a:rPr lang="cs-CZ" sz="2400" dirty="0" err="1"/>
              <a:t>geterroriseerd</a:t>
            </a:r>
            <a:r>
              <a:rPr lang="cs-CZ" sz="2400" dirty="0"/>
              <a:t>, </a:t>
            </a:r>
            <a:r>
              <a:rPr lang="cs-CZ" sz="2400" dirty="0" err="1"/>
              <a:t>uit</a:t>
            </a:r>
            <a:r>
              <a:rPr lang="cs-CZ" sz="2400" dirty="0"/>
              <a:t> </a:t>
            </a:r>
            <a:r>
              <a:rPr lang="cs-CZ" sz="2400" dirty="0" err="1"/>
              <a:t>angst</a:t>
            </a:r>
            <a:r>
              <a:rPr lang="cs-CZ" sz="2400" dirty="0"/>
              <a:t> dat ze </a:t>
            </a:r>
            <a:r>
              <a:rPr lang="cs-CZ" sz="2400" dirty="0" err="1"/>
              <a:t>verwend</a:t>
            </a:r>
            <a:r>
              <a:rPr lang="cs-CZ" sz="2400" dirty="0"/>
              <a:t> </a:t>
            </a:r>
            <a:r>
              <a:rPr lang="cs-CZ" sz="2400" dirty="0" err="1"/>
              <a:t>zal</a:t>
            </a:r>
            <a:r>
              <a:rPr lang="cs-CZ" sz="2400" dirty="0"/>
              <a:t> </a:t>
            </a:r>
            <a:r>
              <a:rPr lang="cs-CZ" sz="2400" dirty="0" err="1"/>
              <a:t>worden</a:t>
            </a:r>
            <a:r>
              <a:rPr lang="cs-CZ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Letje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geen</a:t>
            </a:r>
            <a:r>
              <a:rPr lang="cs-CZ" sz="2400" dirty="0"/>
              <a:t> </a:t>
            </a:r>
            <a:r>
              <a:rPr lang="cs-CZ" sz="2400" dirty="0" err="1"/>
              <a:t>uiting</a:t>
            </a:r>
            <a:r>
              <a:rPr lang="cs-CZ" sz="2400" dirty="0"/>
              <a:t> van </a:t>
            </a:r>
            <a:r>
              <a:rPr lang="cs-CZ" sz="2400" dirty="0" err="1"/>
              <a:t>explicitiet</a:t>
            </a:r>
            <a:r>
              <a:rPr lang="cs-CZ" sz="2400" dirty="0"/>
              <a:t> </a:t>
            </a:r>
            <a:r>
              <a:rPr lang="cs-CZ" sz="2400" dirty="0" err="1"/>
              <a:t>engagement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vrouwenemancipatie</a:t>
            </a:r>
            <a:r>
              <a:rPr lang="cs-CZ" sz="2400" dirty="0"/>
              <a:t>, maar </a:t>
            </a:r>
            <a:r>
              <a:rPr lang="cs-CZ" sz="2400" dirty="0" err="1"/>
              <a:t>wel</a:t>
            </a:r>
            <a:r>
              <a:rPr lang="cs-CZ" sz="2400" dirty="0"/>
              <a:t> </a:t>
            </a:r>
            <a:r>
              <a:rPr lang="cs-CZ" sz="2400" dirty="0" err="1"/>
              <a:t>een</a:t>
            </a:r>
            <a:r>
              <a:rPr lang="cs-CZ" sz="2400" dirty="0"/>
              <a:t> implicite </a:t>
            </a:r>
            <a:r>
              <a:rPr lang="cs-CZ" sz="2400" dirty="0" err="1"/>
              <a:t>pleeidooi</a:t>
            </a:r>
            <a:r>
              <a:rPr lang="cs-CZ" sz="2400" dirty="0"/>
              <a:t> </a:t>
            </a:r>
            <a:r>
              <a:rPr lang="cs-CZ" sz="2400" dirty="0" err="1"/>
              <a:t>voor</a:t>
            </a:r>
            <a:r>
              <a:rPr lang="cs-CZ" sz="2400" dirty="0"/>
              <a:t> de </a:t>
            </a:r>
            <a:r>
              <a:rPr lang="cs-CZ" sz="2400" dirty="0" err="1"/>
              <a:t>vrouw</a:t>
            </a:r>
            <a:r>
              <a:rPr lang="cs-CZ" sz="2400" dirty="0"/>
              <a:t> </a:t>
            </a:r>
            <a:r>
              <a:rPr lang="cs-CZ" sz="2400" dirty="0" err="1"/>
              <a:t>als</a:t>
            </a:r>
            <a:r>
              <a:rPr lang="cs-CZ" sz="2400" dirty="0"/>
              <a:t> </a:t>
            </a:r>
            <a:r>
              <a:rPr lang="cs-CZ" sz="2400" dirty="0" err="1"/>
              <a:t>zelfstandig</a:t>
            </a:r>
            <a:r>
              <a:rPr lang="cs-CZ" sz="2400" dirty="0"/>
              <a:t> en </a:t>
            </a:r>
            <a:r>
              <a:rPr lang="cs-CZ" sz="2400" dirty="0" err="1"/>
              <a:t>ondernemend</a:t>
            </a:r>
            <a:r>
              <a:rPr lang="cs-CZ" sz="2400" dirty="0"/>
              <a:t> </a:t>
            </a:r>
            <a:r>
              <a:rPr lang="cs-CZ" sz="2400" dirty="0" err="1"/>
              <a:t>wezen</a:t>
            </a:r>
            <a:r>
              <a:rPr lang="cs-CZ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5718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AE6D1-2898-4021-AC87-73ABEE526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genre</a:t>
            </a:r>
            <a:r>
              <a:rPr lang="cs-CZ" dirty="0"/>
              <a:t>: </a:t>
            </a:r>
            <a:r>
              <a:rPr lang="cs-CZ" dirty="0" err="1"/>
              <a:t>damesroman</a:t>
            </a:r>
            <a:r>
              <a:rPr lang="cs-CZ" dirty="0"/>
              <a:t> – </a:t>
            </a:r>
            <a:r>
              <a:rPr lang="cs-CZ" dirty="0" err="1"/>
              <a:t>wel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niet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3B8455-552D-4B7D-8113-C0312029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Schrijvende</a:t>
            </a:r>
            <a:r>
              <a:rPr lang="cs-CZ" dirty="0"/>
              <a:t> </a:t>
            </a:r>
            <a:r>
              <a:rPr lang="cs-CZ" dirty="0" err="1"/>
              <a:t>vrouwen</a:t>
            </a:r>
            <a:r>
              <a:rPr lang="cs-CZ" dirty="0"/>
              <a:t> x </a:t>
            </a:r>
            <a:r>
              <a:rPr lang="cs-CZ" dirty="0" err="1"/>
              <a:t>dames-schrijfsters</a:t>
            </a:r>
            <a:endParaRPr lang="cs-CZ" dirty="0"/>
          </a:p>
          <a:p>
            <a:r>
              <a:rPr lang="cs-CZ" dirty="0"/>
              <a:t>Bij </a:t>
            </a:r>
            <a:r>
              <a:rPr lang="cs-CZ" dirty="0" err="1"/>
              <a:t>schrijvende</a:t>
            </a:r>
            <a:r>
              <a:rPr lang="cs-CZ" dirty="0"/>
              <a:t> </a:t>
            </a:r>
            <a:r>
              <a:rPr lang="cs-CZ" dirty="0" err="1"/>
              <a:t>vrouwen</a:t>
            </a:r>
            <a:r>
              <a:rPr lang="cs-CZ" dirty="0"/>
              <a:t> </a:t>
            </a:r>
            <a:r>
              <a:rPr lang="cs-CZ" dirty="0" err="1"/>
              <a:t>ging</a:t>
            </a:r>
            <a:r>
              <a:rPr lang="cs-CZ" dirty="0"/>
              <a:t> </a:t>
            </a: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niet</a:t>
            </a:r>
            <a:r>
              <a:rPr lang="cs-CZ" dirty="0"/>
              <a:t> </a:t>
            </a:r>
            <a:r>
              <a:rPr lang="cs-CZ" dirty="0" err="1"/>
              <a:t>alleen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simpel</a:t>
            </a:r>
            <a:r>
              <a:rPr lang="cs-CZ" dirty="0"/>
              <a:t> </a:t>
            </a:r>
            <a:r>
              <a:rPr lang="cs-CZ" dirty="0" err="1"/>
              <a:t>boeiend</a:t>
            </a:r>
            <a:r>
              <a:rPr lang="cs-CZ" dirty="0"/>
              <a:t> </a:t>
            </a:r>
            <a:r>
              <a:rPr lang="cs-CZ" dirty="0" err="1"/>
              <a:t>verhaal</a:t>
            </a:r>
            <a:r>
              <a:rPr lang="cs-CZ" dirty="0"/>
              <a:t>.</a:t>
            </a:r>
          </a:p>
          <a:p>
            <a:r>
              <a:rPr lang="cs-CZ" dirty="0"/>
              <a:t>Ze </a:t>
            </a:r>
            <a:r>
              <a:rPr lang="cs-CZ" dirty="0" err="1"/>
              <a:t>werd</a:t>
            </a:r>
            <a:r>
              <a:rPr lang="cs-CZ" dirty="0"/>
              <a:t>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ook</a:t>
            </a:r>
            <a:r>
              <a:rPr lang="cs-CZ" dirty="0"/>
              <a:t> </a:t>
            </a:r>
            <a:r>
              <a:rPr lang="cs-CZ" dirty="0" err="1"/>
              <a:t>tot</a:t>
            </a:r>
            <a:r>
              <a:rPr lang="cs-CZ" dirty="0"/>
              <a:t> de </a:t>
            </a:r>
            <a:r>
              <a:rPr lang="cs-CZ" dirty="0" err="1"/>
              <a:t>categorie</a:t>
            </a:r>
            <a:r>
              <a:rPr lang="cs-CZ" dirty="0"/>
              <a:t> van </a:t>
            </a:r>
            <a:r>
              <a:rPr lang="cs-CZ" dirty="0" err="1"/>
              <a:t>dames-schrijfsters</a:t>
            </a:r>
            <a:r>
              <a:rPr lang="cs-CZ" dirty="0"/>
              <a:t> </a:t>
            </a:r>
            <a:r>
              <a:rPr lang="cs-CZ" dirty="0" err="1"/>
              <a:t>geplaatst</a:t>
            </a:r>
            <a:r>
              <a:rPr lang="cs-CZ" dirty="0"/>
              <a:t>.</a:t>
            </a:r>
          </a:p>
          <a:p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Braak</a:t>
            </a:r>
            <a:r>
              <a:rPr lang="cs-CZ" dirty="0"/>
              <a:t>: „</a:t>
            </a:r>
            <a:r>
              <a:rPr lang="cs-CZ" dirty="0" err="1"/>
              <a:t>damesroman</a:t>
            </a:r>
            <a:r>
              <a:rPr lang="cs-CZ" dirty="0"/>
              <a:t>“; </a:t>
            </a:r>
            <a:r>
              <a:rPr lang="cs-CZ" dirty="0" err="1"/>
              <a:t>hij</a:t>
            </a:r>
            <a:r>
              <a:rPr lang="cs-CZ" dirty="0"/>
              <a:t> </a:t>
            </a:r>
            <a:r>
              <a:rPr lang="cs-CZ" dirty="0" err="1"/>
              <a:t>zag</a:t>
            </a:r>
            <a:r>
              <a:rPr lang="cs-CZ" dirty="0"/>
              <a:t> </a:t>
            </a:r>
            <a:r>
              <a:rPr lang="cs-CZ" dirty="0" err="1"/>
              <a:t>dit</a:t>
            </a:r>
            <a:r>
              <a:rPr lang="cs-CZ" dirty="0"/>
              <a:t> type </a:t>
            </a:r>
            <a:r>
              <a:rPr lang="cs-CZ" dirty="0" err="1"/>
              <a:t>romans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simpele</a:t>
            </a:r>
            <a:r>
              <a:rPr lang="cs-CZ" dirty="0"/>
              <a:t> </a:t>
            </a:r>
            <a:r>
              <a:rPr lang="cs-CZ" dirty="0" err="1"/>
              <a:t>verhalen</a:t>
            </a:r>
            <a:r>
              <a:rPr lang="cs-CZ" dirty="0"/>
              <a:t>.</a:t>
            </a:r>
          </a:p>
          <a:p>
            <a:r>
              <a:rPr lang="cs-CZ" dirty="0" err="1"/>
              <a:t>Naeff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geen</a:t>
            </a:r>
            <a:r>
              <a:rPr lang="cs-CZ" dirty="0"/>
              <a:t> </a:t>
            </a:r>
            <a:r>
              <a:rPr lang="cs-CZ" dirty="0" err="1"/>
              <a:t>schrijfster</a:t>
            </a:r>
            <a:r>
              <a:rPr lang="cs-CZ" dirty="0"/>
              <a:t> van „</a:t>
            </a:r>
            <a:r>
              <a:rPr lang="cs-CZ" dirty="0" err="1"/>
              <a:t>meisjesboeken</a:t>
            </a:r>
            <a:r>
              <a:rPr lang="cs-CZ" dirty="0"/>
              <a:t>“ </a:t>
            </a:r>
            <a:r>
              <a:rPr lang="cs-CZ" dirty="0" err="1"/>
              <a:t>of</a:t>
            </a:r>
            <a:r>
              <a:rPr lang="cs-CZ" dirty="0"/>
              <a:t> van </a:t>
            </a:r>
            <a:r>
              <a:rPr lang="cs-CZ" dirty="0" err="1"/>
              <a:t>oppervlakkige</a:t>
            </a:r>
            <a:r>
              <a:rPr lang="cs-CZ" dirty="0"/>
              <a:t> „</a:t>
            </a:r>
            <a:r>
              <a:rPr lang="cs-CZ" dirty="0" err="1"/>
              <a:t>damesromans</a:t>
            </a:r>
            <a:r>
              <a:rPr lang="cs-CZ" dirty="0"/>
              <a:t>“.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61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5D133-F68F-4893-9DB2-FB2D4D978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Receptie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7ED84-86B3-4632-8B78-E202E545B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Dankzij</a:t>
            </a:r>
            <a:r>
              <a:rPr lang="cs-CZ" dirty="0"/>
              <a:t> </a:t>
            </a:r>
            <a:r>
              <a:rPr lang="cs-CZ" dirty="0" err="1"/>
              <a:t>haar</a:t>
            </a:r>
            <a:r>
              <a:rPr lang="cs-CZ" dirty="0"/>
              <a:t> </a:t>
            </a:r>
            <a:r>
              <a:rPr lang="cs-CZ" dirty="0" err="1"/>
              <a:t>meisjesboek</a:t>
            </a:r>
            <a:r>
              <a:rPr lang="cs-CZ" dirty="0"/>
              <a:t> </a:t>
            </a:r>
            <a:r>
              <a:rPr lang="cs-CZ" i="1" dirty="0" err="1"/>
              <a:t>School-Idyllen</a:t>
            </a:r>
            <a:r>
              <a:rPr lang="cs-CZ" dirty="0"/>
              <a:t> </a:t>
            </a:r>
            <a:r>
              <a:rPr lang="cs-CZ" dirty="0" err="1"/>
              <a:t>werd</a:t>
            </a:r>
            <a:r>
              <a:rPr lang="cs-CZ" dirty="0"/>
              <a:t> ze </a:t>
            </a:r>
            <a:r>
              <a:rPr lang="cs-CZ" dirty="0" err="1"/>
              <a:t>meteen</a:t>
            </a:r>
            <a:r>
              <a:rPr lang="cs-CZ" dirty="0"/>
              <a:t>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populair</a:t>
            </a:r>
            <a:r>
              <a:rPr lang="cs-CZ" dirty="0"/>
              <a:t> </a:t>
            </a:r>
            <a:r>
              <a:rPr lang="cs-CZ" dirty="0" err="1"/>
              <a:t>schrijfster</a:t>
            </a:r>
            <a:r>
              <a:rPr lang="cs-CZ" dirty="0"/>
              <a:t>.</a:t>
            </a:r>
          </a:p>
          <a:p>
            <a:r>
              <a:rPr lang="cs-CZ" dirty="0"/>
              <a:t>Net </a:t>
            </a:r>
            <a:r>
              <a:rPr lang="cs-CZ" dirty="0" err="1"/>
              <a:t>als</a:t>
            </a:r>
            <a:r>
              <a:rPr lang="cs-CZ" dirty="0"/>
              <a:t> bij Ina </a:t>
            </a:r>
            <a:r>
              <a:rPr lang="cs-CZ" dirty="0" err="1"/>
              <a:t>Boudier-Bakker</a:t>
            </a:r>
            <a:r>
              <a:rPr lang="cs-CZ" dirty="0"/>
              <a:t> </a:t>
            </a:r>
            <a:r>
              <a:rPr lang="cs-CZ" dirty="0" err="1"/>
              <a:t>hadden</a:t>
            </a:r>
            <a:r>
              <a:rPr lang="cs-CZ" dirty="0"/>
              <a:t> de </a:t>
            </a:r>
            <a:r>
              <a:rPr lang="cs-CZ" dirty="0" err="1"/>
              <a:t>grote</a:t>
            </a:r>
            <a:r>
              <a:rPr lang="cs-CZ" dirty="0"/>
              <a:t> </a:t>
            </a:r>
            <a:r>
              <a:rPr lang="cs-CZ" dirty="0" err="1"/>
              <a:t>verschuivingen</a:t>
            </a:r>
            <a:r>
              <a:rPr lang="cs-CZ" dirty="0"/>
              <a:t> in de </a:t>
            </a:r>
            <a:r>
              <a:rPr lang="cs-CZ" dirty="0" err="1"/>
              <a:t>Nederlandse</a:t>
            </a:r>
            <a:r>
              <a:rPr lang="cs-CZ" dirty="0"/>
              <a:t> </a:t>
            </a:r>
            <a:r>
              <a:rPr lang="cs-CZ" dirty="0" err="1"/>
              <a:t>literatuur</a:t>
            </a:r>
            <a:r>
              <a:rPr lang="cs-CZ" dirty="0"/>
              <a:t> in de </a:t>
            </a:r>
            <a:r>
              <a:rPr lang="cs-CZ" dirty="0" err="1"/>
              <a:t>jaren</a:t>
            </a:r>
            <a:r>
              <a:rPr lang="cs-CZ" dirty="0"/>
              <a:t> </a:t>
            </a:r>
            <a:r>
              <a:rPr lang="cs-CZ" dirty="0" err="1"/>
              <a:t>twintig</a:t>
            </a:r>
            <a:r>
              <a:rPr lang="cs-CZ" dirty="0"/>
              <a:t> en </a:t>
            </a:r>
            <a:r>
              <a:rPr lang="cs-CZ" dirty="0" err="1"/>
              <a:t>dertig</a:t>
            </a:r>
            <a:r>
              <a:rPr lang="cs-CZ" dirty="0"/>
              <a:t> </a:t>
            </a:r>
            <a:r>
              <a:rPr lang="cs-CZ" dirty="0" err="1"/>
              <a:t>invloed</a:t>
            </a:r>
            <a:r>
              <a:rPr lang="cs-CZ" dirty="0"/>
              <a:t> op de </a:t>
            </a:r>
            <a:r>
              <a:rPr lang="cs-CZ" dirty="0" err="1"/>
              <a:t>reputatie</a:t>
            </a:r>
            <a:r>
              <a:rPr lang="cs-CZ" dirty="0"/>
              <a:t> van Top </a:t>
            </a:r>
            <a:r>
              <a:rPr lang="cs-CZ" dirty="0" err="1"/>
              <a:t>Naeff</a:t>
            </a:r>
            <a:r>
              <a:rPr lang="cs-CZ" dirty="0"/>
              <a:t>.</a:t>
            </a:r>
          </a:p>
          <a:p>
            <a:r>
              <a:rPr lang="cs-CZ" dirty="0"/>
              <a:t>In de </a:t>
            </a:r>
            <a:r>
              <a:rPr lang="cs-CZ" dirty="0" err="1"/>
              <a:t>jaren</a:t>
            </a:r>
            <a:r>
              <a:rPr lang="cs-CZ" dirty="0"/>
              <a:t> </a:t>
            </a:r>
            <a:r>
              <a:rPr lang="cs-CZ" dirty="0" err="1"/>
              <a:t>twintig</a:t>
            </a:r>
            <a:r>
              <a:rPr lang="cs-CZ" dirty="0"/>
              <a:t> en </a:t>
            </a:r>
            <a:r>
              <a:rPr lang="cs-CZ" dirty="0" err="1"/>
              <a:t>dertig</a:t>
            </a:r>
            <a:r>
              <a:rPr lang="cs-CZ" dirty="0"/>
              <a:t> </a:t>
            </a:r>
            <a:r>
              <a:rPr lang="cs-CZ" dirty="0" err="1"/>
              <a:t>groeide</a:t>
            </a:r>
            <a:r>
              <a:rPr lang="cs-CZ" dirty="0"/>
              <a:t> </a:t>
            </a:r>
            <a:r>
              <a:rPr lang="cs-CZ" dirty="0" err="1"/>
              <a:t>kritiek</a:t>
            </a:r>
            <a:r>
              <a:rPr lang="cs-CZ" dirty="0"/>
              <a:t> op </a:t>
            </a:r>
            <a:r>
              <a:rPr lang="cs-CZ" dirty="0" err="1"/>
              <a:t>haar</a:t>
            </a:r>
            <a:r>
              <a:rPr lang="cs-CZ" dirty="0"/>
              <a:t> </a:t>
            </a:r>
            <a:r>
              <a:rPr lang="cs-CZ" dirty="0" err="1"/>
              <a:t>werk</a:t>
            </a:r>
            <a:r>
              <a:rPr lang="cs-CZ" dirty="0"/>
              <a:t>.</a:t>
            </a:r>
          </a:p>
          <a:p>
            <a:r>
              <a:rPr lang="cs-CZ" dirty="0" err="1"/>
              <a:t>Schrijfster</a:t>
            </a:r>
            <a:r>
              <a:rPr lang="cs-CZ" dirty="0"/>
              <a:t> van </a:t>
            </a:r>
            <a:r>
              <a:rPr lang="cs-CZ" dirty="0" err="1"/>
              <a:t>meisjes</a:t>
            </a:r>
            <a:r>
              <a:rPr lang="cs-CZ" dirty="0"/>
              <a:t>- en </a:t>
            </a:r>
            <a:r>
              <a:rPr lang="cs-CZ" dirty="0" err="1"/>
              <a:t>kinderboeken</a:t>
            </a:r>
            <a:endParaRPr lang="cs-CZ" dirty="0"/>
          </a:p>
          <a:p>
            <a:r>
              <a:rPr lang="cs-CZ" dirty="0" err="1"/>
              <a:t>Kinderen</a:t>
            </a:r>
            <a:r>
              <a:rPr lang="cs-CZ" dirty="0"/>
              <a:t> </a:t>
            </a:r>
            <a:r>
              <a:rPr lang="cs-CZ" dirty="0" err="1"/>
              <a:t>zouden</a:t>
            </a:r>
            <a:r>
              <a:rPr lang="cs-CZ" dirty="0"/>
              <a:t> </a:t>
            </a:r>
            <a:r>
              <a:rPr lang="cs-CZ" dirty="0" err="1"/>
              <a:t>weinig</a:t>
            </a:r>
            <a:r>
              <a:rPr lang="cs-CZ" dirty="0"/>
              <a:t> </a:t>
            </a:r>
            <a:r>
              <a:rPr lang="cs-CZ" dirty="0" err="1"/>
              <a:t>begrijpen</a:t>
            </a:r>
            <a:r>
              <a:rPr lang="cs-CZ" dirty="0"/>
              <a:t> van </a:t>
            </a:r>
            <a:r>
              <a:rPr lang="cs-CZ" dirty="0" err="1"/>
              <a:t>haar</a:t>
            </a:r>
            <a:r>
              <a:rPr lang="cs-CZ" dirty="0"/>
              <a:t> </a:t>
            </a:r>
            <a:r>
              <a:rPr lang="cs-CZ" dirty="0" err="1"/>
              <a:t>literaire</a:t>
            </a:r>
            <a:r>
              <a:rPr lang="cs-CZ" dirty="0"/>
              <a:t> </a:t>
            </a:r>
            <a:r>
              <a:rPr lang="cs-CZ" dirty="0" err="1"/>
              <a:t>werk</a:t>
            </a:r>
            <a:r>
              <a:rPr lang="cs-CZ" dirty="0"/>
              <a:t>.</a:t>
            </a:r>
          </a:p>
          <a:p>
            <a:r>
              <a:rPr lang="cs-CZ" i="1" dirty="0" err="1"/>
              <a:t>Letje</a:t>
            </a:r>
            <a:r>
              <a:rPr lang="cs-CZ" i="1" dirty="0"/>
              <a:t>, </a:t>
            </a:r>
            <a:r>
              <a:rPr lang="cs-CZ" i="1" dirty="0" err="1"/>
              <a:t>of</a:t>
            </a:r>
            <a:r>
              <a:rPr lang="cs-CZ" i="1" dirty="0"/>
              <a:t> de </a:t>
            </a:r>
            <a:r>
              <a:rPr lang="cs-CZ" i="1" dirty="0" err="1"/>
              <a:t>weg</a:t>
            </a:r>
            <a:r>
              <a:rPr lang="cs-CZ" i="1" dirty="0"/>
              <a:t> </a:t>
            </a:r>
            <a:r>
              <a:rPr lang="cs-CZ" i="1" dirty="0" err="1"/>
              <a:t>naar</a:t>
            </a:r>
            <a:r>
              <a:rPr lang="cs-CZ" i="1" dirty="0"/>
              <a:t> </a:t>
            </a:r>
            <a:r>
              <a:rPr lang="cs-CZ" i="1" dirty="0" err="1"/>
              <a:t>het</a:t>
            </a:r>
            <a:r>
              <a:rPr lang="cs-CZ" i="1" dirty="0"/>
              <a:t> </a:t>
            </a:r>
            <a:r>
              <a:rPr lang="cs-CZ" i="1" dirty="0" err="1"/>
              <a:t>geluk</a:t>
            </a:r>
            <a:r>
              <a:rPr lang="cs-CZ" i="1" dirty="0"/>
              <a:t> </a:t>
            </a:r>
            <a:r>
              <a:rPr lang="cs-CZ" dirty="0" err="1"/>
              <a:t>wordt</a:t>
            </a:r>
            <a:r>
              <a:rPr lang="cs-CZ" dirty="0"/>
              <a:t> </a:t>
            </a:r>
            <a:r>
              <a:rPr lang="cs-CZ" dirty="0" err="1"/>
              <a:t>door</a:t>
            </a:r>
            <a:r>
              <a:rPr lang="cs-CZ" dirty="0"/>
              <a:t> </a:t>
            </a:r>
            <a:r>
              <a:rPr lang="cs-CZ" dirty="0" err="1"/>
              <a:t>enkele</a:t>
            </a:r>
            <a:r>
              <a:rPr lang="cs-CZ" dirty="0"/>
              <a:t> </a:t>
            </a:r>
            <a:r>
              <a:rPr lang="cs-CZ" dirty="0" err="1"/>
              <a:t>critici</a:t>
            </a:r>
            <a:r>
              <a:rPr lang="cs-CZ" dirty="0"/>
              <a:t> met </a:t>
            </a:r>
            <a:r>
              <a:rPr lang="cs-CZ" dirty="0" err="1"/>
              <a:t>weerzin</a:t>
            </a:r>
            <a:r>
              <a:rPr lang="cs-CZ" dirty="0"/>
              <a:t> </a:t>
            </a:r>
            <a:r>
              <a:rPr lang="cs-CZ" dirty="0" err="1"/>
              <a:t>aangenomen</a:t>
            </a:r>
            <a:r>
              <a:rPr lang="cs-CZ" dirty="0"/>
              <a:t>.</a:t>
            </a:r>
          </a:p>
          <a:p>
            <a:r>
              <a:rPr lang="cs-CZ" dirty="0" err="1"/>
              <a:t>Menno</a:t>
            </a:r>
            <a:r>
              <a:rPr lang="cs-CZ" dirty="0"/>
              <a:t>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Braak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weinig</a:t>
            </a:r>
            <a:r>
              <a:rPr lang="cs-CZ" dirty="0"/>
              <a:t> </a:t>
            </a:r>
            <a:r>
              <a:rPr lang="cs-CZ" dirty="0" err="1"/>
              <a:t>waardering</a:t>
            </a:r>
            <a:r>
              <a:rPr lang="cs-CZ" dirty="0"/>
              <a:t> had </a:t>
            </a:r>
            <a:r>
              <a:rPr lang="cs-CZ" dirty="0" err="1"/>
              <a:t>voor</a:t>
            </a:r>
            <a:r>
              <a:rPr lang="cs-CZ" dirty="0"/>
              <a:t> </a:t>
            </a:r>
            <a:r>
              <a:rPr lang="cs-CZ" dirty="0" err="1"/>
              <a:t>schrijvende</a:t>
            </a:r>
            <a:r>
              <a:rPr lang="cs-CZ" dirty="0"/>
              <a:t> </a:t>
            </a:r>
            <a:r>
              <a:rPr lang="cs-CZ" dirty="0" err="1"/>
              <a:t>vrouwen</a:t>
            </a:r>
            <a:r>
              <a:rPr lang="cs-CZ" dirty="0"/>
              <a:t>, </a:t>
            </a:r>
            <a:r>
              <a:rPr lang="cs-CZ" dirty="0" err="1"/>
              <a:t>zag</a:t>
            </a:r>
            <a:r>
              <a:rPr lang="cs-CZ" dirty="0"/>
              <a:t> Top </a:t>
            </a:r>
            <a:r>
              <a:rPr lang="cs-CZ" dirty="0" err="1"/>
              <a:t>Naeff</a:t>
            </a:r>
            <a:r>
              <a:rPr lang="cs-CZ" dirty="0"/>
              <a:t> in de </a:t>
            </a:r>
            <a:r>
              <a:rPr lang="cs-CZ" dirty="0" err="1"/>
              <a:t>jaren</a:t>
            </a:r>
            <a:r>
              <a:rPr lang="cs-CZ" dirty="0"/>
              <a:t> </a:t>
            </a:r>
            <a:r>
              <a:rPr lang="cs-CZ" dirty="0" err="1"/>
              <a:t>dertig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zeldzame</a:t>
            </a:r>
            <a:r>
              <a:rPr lang="cs-CZ" dirty="0"/>
              <a:t> </a:t>
            </a:r>
            <a:r>
              <a:rPr lang="cs-CZ" dirty="0" err="1"/>
              <a:t>uitzondering</a:t>
            </a:r>
            <a:r>
              <a:rPr lang="cs-CZ" dirty="0"/>
              <a:t> op </a:t>
            </a:r>
            <a:r>
              <a:rPr lang="cs-CZ" dirty="0" err="1"/>
              <a:t>haar</a:t>
            </a:r>
            <a:r>
              <a:rPr lang="cs-CZ" dirty="0"/>
              <a:t> </a:t>
            </a:r>
            <a:r>
              <a:rPr lang="cs-CZ" dirty="0" err="1"/>
              <a:t>seksgenoten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6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1BE69-3BEF-43A3-8045-4680618B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Bronnen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09A928-FA30-4A1E-BF1E-6A217F634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Naeff,</a:t>
            </a:r>
            <a:r>
              <a:rPr lang="cs-CZ" dirty="0"/>
              <a:t> T. (1926).</a:t>
            </a:r>
            <a:r>
              <a:rPr lang="nl-NL" dirty="0"/>
              <a:t> </a:t>
            </a:r>
            <a:r>
              <a:rPr lang="nl-NL" i="1" dirty="0"/>
              <a:t>Letje, of de weg naar het geluk</a:t>
            </a:r>
            <a:r>
              <a:rPr lang="nl-NL" dirty="0"/>
              <a:t>. </a:t>
            </a:r>
            <a:r>
              <a:rPr lang="cs-CZ" dirty="0"/>
              <a:t>Amsterdam: </a:t>
            </a:r>
            <a:r>
              <a:rPr lang="nl-NL" dirty="0"/>
              <a:t>Van Holkema &amp; Warendorf's Uitgevers-Maatschappij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Meijer</a:t>
            </a:r>
            <a:r>
              <a:rPr lang="cs-CZ" dirty="0"/>
              <a:t>, M. (1937). 16 </a:t>
            </a:r>
            <a:r>
              <a:rPr lang="cs-CZ" dirty="0" err="1"/>
              <a:t>juni</a:t>
            </a:r>
            <a:r>
              <a:rPr lang="cs-CZ" dirty="0"/>
              <a:t> 1937: Annie </a:t>
            </a:r>
            <a:r>
              <a:rPr lang="cs-CZ" dirty="0" err="1"/>
              <a:t>Romein</a:t>
            </a:r>
            <a:r>
              <a:rPr lang="cs-CZ" dirty="0"/>
              <a:t> –</a:t>
            </a:r>
            <a:r>
              <a:rPr lang="cs-CZ" dirty="0" err="1"/>
              <a:t>Verschoor</a:t>
            </a:r>
            <a:r>
              <a:rPr lang="cs-CZ" dirty="0"/>
              <a:t> </a:t>
            </a:r>
            <a:r>
              <a:rPr lang="cs-CZ" dirty="0" err="1"/>
              <a:t>krijgt</a:t>
            </a:r>
            <a:r>
              <a:rPr lang="cs-CZ" dirty="0"/>
              <a:t> de Dr. </a:t>
            </a:r>
            <a:r>
              <a:rPr lang="cs-CZ" dirty="0" err="1"/>
              <a:t>Wijnaedts</a:t>
            </a:r>
            <a:r>
              <a:rPr lang="cs-CZ" dirty="0"/>
              <a:t> </a:t>
            </a:r>
            <a:r>
              <a:rPr lang="cs-CZ" dirty="0" err="1"/>
              <a:t>Francken-prijs</a:t>
            </a:r>
            <a:r>
              <a:rPr lang="cs-CZ" dirty="0"/>
              <a:t> </a:t>
            </a:r>
            <a:r>
              <a:rPr lang="cs-CZ" dirty="0" err="1"/>
              <a:t>voor</a:t>
            </a:r>
            <a:r>
              <a:rPr lang="cs-CZ" dirty="0"/>
              <a:t> ‘</a:t>
            </a:r>
            <a:r>
              <a:rPr lang="cs-CZ" dirty="0" err="1"/>
              <a:t>Vrouwenspiegel</a:t>
            </a:r>
            <a:r>
              <a:rPr lang="cs-CZ" dirty="0"/>
              <a:t>‘ – De </a:t>
            </a:r>
            <a:r>
              <a:rPr lang="cs-CZ" dirty="0" err="1"/>
              <a:t>schrijvende</a:t>
            </a:r>
            <a:r>
              <a:rPr lang="cs-CZ" dirty="0"/>
              <a:t> </a:t>
            </a:r>
            <a:r>
              <a:rPr lang="cs-CZ" dirty="0" err="1"/>
              <a:t>vrouw</a:t>
            </a:r>
            <a:r>
              <a:rPr lang="cs-CZ" dirty="0"/>
              <a:t> en de </a:t>
            </a:r>
            <a:r>
              <a:rPr lang="cs-CZ" dirty="0" err="1"/>
              <a:t>kritiek</a:t>
            </a:r>
            <a:r>
              <a:rPr lang="cs-CZ" dirty="0"/>
              <a:t>. De </a:t>
            </a:r>
            <a:r>
              <a:rPr lang="cs-CZ" dirty="0" err="1"/>
              <a:t>positie</a:t>
            </a:r>
            <a:r>
              <a:rPr lang="cs-CZ" dirty="0"/>
              <a:t> van de </a:t>
            </a:r>
            <a:r>
              <a:rPr lang="cs-CZ" dirty="0" err="1"/>
              <a:t>vrouwelijke</a:t>
            </a:r>
            <a:r>
              <a:rPr lang="cs-CZ" dirty="0"/>
              <a:t> </a:t>
            </a:r>
            <a:r>
              <a:rPr lang="cs-CZ" dirty="0" err="1"/>
              <a:t>auteur</a:t>
            </a:r>
            <a:r>
              <a:rPr lang="cs-CZ" dirty="0"/>
              <a:t> </a:t>
            </a:r>
            <a:r>
              <a:rPr lang="cs-CZ" dirty="0" err="1"/>
              <a:t>tussen</a:t>
            </a:r>
            <a:r>
              <a:rPr lang="cs-CZ" dirty="0"/>
              <a:t> 1880 en 1935 – </a:t>
            </a:r>
            <a:r>
              <a:rPr lang="cs-CZ" dirty="0" err="1"/>
              <a:t>seksisme</a:t>
            </a:r>
            <a:r>
              <a:rPr lang="cs-CZ" dirty="0"/>
              <a:t> in de </a:t>
            </a:r>
            <a:r>
              <a:rPr lang="cs-CZ" dirty="0" err="1"/>
              <a:t>literatuurkritiek</a:t>
            </a:r>
            <a:r>
              <a:rPr lang="cs-CZ" dirty="0"/>
              <a:t> – de </a:t>
            </a:r>
            <a:r>
              <a:rPr lang="cs-CZ" dirty="0" err="1"/>
              <a:t>constructie</a:t>
            </a:r>
            <a:r>
              <a:rPr lang="cs-CZ" dirty="0"/>
              <a:t> van de ‘</a:t>
            </a:r>
            <a:r>
              <a:rPr lang="cs-CZ" dirty="0" err="1"/>
              <a:t>damesroman</a:t>
            </a:r>
            <a:r>
              <a:rPr lang="cs-CZ" dirty="0"/>
              <a:t>‘. In M. A. </a:t>
            </a:r>
            <a:r>
              <a:rPr lang="cs-CZ" dirty="0" err="1"/>
              <a:t>Schenkveld</a:t>
            </a:r>
            <a:r>
              <a:rPr lang="cs-CZ" dirty="0"/>
              <a:t> van der </a:t>
            </a:r>
            <a:r>
              <a:rPr lang="cs-CZ" dirty="0" err="1"/>
              <a:t>Dussen</a:t>
            </a:r>
            <a:r>
              <a:rPr lang="cs-CZ" dirty="0"/>
              <a:t> (</a:t>
            </a:r>
            <a:r>
              <a:rPr lang="cs-CZ" dirty="0" err="1"/>
              <a:t>red</a:t>
            </a:r>
            <a:r>
              <a:rPr lang="cs-CZ" dirty="0"/>
              <a:t>.), </a:t>
            </a:r>
            <a:r>
              <a:rPr lang="cs-CZ" i="1" dirty="0" err="1"/>
              <a:t>Nederlandse</a:t>
            </a:r>
            <a:r>
              <a:rPr lang="cs-CZ" i="1" dirty="0"/>
              <a:t> </a:t>
            </a:r>
            <a:r>
              <a:rPr lang="cs-CZ" i="1" dirty="0" err="1"/>
              <a:t>literatuur</a:t>
            </a:r>
            <a:r>
              <a:rPr lang="cs-CZ" i="1" dirty="0"/>
              <a:t>,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geschiedenis</a:t>
            </a:r>
            <a:r>
              <a:rPr lang="cs-CZ" dirty="0"/>
              <a:t> (p. 682–686). Amsterdam: </a:t>
            </a:r>
            <a:r>
              <a:rPr lang="cs-CZ" dirty="0" err="1"/>
              <a:t>Uitgeverij</a:t>
            </a:r>
            <a:r>
              <a:rPr lang="cs-CZ" dirty="0"/>
              <a:t> </a:t>
            </a:r>
            <a:r>
              <a:rPr lang="cs-CZ" dirty="0" err="1"/>
              <a:t>Contact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Vaartjes</a:t>
            </a:r>
            <a:r>
              <a:rPr lang="cs-CZ" dirty="0"/>
              <a:t>, G. (2010). </a:t>
            </a:r>
            <a:r>
              <a:rPr lang="cs-CZ" dirty="0" err="1"/>
              <a:t>Onvervuldheid</a:t>
            </a:r>
            <a:r>
              <a:rPr lang="cs-CZ" dirty="0"/>
              <a:t> en ironie. Top </a:t>
            </a:r>
            <a:r>
              <a:rPr lang="cs-CZ" dirty="0" err="1"/>
              <a:t>Naeff</a:t>
            </a:r>
            <a:r>
              <a:rPr lang="cs-CZ" dirty="0"/>
              <a:t> 1878–1953. In J. Bel &amp; T. </a:t>
            </a:r>
            <a:r>
              <a:rPr lang="cs-CZ" dirty="0" err="1"/>
              <a:t>Vaessens</a:t>
            </a:r>
            <a:r>
              <a:rPr lang="cs-CZ" dirty="0"/>
              <a:t> (</a:t>
            </a:r>
            <a:r>
              <a:rPr lang="cs-CZ" dirty="0" err="1"/>
              <a:t>red</a:t>
            </a:r>
            <a:r>
              <a:rPr lang="cs-CZ" dirty="0"/>
              <a:t>.)., </a:t>
            </a:r>
            <a:r>
              <a:rPr lang="cs-CZ" i="1" dirty="0" err="1"/>
              <a:t>Schrijvende</a:t>
            </a:r>
            <a:r>
              <a:rPr lang="cs-CZ" i="1" dirty="0"/>
              <a:t> </a:t>
            </a:r>
            <a:r>
              <a:rPr lang="cs-CZ" i="1" dirty="0" err="1"/>
              <a:t>vrouwen</a:t>
            </a:r>
            <a:r>
              <a:rPr lang="cs-CZ" i="1" dirty="0"/>
              <a:t>.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kleine</a:t>
            </a:r>
            <a:r>
              <a:rPr lang="cs-CZ" i="1" dirty="0"/>
              <a:t> </a:t>
            </a:r>
            <a:r>
              <a:rPr lang="cs-CZ" i="1" dirty="0" err="1"/>
              <a:t>literatuurgeschiedenis</a:t>
            </a:r>
            <a:r>
              <a:rPr lang="cs-CZ" i="1" dirty="0"/>
              <a:t> van de </a:t>
            </a:r>
            <a:r>
              <a:rPr lang="cs-CZ" i="1" dirty="0" err="1"/>
              <a:t>Lage</a:t>
            </a:r>
            <a:r>
              <a:rPr lang="cs-CZ" i="1" dirty="0"/>
              <a:t> </a:t>
            </a:r>
            <a:r>
              <a:rPr lang="cs-CZ" i="1" dirty="0" err="1"/>
              <a:t>Landen</a:t>
            </a:r>
            <a:r>
              <a:rPr lang="cs-CZ" i="1" dirty="0"/>
              <a:t> 1880–2010</a:t>
            </a:r>
            <a:r>
              <a:rPr lang="cs-CZ" dirty="0"/>
              <a:t> (p. 63–66). Amsterdam: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Vaartjes</a:t>
            </a:r>
            <a:r>
              <a:rPr lang="cs-CZ" dirty="0"/>
              <a:t>, G. (2014). Ina </a:t>
            </a:r>
            <a:r>
              <a:rPr lang="cs-CZ" dirty="0" err="1"/>
              <a:t>Boudier-Bakker</a:t>
            </a:r>
            <a:r>
              <a:rPr lang="cs-CZ" dirty="0"/>
              <a:t> en Top </a:t>
            </a:r>
            <a:r>
              <a:rPr lang="cs-CZ" dirty="0" err="1"/>
              <a:t>Naeff</a:t>
            </a:r>
            <a:r>
              <a:rPr lang="cs-CZ" dirty="0"/>
              <a:t>, </a:t>
            </a:r>
            <a:r>
              <a:rPr lang="cs-CZ" dirty="0" err="1"/>
              <a:t>populair</a:t>
            </a:r>
            <a:r>
              <a:rPr lang="cs-CZ" dirty="0"/>
              <a:t> in </a:t>
            </a:r>
            <a:r>
              <a:rPr lang="cs-CZ" dirty="0" err="1"/>
              <a:t>hun</a:t>
            </a:r>
            <a:r>
              <a:rPr lang="cs-CZ" dirty="0"/>
              <a:t> </a:t>
            </a:r>
            <a:r>
              <a:rPr lang="cs-CZ" dirty="0" err="1"/>
              <a:t>tijd</a:t>
            </a:r>
            <a:r>
              <a:rPr lang="cs-CZ" dirty="0"/>
              <a:t>, maar </a:t>
            </a:r>
            <a:r>
              <a:rPr lang="cs-CZ" dirty="0" err="1"/>
              <a:t>niet</a:t>
            </a:r>
            <a:r>
              <a:rPr lang="cs-CZ" dirty="0"/>
              <a:t> in de </a:t>
            </a:r>
            <a:r>
              <a:rPr lang="cs-CZ" dirty="0" err="1"/>
              <a:t>beeldvorming</a:t>
            </a:r>
            <a:r>
              <a:rPr lang="cs-CZ" dirty="0"/>
              <a:t>. In Z. Hrnčířová, E. </a:t>
            </a:r>
            <a:r>
              <a:rPr lang="cs-CZ" dirty="0" err="1"/>
              <a:t>Krol</a:t>
            </a:r>
            <a:r>
              <a:rPr lang="cs-CZ" dirty="0"/>
              <a:t>, J. </a:t>
            </a:r>
            <a:r>
              <a:rPr lang="cs-CZ" dirty="0" err="1"/>
              <a:t>Pekelder</a:t>
            </a:r>
            <a:r>
              <a:rPr lang="cs-CZ" dirty="0"/>
              <a:t> &amp; A. </a:t>
            </a:r>
            <a:r>
              <a:rPr lang="cs-CZ" dirty="0" err="1"/>
              <a:t>Gielen</a:t>
            </a:r>
            <a:r>
              <a:rPr lang="cs-CZ" dirty="0"/>
              <a:t> (</a:t>
            </a:r>
            <a:r>
              <a:rPr lang="cs-CZ" dirty="0" err="1"/>
              <a:t>red</a:t>
            </a:r>
            <a:r>
              <a:rPr lang="cs-CZ" dirty="0"/>
              <a:t>.), </a:t>
            </a:r>
            <a:r>
              <a:rPr lang="cs-CZ" i="1" dirty="0" err="1"/>
              <a:t>Praagse</a:t>
            </a:r>
            <a:r>
              <a:rPr lang="cs-CZ" i="1" dirty="0"/>
              <a:t> </a:t>
            </a:r>
            <a:r>
              <a:rPr lang="cs-CZ" i="1" dirty="0" err="1"/>
              <a:t>Perspectieven</a:t>
            </a:r>
            <a:r>
              <a:rPr lang="cs-CZ" i="1" dirty="0"/>
              <a:t> 9 </a:t>
            </a:r>
            <a:r>
              <a:rPr lang="cs-CZ" dirty="0"/>
              <a:t>(p. 141–158) . </a:t>
            </a:r>
            <a:r>
              <a:rPr lang="cs-CZ" dirty="0" err="1"/>
              <a:t>Praag</a:t>
            </a:r>
            <a:r>
              <a:rPr lang="cs-CZ" dirty="0"/>
              <a:t>: </a:t>
            </a:r>
            <a:r>
              <a:rPr lang="cs-CZ" dirty="0" err="1"/>
              <a:t>Universitaire</a:t>
            </a:r>
            <a:r>
              <a:rPr lang="cs-CZ" dirty="0"/>
              <a:t> </a:t>
            </a:r>
            <a:r>
              <a:rPr lang="cs-CZ" dirty="0" err="1"/>
              <a:t>pers</a:t>
            </a:r>
            <a:r>
              <a:rPr lang="cs-CZ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522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558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Letje, of de weg naar het geluk</vt:lpstr>
      <vt:lpstr>Inhoud</vt:lpstr>
      <vt:lpstr>Top Naeff</vt:lpstr>
      <vt:lpstr>Ina Boudier-Bakker</vt:lpstr>
      <vt:lpstr>Andere werken van Top Naeff</vt:lpstr>
      <vt:lpstr>Letje, of de weg naar het geluk</vt:lpstr>
      <vt:lpstr>Het genre: damesroman – wel of niet?</vt:lpstr>
      <vt:lpstr>Receptie</vt:lpstr>
      <vt:lpstr>Bronnen</vt:lpstr>
      <vt:lpstr>Bedankt voor Uw aandacht!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Lerchová, Andrea</dc:creator>
  <cp:lastModifiedBy>Andrea Lerchová</cp:lastModifiedBy>
  <cp:revision>49</cp:revision>
  <dcterms:created xsi:type="dcterms:W3CDTF">2019-04-03T17:29:07Z</dcterms:created>
  <dcterms:modified xsi:type="dcterms:W3CDTF">2019-04-25T21:17:02Z</dcterms:modified>
</cp:coreProperties>
</file>