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4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A8E7-9CBA-489F-8E34-FB4D7D071A13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D15-3089-4FF6-8F59-12F17752E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0714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A8E7-9CBA-489F-8E34-FB4D7D071A13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D15-3089-4FF6-8F59-12F17752E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21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A8E7-9CBA-489F-8E34-FB4D7D071A13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D15-3089-4FF6-8F59-12F17752E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866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A8E7-9CBA-489F-8E34-FB4D7D071A13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D15-3089-4FF6-8F59-12F17752E072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8485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A8E7-9CBA-489F-8E34-FB4D7D071A13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D15-3089-4FF6-8F59-12F17752E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771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A8E7-9CBA-489F-8E34-FB4D7D071A13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D15-3089-4FF6-8F59-12F17752E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351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A8E7-9CBA-489F-8E34-FB4D7D071A13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D15-3089-4FF6-8F59-12F17752E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445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A8E7-9CBA-489F-8E34-FB4D7D071A13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D15-3089-4FF6-8F59-12F17752E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515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A8E7-9CBA-489F-8E34-FB4D7D071A13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D15-3089-4FF6-8F59-12F17752E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969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A8E7-9CBA-489F-8E34-FB4D7D071A13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D15-3089-4FF6-8F59-12F17752E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735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A8E7-9CBA-489F-8E34-FB4D7D071A13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D15-3089-4FF6-8F59-12F17752E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3121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A8E7-9CBA-489F-8E34-FB4D7D071A13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D15-3089-4FF6-8F59-12F17752E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335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A8E7-9CBA-489F-8E34-FB4D7D071A13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D15-3089-4FF6-8F59-12F17752E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11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A8E7-9CBA-489F-8E34-FB4D7D071A13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D15-3089-4FF6-8F59-12F17752E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795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A8E7-9CBA-489F-8E34-FB4D7D071A13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D15-3089-4FF6-8F59-12F17752E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2381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A8E7-9CBA-489F-8E34-FB4D7D071A13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D15-3089-4FF6-8F59-12F17752E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155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A8E7-9CBA-489F-8E34-FB4D7D071A13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CD15-3089-4FF6-8F59-12F17752E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775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FA8E7-9CBA-489F-8E34-FB4D7D071A13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0CD15-3089-4FF6-8F59-12F17752E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5775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  <p:sldLayoutId id="2147484354" r:id="rId12"/>
    <p:sldLayoutId id="2147484355" r:id="rId13"/>
    <p:sldLayoutId id="2147484356" r:id="rId14"/>
    <p:sldLayoutId id="2147484357" r:id="rId15"/>
    <p:sldLayoutId id="2147484358" r:id="rId16"/>
    <p:sldLayoutId id="21474843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Hannah Arendt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  A political philosopher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7363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-263236"/>
            <a:ext cx="10353761" cy="1510145"/>
          </a:xfrm>
        </p:spPr>
        <p:txBody>
          <a:bodyPr/>
          <a:lstStyle/>
          <a:p>
            <a:r>
              <a:rPr lang="en-GB" dirty="0" smtClean="0"/>
              <a:t>Life and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1" y="1025236"/>
            <a:ext cx="9559636" cy="5721929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1906 born in Hanover, Germany </a:t>
            </a:r>
          </a:p>
          <a:p>
            <a:r>
              <a:rPr lang="en-GB" dirty="0" smtClean="0"/>
              <a:t>1924 philosophy study at Marburg university – encountering with Martin Heidegger (love-affair) </a:t>
            </a:r>
          </a:p>
          <a:p>
            <a:r>
              <a:rPr lang="en-GB" dirty="0" smtClean="0"/>
              <a:t>1925 Freiburg university – philosophy lectures from Edmund Husserl</a:t>
            </a:r>
          </a:p>
          <a:p>
            <a:r>
              <a:rPr lang="en-GB" dirty="0" smtClean="0"/>
              <a:t>1926 Heidelberg university – philosophy study under Karl Jaspers</a:t>
            </a:r>
          </a:p>
          <a:p>
            <a:r>
              <a:rPr lang="en-GB" dirty="0" smtClean="0"/>
              <a:t>1929 dissertation </a:t>
            </a:r>
            <a:r>
              <a:rPr lang="cs-CZ" i="1" dirty="0" smtClean="0"/>
              <a:t>Der</a:t>
            </a:r>
            <a:r>
              <a:rPr lang="cs-CZ" dirty="0" smtClean="0"/>
              <a:t> </a:t>
            </a:r>
            <a:r>
              <a:rPr lang="en-GB" i="1" dirty="0" err="1"/>
              <a:t>Liebesbegriff</a:t>
            </a:r>
            <a:r>
              <a:rPr lang="en-GB" i="1" dirty="0"/>
              <a:t> </a:t>
            </a:r>
            <a:r>
              <a:rPr lang="en-GB" i="1" dirty="0" err="1"/>
              <a:t>bei</a:t>
            </a:r>
            <a:r>
              <a:rPr lang="en-GB" i="1" dirty="0"/>
              <a:t> Augustin</a:t>
            </a:r>
            <a:r>
              <a:rPr lang="en-GB" dirty="0"/>
              <a:t> </a:t>
            </a:r>
            <a:r>
              <a:rPr lang="en-GB" dirty="0" smtClean="0"/>
              <a:t>(Love and saint Augustin)</a:t>
            </a:r>
          </a:p>
          <a:p>
            <a:r>
              <a:rPr lang="en-GB" dirty="0" smtClean="0"/>
              <a:t>1933-1939 forced to flee from Germany and stayed in France, work for Jewish refugee organisations</a:t>
            </a:r>
          </a:p>
          <a:p>
            <a:r>
              <a:rPr lang="en-GB" dirty="0" smtClean="0"/>
              <a:t>1940 – forced to flee from Europe, arrival to USA, coming to New York in 1941</a:t>
            </a:r>
          </a:p>
          <a:p>
            <a:r>
              <a:rPr lang="en-GB" dirty="0" smtClean="0"/>
              <a:t>First woman to be named full professor at Princeton, most frequently taught at New School for Social Research</a:t>
            </a:r>
          </a:p>
          <a:p>
            <a:r>
              <a:rPr lang="en-GB" dirty="0" smtClean="0"/>
              <a:t>1950 resumed contact with Heidegger</a:t>
            </a:r>
          </a:p>
          <a:p>
            <a:r>
              <a:rPr lang="en-GB" dirty="0" smtClean="0"/>
              <a:t>1951 </a:t>
            </a:r>
            <a:r>
              <a:rPr lang="en-GB" i="1" dirty="0" smtClean="0"/>
              <a:t>The Origin of Totalitarianism </a:t>
            </a:r>
            <a:r>
              <a:rPr lang="en-GB" dirty="0" smtClean="0"/>
              <a:t>– study of the Nazi and Stalinist regimes</a:t>
            </a:r>
          </a:p>
          <a:p>
            <a:r>
              <a:rPr lang="en-GB" dirty="0" smtClean="0"/>
              <a:t>1958 </a:t>
            </a:r>
            <a:r>
              <a:rPr lang="en-GB" i="1" dirty="0" smtClean="0"/>
              <a:t>The Human Condition</a:t>
            </a:r>
            <a:r>
              <a:rPr lang="en-GB" dirty="0" smtClean="0"/>
              <a:t> – her most important philosophical work </a:t>
            </a:r>
          </a:p>
          <a:p>
            <a:r>
              <a:rPr lang="en-GB" dirty="0" smtClean="0"/>
              <a:t>1963 </a:t>
            </a:r>
            <a:r>
              <a:rPr lang="en-GB" i="1" dirty="0" smtClean="0"/>
              <a:t>Eichmann in Jerusalem: A Report on the Banality of Evil</a:t>
            </a:r>
          </a:p>
          <a:p>
            <a:r>
              <a:rPr lang="en-GB" dirty="0" smtClean="0"/>
              <a:t>1963 </a:t>
            </a:r>
            <a:r>
              <a:rPr lang="en-GB" i="1" dirty="0" smtClean="0"/>
              <a:t>On Revolution </a:t>
            </a:r>
            <a:r>
              <a:rPr lang="en-GB" dirty="0" smtClean="0"/>
              <a:t>– analysis of American and French revolutions</a:t>
            </a:r>
          </a:p>
          <a:p>
            <a:r>
              <a:rPr lang="en-GB" dirty="0" smtClean="0"/>
              <a:t>1960s and 1970s – essays collections: </a:t>
            </a:r>
            <a:r>
              <a:rPr lang="en-GB" i="1" dirty="0" smtClean="0"/>
              <a:t>Between Past and Future, Men in Dark Times, Crises of the Republic</a:t>
            </a:r>
          </a:p>
          <a:p>
            <a:r>
              <a:rPr lang="en-GB" dirty="0" smtClean="0"/>
              <a:t>1975 death</a:t>
            </a:r>
          </a:p>
          <a:p>
            <a:r>
              <a:rPr lang="en-GB" dirty="0" smtClean="0"/>
              <a:t>Last work called </a:t>
            </a:r>
            <a:r>
              <a:rPr lang="en-GB" i="1" dirty="0" smtClean="0"/>
              <a:t>The Life of the Mind</a:t>
            </a:r>
            <a:r>
              <a:rPr lang="en-GB" dirty="0" smtClean="0"/>
              <a:t> – volume of three books: </a:t>
            </a:r>
            <a:r>
              <a:rPr lang="en-GB" i="1" dirty="0" smtClean="0"/>
              <a:t>Thinking</a:t>
            </a:r>
            <a:r>
              <a:rPr lang="en-GB" dirty="0" smtClean="0"/>
              <a:t> and </a:t>
            </a:r>
            <a:r>
              <a:rPr lang="en-GB" i="1" dirty="0" smtClean="0"/>
              <a:t>Willing </a:t>
            </a:r>
            <a:r>
              <a:rPr lang="en-GB" dirty="0" smtClean="0"/>
              <a:t>published in 1987, </a:t>
            </a:r>
            <a:r>
              <a:rPr lang="en-GB" i="1" dirty="0" smtClean="0"/>
              <a:t>Judging </a:t>
            </a:r>
            <a:r>
              <a:rPr lang="en-GB" dirty="0" smtClean="0"/>
              <a:t>left unfinished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77" y="491836"/>
            <a:ext cx="1866900" cy="244792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795" y="4384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2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5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Theory of action - fundamentals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133600"/>
            <a:ext cx="10353762" cy="4627417"/>
          </a:xfrm>
        </p:spPr>
        <p:txBody>
          <a:bodyPr>
            <a:normAutofit fontScale="85000" lnSpcReduction="20000"/>
          </a:bodyPr>
          <a:lstStyle/>
          <a:p>
            <a:r>
              <a:rPr lang="en-GB" i="1" dirty="0" smtClean="0"/>
              <a:t>Vita </a:t>
            </a:r>
            <a:r>
              <a:rPr lang="en-GB" i="1" dirty="0" err="1" smtClean="0"/>
              <a:t>activa</a:t>
            </a:r>
            <a:r>
              <a:rPr lang="en-GB" i="1" dirty="0" smtClean="0"/>
              <a:t> (</a:t>
            </a:r>
            <a:r>
              <a:rPr lang="en-GB" i="1" dirty="0" err="1" smtClean="0"/>
              <a:t>acive</a:t>
            </a:r>
            <a:r>
              <a:rPr lang="en-GB" i="1" dirty="0" smtClean="0"/>
              <a:t> life) </a:t>
            </a:r>
            <a:r>
              <a:rPr lang="en-GB" dirty="0" smtClean="0"/>
              <a:t>– three categories: </a:t>
            </a:r>
            <a:r>
              <a:rPr lang="en-GB" dirty="0" err="1" smtClean="0"/>
              <a:t>labor</a:t>
            </a:r>
            <a:r>
              <a:rPr lang="en-GB" dirty="0" smtClean="0"/>
              <a:t>, work and action</a:t>
            </a:r>
          </a:p>
          <a:p>
            <a:r>
              <a:rPr lang="en-GB" dirty="0" smtClean="0"/>
              <a:t>Revival of Greek concepts and notions of praxis, private life and public life</a:t>
            </a:r>
          </a:p>
          <a:p>
            <a:r>
              <a:rPr lang="en-GB" i="1" dirty="0" err="1" smtClean="0"/>
              <a:t>Labor</a:t>
            </a:r>
            <a:r>
              <a:rPr lang="en-GB" dirty="0" smtClean="0"/>
              <a:t> – tied to life, sustaining, cater our biological needs of consumption and reproduction</a:t>
            </a:r>
          </a:p>
          <a:p>
            <a:r>
              <a:rPr lang="en-GB" i="1" dirty="0" smtClean="0"/>
              <a:t>Work</a:t>
            </a:r>
            <a:r>
              <a:rPr lang="en-GB" dirty="0" smtClean="0"/>
              <a:t> – tied to worldliness, ability to build and maintain</a:t>
            </a:r>
          </a:p>
          <a:p>
            <a:r>
              <a:rPr lang="en-GB" i="1" dirty="0" smtClean="0"/>
              <a:t>Action </a:t>
            </a:r>
            <a:r>
              <a:rPr lang="en-GB" dirty="0" smtClean="0"/>
              <a:t>– tied to plurality, ability to disclose the agent and to actualize capacity for freedom </a:t>
            </a:r>
            <a:r>
              <a:rPr lang="en-GB" dirty="0" smtClean="0">
                <a:latin typeface="Century Gothic" panose="020B0502020202020204" pitchFamily="34" charset="0"/>
              </a:rPr>
              <a:t>→ </a:t>
            </a:r>
            <a:r>
              <a:rPr lang="en-GB" dirty="0" smtClean="0"/>
              <a:t>it is specific to humans</a:t>
            </a:r>
          </a:p>
          <a:p>
            <a:r>
              <a:rPr lang="en-GB" i="1" dirty="0" smtClean="0"/>
              <a:t>Freedom</a:t>
            </a:r>
            <a:r>
              <a:rPr lang="en-GB" dirty="0" smtClean="0"/>
              <a:t> – capacity to begin, to start something new and do unexpected</a:t>
            </a:r>
          </a:p>
          <a:p>
            <a:pPr marL="0" indent="0">
              <a:buNone/>
            </a:pPr>
            <a:r>
              <a:rPr lang="en-GB" dirty="0" smtClean="0"/>
              <a:t>                    - rooted in </a:t>
            </a:r>
            <a:r>
              <a:rPr lang="en-GB" dirty="0" err="1" smtClean="0"/>
              <a:t>natality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                   - politically connected with revolutions („</a:t>
            </a:r>
            <a:r>
              <a:rPr lang="en-GB" i="1" dirty="0" smtClean="0">
                <a:effectLst/>
              </a:rPr>
              <a:t>revolutions are the only political events  which confront us directly and inevitably with the problem of beginning</a:t>
            </a:r>
            <a:r>
              <a:rPr lang="en-GB" dirty="0" smtClean="0">
                <a:effectLst/>
              </a:rPr>
              <a:t>”) </a:t>
            </a:r>
          </a:p>
          <a:p>
            <a:r>
              <a:rPr lang="en-GB" i="1" dirty="0" smtClean="0"/>
              <a:t>Plurality</a:t>
            </a:r>
            <a:r>
              <a:rPr lang="en-GB" dirty="0" smtClean="0"/>
              <a:t> – to act means to act in the presence of plurality of actors and their different perspectives</a:t>
            </a:r>
          </a:p>
          <a:p>
            <a:pPr marL="0" indent="0">
              <a:buNone/>
            </a:pPr>
            <a:r>
              <a:rPr lang="en-GB" i="1" dirty="0" smtClean="0"/>
              <a:t>                     </a:t>
            </a:r>
            <a:r>
              <a:rPr lang="en-GB" dirty="0" smtClean="0"/>
              <a:t>- it means both equality (we belong to the same species and understand each other) and distinction (non of us is interchangeable)</a:t>
            </a:r>
            <a:endParaRPr lang="en-GB" i="1" dirty="0" smtClean="0"/>
          </a:p>
          <a:p>
            <a:pPr marL="0" indent="0">
              <a:buNone/>
            </a:pPr>
            <a:endParaRPr lang="cs-CZ" i="1" dirty="0" smtClean="0"/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endParaRPr lang="cs-CZ" i="1" dirty="0" smtClean="0"/>
          </a:p>
          <a:p>
            <a:pPr marL="0" indent="0">
              <a:buNone/>
            </a:pPr>
            <a:endParaRPr lang="cs-CZ" i="1" dirty="0" smtClean="0"/>
          </a:p>
          <a:p>
            <a:endParaRPr lang="cs-CZ" i="1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6836" y="213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8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Theory of action – speech, stories and polis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4470991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Action entails speech and speech entails action</a:t>
            </a:r>
          </a:p>
          <a:p>
            <a:r>
              <a:rPr lang="en-GB" dirty="0" smtClean="0"/>
              <a:t>Action and speech answers the question „Who are you?“ – the main goal of action is to disclose the identity of agent</a:t>
            </a:r>
          </a:p>
          <a:p>
            <a:r>
              <a:rPr lang="en-GB" dirty="0" smtClean="0"/>
              <a:t>Identity only manifest retrospectively – in stories </a:t>
            </a:r>
            <a:r>
              <a:rPr lang="en-GB" dirty="0" smtClean="0">
                <a:latin typeface="Century Gothic" panose="020B0502020202020204" pitchFamily="34" charset="0"/>
              </a:rPr>
              <a:t>→ </a:t>
            </a:r>
            <a:r>
              <a:rPr lang="en-GB" dirty="0" smtClean="0"/>
              <a:t>importance of narrator</a:t>
            </a:r>
          </a:p>
          <a:p>
            <a:r>
              <a:rPr lang="en-GB" dirty="0" smtClean="0"/>
              <a:t>Stories preserve the memory of deeds and speech </a:t>
            </a:r>
          </a:p>
          <a:p>
            <a:r>
              <a:rPr lang="en-GB" dirty="0" smtClean="0"/>
              <a:t>Stories needs audience </a:t>
            </a:r>
            <a:r>
              <a:rPr lang="en-GB" dirty="0" smtClean="0">
                <a:latin typeface="Century Gothic" panose="020B0502020202020204" pitchFamily="34" charset="0"/>
              </a:rPr>
              <a:t>→</a:t>
            </a:r>
            <a:r>
              <a:rPr lang="en-GB" dirty="0" smtClean="0"/>
              <a:t> the function of </a:t>
            </a:r>
            <a:r>
              <a:rPr lang="en-GB" i="1" dirty="0" smtClean="0"/>
              <a:t>polis</a:t>
            </a:r>
            <a:endParaRPr lang="en-GB" dirty="0" smtClean="0"/>
          </a:p>
          <a:p>
            <a:r>
              <a:rPr lang="en-GB" i="1" dirty="0" smtClean="0"/>
              <a:t>Polis</a:t>
            </a:r>
            <a:r>
              <a:rPr lang="en-GB" dirty="0" smtClean="0"/>
              <a:t> – space of appearance – others appear to me and I appear to them</a:t>
            </a:r>
          </a:p>
          <a:p>
            <a:pPr marL="0" indent="0">
              <a:buNone/>
            </a:pPr>
            <a:r>
              <a:rPr lang="en-GB" i="1" dirty="0" smtClean="0"/>
              <a:t>             - </a:t>
            </a:r>
            <a:r>
              <a:rPr lang="en-GB" dirty="0" smtClean="0"/>
              <a:t>this public space of appearance is recreated when individuals gather</a:t>
            </a:r>
          </a:p>
          <a:p>
            <a:pPr marL="0" indent="0">
              <a:buNone/>
            </a:pPr>
            <a:r>
              <a:rPr lang="en-GB" i="1" dirty="0" smtClean="0"/>
              <a:t>                </a:t>
            </a:r>
            <a:r>
              <a:rPr lang="en-GB" dirty="0" smtClean="0"/>
              <a:t>politically, it is continually recreated by action</a:t>
            </a:r>
          </a:p>
          <a:p>
            <a:pPr marL="0" indent="0">
              <a:buNone/>
            </a:pPr>
            <a:r>
              <a:rPr lang="en-GB" i="1" dirty="0" smtClean="0"/>
              <a:t>             - </a:t>
            </a:r>
            <a:r>
              <a:rPr lang="en-GB" dirty="0" smtClean="0"/>
              <a:t>it may develop slowly or suddenly</a:t>
            </a:r>
            <a:endParaRPr lang="en-GB" i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7956" y="4331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3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Theory of action – power, unpredictability and irreversibility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401718"/>
          </a:xfrm>
        </p:spPr>
        <p:txBody>
          <a:bodyPr>
            <a:normAutofit lnSpcReduction="10000"/>
          </a:bodyPr>
          <a:lstStyle/>
          <a:p>
            <a:r>
              <a:rPr lang="en-GB" i="1" dirty="0" smtClean="0"/>
              <a:t>Power</a:t>
            </a:r>
            <a:r>
              <a:rPr lang="en-GB" dirty="0" smtClean="0"/>
              <a:t> – capacity to act in concern for a public-political purpose</a:t>
            </a:r>
          </a:p>
          <a:p>
            <a:pPr marL="0" indent="0">
              <a:buNone/>
            </a:pPr>
            <a:r>
              <a:rPr lang="en-GB" i="1" dirty="0" smtClean="0"/>
              <a:t>                - </a:t>
            </a:r>
            <a:r>
              <a:rPr lang="en-GB" dirty="0" smtClean="0"/>
              <a:t>it is the property of a plurality of actors (x </a:t>
            </a:r>
            <a:r>
              <a:rPr lang="en-GB" i="1" dirty="0" smtClean="0"/>
              <a:t>strength</a:t>
            </a:r>
            <a:r>
              <a:rPr lang="en-GB" dirty="0" smtClean="0"/>
              <a:t> is property of individual)</a:t>
            </a:r>
          </a:p>
          <a:p>
            <a:pPr marL="0" indent="0">
              <a:buNone/>
            </a:pPr>
            <a:r>
              <a:rPr lang="en-GB" i="1" dirty="0" smtClean="0"/>
              <a:t>                - </a:t>
            </a:r>
            <a:r>
              <a:rPr lang="en-GB" dirty="0" smtClean="0"/>
              <a:t>it is human creation (x </a:t>
            </a:r>
            <a:r>
              <a:rPr lang="en-GB" i="1" dirty="0" smtClean="0"/>
              <a:t>force</a:t>
            </a:r>
            <a:r>
              <a:rPr lang="en-GB" dirty="0" smtClean="0"/>
              <a:t> is natural phenomenon)</a:t>
            </a:r>
          </a:p>
          <a:p>
            <a:pPr marL="0" indent="0">
              <a:buNone/>
            </a:pPr>
            <a:r>
              <a:rPr lang="en-GB" i="1" dirty="0" smtClean="0"/>
              <a:t>                - </a:t>
            </a:r>
            <a:r>
              <a:rPr lang="en-GB" dirty="0" smtClean="0"/>
              <a:t>based on consent and rational persuasion (x </a:t>
            </a:r>
            <a:r>
              <a:rPr lang="en-GB" i="1" dirty="0" smtClean="0"/>
              <a:t>violence</a:t>
            </a:r>
            <a:r>
              <a:rPr lang="en-GB" dirty="0" smtClean="0"/>
              <a:t> is based on coercion)</a:t>
            </a:r>
          </a:p>
          <a:p>
            <a:pPr marL="0" indent="0">
              <a:buNone/>
            </a:pPr>
            <a:r>
              <a:rPr lang="en-GB" i="1" dirty="0" smtClean="0"/>
              <a:t>                - </a:t>
            </a:r>
            <a:r>
              <a:rPr lang="en-GB" dirty="0" smtClean="0"/>
              <a:t>its legitimacy is derived from initial gathering of people – is connected with</a:t>
            </a:r>
          </a:p>
          <a:p>
            <a:pPr marL="0" indent="0">
              <a:buNone/>
            </a:pPr>
            <a:r>
              <a:rPr lang="en-GB" i="1" dirty="0" smtClean="0"/>
              <a:t>                  the space of appearance</a:t>
            </a:r>
          </a:p>
          <a:p>
            <a:r>
              <a:rPr lang="en-GB" i="1" dirty="0" smtClean="0"/>
              <a:t>Unpredictability of action</a:t>
            </a:r>
            <a:r>
              <a:rPr lang="en-GB" dirty="0" smtClean="0"/>
              <a:t> - </a:t>
            </a:r>
            <a:r>
              <a:rPr lang="en-GB" dirty="0" smtClean="0">
                <a:effectLst/>
              </a:rPr>
              <a:t>it takes place within the web of human relationships, its consequences are boundless</a:t>
            </a:r>
          </a:p>
          <a:p>
            <a:r>
              <a:rPr lang="en-GB" i="1" dirty="0" smtClean="0">
                <a:effectLst/>
              </a:rPr>
              <a:t>Irreversibility of action</a:t>
            </a:r>
            <a:r>
              <a:rPr lang="en-GB" dirty="0" smtClean="0">
                <a:effectLst/>
              </a:rPr>
              <a:t> - every action sets off processes which cannot be undone or retrieved </a:t>
            </a:r>
            <a:endParaRPr lang="en-GB" i="1" dirty="0" smtClean="0"/>
          </a:p>
          <a:p>
            <a:pPr marL="0" indent="0">
              <a:buNone/>
            </a:pPr>
            <a:endParaRPr lang="cs-CZ" i="1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795" y="3498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1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Theory of judgment: Judgment and the vita </a:t>
            </a:r>
            <a:r>
              <a:rPr lang="en-GB" dirty="0" err="1" smtClean="0"/>
              <a:t>contemplativa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554118"/>
          </a:xfrm>
        </p:spPr>
        <p:txBody>
          <a:bodyPr>
            <a:normAutofit fontScale="85000" lnSpcReduction="10000"/>
          </a:bodyPr>
          <a:lstStyle/>
          <a:p>
            <a:r>
              <a:rPr lang="en-GB" i="1" dirty="0" smtClean="0"/>
              <a:t>Vita </a:t>
            </a:r>
            <a:r>
              <a:rPr lang="en-GB" i="1" dirty="0" err="1" smtClean="0"/>
              <a:t>contemplativa</a:t>
            </a:r>
            <a:r>
              <a:rPr lang="en-GB" i="1" dirty="0" smtClean="0"/>
              <a:t> </a:t>
            </a:r>
            <a:r>
              <a:rPr lang="en-GB" dirty="0" smtClean="0"/>
              <a:t>– contemplative life, it generates the theoretical, the understanding of the world</a:t>
            </a:r>
          </a:p>
          <a:p>
            <a:r>
              <a:rPr lang="en-GB" dirty="0" smtClean="0"/>
              <a:t>Theory of judgement is a reaction to Nazism and Stalinism – they challenged our understanding of the world and showed us where judgement failed </a:t>
            </a:r>
          </a:p>
          <a:p>
            <a:r>
              <a:rPr lang="en-GB" dirty="0" smtClean="0"/>
              <a:t>Judgement needs to create new categories (the old universal ones do not work after tragedies of 20th century) and formulate new standards </a:t>
            </a:r>
          </a:p>
          <a:p>
            <a:r>
              <a:rPr lang="en-GB" dirty="0" smtClean="0"/>
              <a:t>For that judgement needs the faculty of </a:t>
            </a:r>
            <a:r>
              <a:rPr lang="en-GB" i="1" dirty="0" smtClean="0"/>
              <a:t>imagination</a:t>
            </a:r>
            <a:r>
              <a:rPr lang="en-GB" dirty="0" smtClean="0"/>
              <a:t> – it allows us to see things in their proper perspective </a:t>
            </a:r>
          </a:p>
          <a:p>
            <a:r>
              <a:rPr lang="en-GB" dirty="0" smtClean="0"/>
              <a:t>Judging is related to </a:t>
            </a:r>
            <a:r>
              <a:rPr lang="en-GB" i="1" dirty="0" smtClean="0"/>
              <a:t>thinking</a:t>
            </a:r>
            <a:r>
              <a:rPr lang="en-GB" dirty="0" smtClean="0"/>
              <a:t> – thinking dissolves fixed habits and rules and thus releases us from universal categories (no more working) and prepares us for judgement</a:t>
            </a:r>
          </a:p>
          <a:p>
            <a:r>
              <a:rPr lang="en-GB" dirty="0" smtClean="0"/>
              <a:t>Thinking produces </a:t>
            </a:r>
            <a:r>
              <a:rPr lang="en-GB" i="1" dirty="0" smtClean="0"/>
              <a:t>conscience</a:t>
            </a:r>
            <a:r>
              <a:rPr lang="en-GB" dirty="0" smtClean="0"/>
              <a:t> – that tells us what not to do </a:t>
            </a:r>
          </a:p>
          <a:p>
            <a:pPr marL="0" indent="0">
              <a:buNone/>
            </a:pPr>
            <a:r>
              <a:rPr lang="en-GB" dirty="0" smtClean="0"/>
              <a:t>                                                             - it represents inner self check and </a:t>
            </a:r>
            <a:r>
              <a:rPr lang="en-GB" dirty="0" err="1" smtClean="0"/>
              <a:t>judgemet</a:t>
            </a:r>
            <a:r>
              <a:rPr lang="en-GB" dirty="0" smtClean="0"/>
              <a:t> represents outer </a:t>
            </a:r>
          </a:p>
          <a:p>
            <a:pPr marL="0" indent="0">
              <a:buNone/>
            </a:pPr>
            <a:r>
              <a:rPr lang="en-GB" dirty="0" smtClean="0"/>
              <a:t>                                                                manifestation of critical thinking</a:t>
            </a: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5782" y="5756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0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Theory of judgement and the vita </a:t>
            </a:r>
            <a:r>
              <a:rPr lang="en-GB" dirty="0" err="1" smtClean="0"/>
              <a:t>activa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4526409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 </a:t>
            </a:r>
            <a:r>
              <a:rPr lang="en-GB" i="1" dirty="0" smtClean="0"/>
              <a:t>Judgement</a:t>
            </a:r>
            <a:r>
              <a:rPr lang="en-GB" dirty="0" smtClean="0"/>
              <a:t> as a political faculty – it enables political actors to decide what to do in public sphere next and how to think about the past </a:t>
            </a:r>
          </a:p>
          <a:p>
            <a:r>
              <a:rPr lang="en-GB" dirty="0" smtClean="0"/>
              <a:t>it is specifically political ability: „</a:t>
            </a:r>
            <a:r>
              <a:rPr lang="en-GB" dirty="0" smtClean="0">
                <a:effectLst/>
              </a:rPr>
              <a:t>one of the fundamental abilities of man as a political being insofar as it enables him to orient himself in the public realm, in the common world.”</a:t>
            </a:r>
          </a:p>
          <a:p>
            <a:r>
              <a:rPr lang="en-GB" dirty="0" smtClean="0">
                <a:effectLst/>
              </a:rPr>
              <a:t>It has non-coercive character</a:t>
            </a:r>
          </a:p>
          <a:p>
            <a:r>
              <a:rPr lang="en-GB" dirty="0" smtClean="0">
                <a:effectLst/>
              </a:rPr>
              <a:t>Political judgement results from ability to think „representatively“ – from the standpoint of everyone else</a:t>
            </a:r>
          </a:p>
          <a:p>
            <a:pPr marL="0" indent="0">
              <a:buNone/>
            </a:pPr>
            <a:r>
              <a:rPr lang="en-GB" dirty="0" smtClean="0">
                <a:effectLst/>
              </a:rPr>
              <a:t>                                       - it is tested in public forum through </a:t>
            </a:r>
            <a:r>
              <a:rPr lang="en-GB" dirty="0" smtClean="0"/>
              <a:t>debate and discussion about</a:t>
            </a:r>
            <a:endParaRPr lang="en-GB" dirty="0" smtClean="0">
              <a:effectLst/>
            </a:endParaRPr>
          </a:p>
          <a:p>
            <a:pPr marL="0" indent="0">
              <a:buNone/>
            </a:pPr>
            <a:r>
              <a:rPr lang="en-GB" dirty="0" smtClean="0">
                <a:effectLst/>
              </a:rPr>
              <a:t>                                         different matters  - by incorporating of different standpoints one </a:t>
            </a:r>
          </a:p>
          <a:p>
            <a:pPr marL="0" indent="0">
              <a:buNone/>
            </a:pPr>
            <a:r>
              <a:rPr lang="en-GB" dirty="0" smtClean="0">
                <a:effectLst/>
              </a:rPr>
              <a:t>                                         can form representative opinion</a:t>
            </a:r>
            <a:endParaRPr lang="en-GB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0145" y="5424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7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Eichmann in jerusalem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401718"/>
          </a:xfrm>
        </p:spPr>
        <p:txBody>
          <a:bodyPr/>
          <a:lstStyle/>
          <a:p>
            <a:r>
              <a:rPr lang="cs-CZ" dirty="0" smtClean="0"/>
              <a:t>Character of Eichmann – not intelligent, joiner, without the ability to think for himself,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               without trace of mental illness, average, faithfull more to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               bureaucracy than ideology</a:t>
            </a:r>
          </a:p>
          <a:p>
            <a:r>
              <a:rPr lang="cs-CZ" dirty="0" smtClean="0"/>
              <a:t>Banality of evil – Eichmann is example of this banality – he is not mosnster, inherently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evil with psychopathic motives but rather mundane and quite normal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who acted evil because of his lack of critical thinking</a:t>
            </a:r>
          </a:p>
          <a:p>
            <a:r>
              <a:rPr lang="cs-CZ" dirty="0" smtClean="0"/>
              <a:t>Legality of the trial – Hannah is questioning the trial being held in Israel, that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       he was kidnapped, charged for crimes in retrospect etc. </a:t>
            </a:r>
          </a:p>
          <a:p>
            <a:r>
              <a:rPr lang="cs-CZ" dirty="0" smtClean="0"/>
              <a:t>Investigation of the Jewish role during Holocaust read as „blaming the victim“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8072" y="2888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7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homework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Listen to </a:t>
            </a:r>
            <a:r>
              <a:rPr lang="en-GB" dirty="0" err="1" smtClean="0">
                <a:effectLst/>
              </a:rPr>
              <a:t>th</a:t>
            </a:r>
            <a:r>
              <a:rPr lang="cs-CZ" dirty="0" smtClean="0">
                <a:effectLst/>
              </a:rPr>
              <a:t>is </a:t>
            </a:r>
            <a:r>
              <a:rPr lang="en-GB" dirty="0" smtClean="0">
                <a:effectLst/>
              </a:rPr>
              <a:t>commented presentation</a:t>
            </a:r>
            <a:r>
              <a:rPr lang="cs-CZ" dirty="0" smtClean="0">
                <a:effectLst/>
              </a:rPr>
              <a:t>. </a:t>
            </a:r>
            <a:r>
              <a:rPr lang="en-GB" dirty="0" smtClean="0">
                <a:effectLst/>
              </a:rPr>
              <a:t>Read </a:t>
            </a:r>
            <a:r>
              <a:rPr lang="en-GB" dirty="0">
                <a:effectLst/>
              </a:rPr>
              <a:t>chapter III from the Eichmann in Jerusalem (called “An expert on the Jewish Question, pp in pdf 21 – 30). Explain in your own words (300 – 400 words) the character of Eichmann and what his persona tells us about the concept of “the banality of evil</a:t>
            </a:r>
            <a:r>
              <a:rPr lang="en-GB" dirty="0" smtClean="0">
                <a:effectLst/>
              </a:rPr>
              <a:t>”.</a:t>
            </a:r>
            <a:r>
              <a:rPr lang="cs-CZ" dirty="0" smtClean="0">
                <a:effectLst/>
              </a:rPr>
              <a:t> Give me your </a:t>
            </a:r>
            <a:r>
              <a:rPr lang="cs-CZ" u="sng" dirty="0" smtClean="0">
                <a:effectLst/>
              </a:rPr>
              <a:t>own opinion and own deliberation </a:t>
            </a:r>
            <a:r>
              <a:rPr lang="cs-CZ" dirty="0" smtClean="0">
                <a:effectLst/>
              </a:rPr>
              <a:t>regarding the question of evil in general and the question of evil in Hannah‘s theory.</a:t>
            </a:r>
            <a:endParaRPr lang="cs-CZ" dirty="0">
              <a:effectLst/>
            </a:endParaRPr>
          </a:p>
          <a:p>
            <a:r>
              <a:rPr lang="en-GB" dirty="0">
                <a:effectLst/>
              </a:rPr>
              <a:t>Send me your paper via e-mail before 22 </a:t>
            </a:r>
            <a:r>
              <a:rPr lang="en-GB" dirty="0" smtClean="0">
                <a:effectLst/>
              </a:rPr>
              <a:t>May</a:t>
            </a:r>
            <a:endParaRPr lang="cs-CZ" dirty="0" smtClean="0">
              <a:effectLst/>
            </a:endParaRPr>
          </a:p>
          <a:p>
            <a:r>
              <a:rPr lang="cs-CZ" dirty="0" smtClean="0">
                <a:effectLst/>
              </a:rPr>
              <a:t>Email: jana.tomesova@ff.cuni.cz</a:t>
            </a:r>
            <a:endParaRPr lang="cs-CZ" dirty="0">
              <a:effectLst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74910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544</TotalTime>
  <Words>1098</Words>
  <Application>Microsoft Office PowerPoint</Application>
  <PresentationFormat>Widescreen</PresentationFormat>
  <Paragraphs>85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Bookman Old Style</vt:lpstr>
      <vt:lpstr>Century Gothic</vt:lpstr>
      <vt:lpstr>Rockwell</vt:lpstr>
      <vt:lpstr>Damask</vt:lpstr>
      <vt:lpstr>Hannah Arendt</vt:lpstr>
      <vt:lpstr>Life and work</vt:lpstr>
      <vt:lpstr>Theory of action - fundamentals</vt:lpstr>
      <vt:lpstr>Theory of action – speech, stories and polis</vt:lpstr>
      <vt:lpstr>Theory of action – power, unpredictability and irreversibility</vt:lpstr>
      <vt:lpstr>Theory of judgment: Judgment and the vita contemplativa</vt:lpstr>
      <vt:lpstr>Theory of judgement and the vita activa</vt:lpstr>
      <vt:lpstr>Eichmann in jerusalem </vt:lpstr>
      <vt:lpstr>homework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Hannah Arendt</dc:title>
  <dc:creator>janel</dc:creator>
  <cp:lastModifiedBy>janel</cp:lastModifiedBy>
  <cp:revision>275</cp:revision>
  <dcterms:created xsi:type="dcterms:W3CDTF">2020-05-04T11:31:17Z</dcterms:created>
  <dcterms:modified xsi:type="dcterms:W3CDTF">2020-05-07T10:44:07Z</dcterms:modified>
</cp:coreProperties>
</file>