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65" r:id="rId3"/>
    <p:sldId id="268" r:id="rId4"/>
    <p:sldId id="269" r:id="rId5"/>
    <p:sldId id="257" r:id="rId6"/>
    <p:sldId id="258" r:id="rId7"/>
    <p:sldId id="259" r:id="rId8"/>
    <p:sldId id="270" r:id="rId9"/>
    <p:sldId id="271" r:id="rId10"/>
    <p:sldId id="262" r:id="rId11"/>
    <p:sldId id="263" r:id="rId12"/>
    <p:sldId id="272" r:id="rId13"/>
    <p:sldId id="277" r:id="rId14"/>
    <p:sldId id="276" r:id="rId15"/>
    <p:sldId id="275" r:id="rId16"/>
    <p:sldId id="266" r:id="rId17"/>
    <p:sldId id="273" r:id="rId18"/>
    <p:sldId id="274" r:id="rId19"/>
    <p:sldId id="267" r:id="rId20"/>
    <p:sldId id="279" r:id="rId21"/>
    <p:sldId id="283" r:id="rId22"/>
  </p:sldIdLst>
  <p:sldSz cx="12192000" cy="6858000"/>
  <p:notesSz cx="6950075" cy="92360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0B7184E6-683D-4CA0-BA62-277EB49461D1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886F6B7-DCBC-4E1B-BEFF-DD0556F14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586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91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93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75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60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22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21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74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92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88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0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25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A54E7-D05C-463A-97AA-63B28384CBDF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25A1A-45F7-4A67-A295-C422B63DF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15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Age: náboženství, životní styl nebo patologie moderny?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Filosofie současných náboženských konfliktů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80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Pluralita pravdy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období New Age zapadá kniha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Petera Kuhna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Struktura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vědeckých revolucí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ukazuje, jak se v dějinách mění paradigmata pravdy; pravda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podléhá společenské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konstrukci. Hnutí New Age tento nárok na pravdu ještě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demokratizuje: nejen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doba a společnost má nárok na svou pravdu, ale každý člověk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povinnost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hledat svou pravdu.</a:t>
            </a:r>
          </a:p>
        </p:txBody>
      </p:sp>
    </p:spTree>
    <p:extLst>
      <p:ext uri="{BB962C8B-B14F-4D97-AF65-F5344CB8AC3E}">
        <p14:creationId xmlns:p14="http://schemas.microsoft.com/office/powerpoint/2010/main" val="189886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 ozdravování proti nemocnému západu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šedesátých letech se setkáváme s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kritikou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západní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vědy, především medicíny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 kladen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důraz na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alternativní léčitelství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se rovněž pojí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zájmem o ekologii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(Organizace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založena roku 1971).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tedy obecně míří 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uzdravení duše,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ducha, těla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planety i lidských vztahů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123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Well-Being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Spirituality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127" y="161318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souvislosti s těmito změnami vzniká tzv.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well-being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spirituality („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spiritualita na pohodu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“), která je svázána s určitým typem konzumu: lidé navštěvují kurzy sebepoznání, sexuality, partnerské terapie, absolvují kurzy správné výživy, konzumují doplňky stravy, absolvují zkrášlující procedury, aby mohli sami sebe milovat, tj. investují do sebe čas i peníze.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tomu poznamenává sociolog náboženství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Thomas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Luckmann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„Rozsah transcendence se zužuje. Moderní náboženská témata se zaměřují takřka výlučně na seberealizaci, osobní autonomii, sebeztvárnění a vyjádření sebe sama.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22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Ecstatic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Wisdom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685" y="1825625"/>
            <a:ext cx="5544065" cy="3865533"/>
          </a:xfrm>
        </p:spPr>
      </p:pic>
      <p:sp>
        <p:nvSpPr>
          <p:cNvPr id="5" name="Obdélník 4"/>
          <p:cNvSpPr/>
          <p:nvPr/>
        </p:nvSpPr>
        <p:spPr>
          <a:xfrm>
            <a:off x="247136" y="1997839"/>
            <a:ext cx="470380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Lilia </a:t>
            </a:r>
            <a:r>
              <a:rPr lang="cs-CZ" dirty="0" err="1" smtClean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Khousnoutdinová</a:t>
            </a:r>
            <a:r>
              <a:rPr lang="cs-CZ" dirty="0" smtClean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Kdo jsem?</a:t>
            </a:r>
          </a:p>
          <a:p>
            <a:pPr algn="just"/>
            <a:r>
              <a:rPr lang="cs-CZ" dirty="0" smtClean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Žití </a:t>
            </a:r>
            <a:r>
              <a:rPr lang="cs-CZ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extázi - prožívání všeho naplno a s vášní. Pravdivost. </a:t>
            </a:r>
            <a:r>
              <a:rPr lang="cs-CZ" b="1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Sesterství</a:t>
            </a:r>
            <a:r>
              <a:rPr lang="cs-CZ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neboli ženská vzájemná úcta a podpora.  Svoboda - a to hlavně svoboda jako ženy dělat informované rozhodnutí o svém těle a životě. </a:t>
            </a:r>
            <a:r>
              <a:rPr lang="cs-CZ" b="1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Úcta k jedinečnosti každého člověka</a:t>
            </a:r>
            <a:r>
              <a:rPr lang="cs-CZ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b="1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svoboda žít po svém</a:t>
            </a:r>
            <a:r>
              <a:rPr lang="cs-CZ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Krása - vnější nespoutaná elegance i </a:t>
            </a:r>
            <a:r>
              <a:rPr lang="cs-CZ" dirty="0" smtClean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„vnitřní krása“ </a:t>
            </a:r>
            <a:r>
              <a:rPr lang="cs-CZ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oči zářící </a:t>
            </a:r>
            <a:r>
              <a:rPr lang="cs-CZ" b="1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sebeláskou, sebeúctou a štěstím. Laskavost a soucit.</a:t>
            </a:r>
            <a:r>
              <a:rPr lang="cs-CZ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Úcta k tělu a k zemi</a:t>
            </a:r>
            <a:r>
              <a:rPr lang="cs-CZ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Magické okamžiky, které </a:t>
            </a:r>
            <a:r>
              <a:rPr lang="cs-CZ" b="1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nejdou zachytit racionálně</a:t>
            </a:r>
            <a:r>
              <a:rPr lang="cs-CZ" dirty="0">
                <a:solidFill>
                  <a:srgbClr val="1418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Posvátnost (nejen sexuálního) spojení muže a ženy. 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8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1931–1990)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Pocházel z Indie, původně se jednalo o učitele filosofie, který proslul kritikou západních náboženských tradic. Prosazoval odstranění především sexuálních tabu a obecně otevření indické společnosti, za což byl často napadán. Byl v této souvislosti označován za guru sexu. 1981 se přesunul do Ameriky i se svými podporovateli. Ustavil komunitu ve Spojených státech. Ta se však brzy rozhádala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Osho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byl obviněn, že spáchal bioteroristický útok na obyvatele Dallasu před volbami, aby ubral voliče znepřátelené straně (šíření salmonely). Aby unikl stíhání, pokusil se prchnout z USA, ale byl zadržen a následně deportován. Dožil v Indii, spekuluje se, že zemřel na AIDS.</a:t>
            </a:r>
          </a:p>
        </p:txBody>
      </p:sp>
      <p:pic>
        <p:nvPicPr>
          <p:cNvPr id="5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1825626"/>
            <a:ext cx="4488873" cy="4351338"/>
          </a:xfrm>
        </p:spPr>
      </p:pic>
    </p:spTree>
    <p:extLst>
      <p:ext uri="{BB962C8B-B14F-4D97-AF65-F5344CB8AC3E}">
        <p14:creationId xmlns:p14="http://schemas.microsoft.com/office/powerpoint/2010/main" val="417045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Oshovo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desatero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Nikdy neposlouchej rozkazům druhého, pakliže s tím niterně nesouhlasíš.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Neexistuje bůh kromě života samého.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Pravda je v tobě, nehledej ji vně sebe.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Láska je modlitbou.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Stát se nicotou otevírá dveře k pravdě.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Život je tady a teď.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Žij v bdělosti.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Neplav, nech se unášet.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Umírej každý moment, abys mohl být každým momentem znovuzrozen.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Nic nehledej. To, co je, je. Zastavte se a viz.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3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Čtyři dohody. Praktický návod k osobní svobodě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4164" y="1690688"/>
            <a:ext cx="10515600" cy="4351338"/>
          </a:xfrm>
        </p:spPr>
        <p:txBody>
          <a:bodyPr numCol="2">
            <a:normAutofit/>
          </a:bodyPr>
          <a:lstStyle/>
          <a:p>
            <a:pPr marL="0" indent="0" algn="just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Miguel Angel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Ruiz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(1952), mexický autor knih o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-šamanismu 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ew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ge. </a:t>
            </a:r>
          </a:p>
          <a:p>
            <a:pPr marL="0" indent="0" algn="just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Ruiz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byl původně lékař. Poté, co takřka zemřel při autonehodě, prošel transformaci v šamana.</a:t>
            </a:r>
          </a:p>
          <a:p>
            <a:pPr marL="0" indent="0" algn="just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Jeho nejslavnější kniha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Čtyři dohody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vyšla poprvé v roce 1997. </a:t>
            </a:r>
          </a:p>
          <a:p>
            <a:pPr marL="0" indent="0" algn="just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Kniha byla více jak deset let New York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Bestseller.</a:t>
            </a:r>
          </a:p>
          <a:p>
            <a:pPr marL="0" indent="0" algn="just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Coby lékař kombinuje vědecké poznatky o mysli s poznatky tradičních přírodních národů, buddhismu, šamanismu, ale i křesťanství.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927" y="1690688"/>
            <a:ext cx="5818910" cy="388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9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Naše realita je sen, procitnutí je život.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Kniha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Čtyři dohody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začíná procitnutím hlavního protagonisty ze snu, tj. z toho, co mylně považuje za život, a nahlédnutím skutečného života.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„Život je síla absolutna, je to, co je nejvyšší, je Stvořitelem, z něhož vše pochází.“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nezná pravou podstatu života a sebe sama, protože žije v kouřové cloně. Máme nahlédnout, že život v nás je týmž životem, kterým žijí druzí.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29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Milovat sebe sama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poselství knihy spočívá v tom, že se máme naučit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neubližovat sobě samým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Problém je, že jsme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zniternili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spoustu zákazů, norem a falešných ideálů. Nyní se trestáme za to, že jim nejsme schopni dostát.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„Za celý tvůj život ty nikdo neublížil tolik jako ty sám sobě.“</a:t>
            </a:r>
          </a:p>
        </p:txBody>
      </p:sp>
    </p:spTree>
    <p:extLst>
      <p:ext uri="{BB962C8B-B14F-4D97-AF65-F5344CB8AC3E}">
        <p14:creationId xmlns:p14="http://schemas.microsoft.com/office/powerpoint/2010/main" val="347966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Čtyři dohody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Nehřešte slovem. Slovo je nejmocnějším nástrojem, který člověk má. Je to přímo magický nástroj. Nehřešíme-li slovem, náležitě pracujeme s energií. Znamená to, že pak užíváme energii v souladu s pravdou a láskou.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Neberte si nic osobně. Ocitli jsme se v pasti osobní důležitosti. Brát si věci osobně je nejzazším výrazem sobectví, v tom případě totiž vycházíme z toho, že vše se týká právě nás.</a:t>
            </a:r>
          </a:p>
          <a:p>
            <a:pPr marL="514350" indent="-514350" algn="just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Nevytvářejte si žádné domněnky. Domníváme se, že všichni vidí život tak jako my. Domníváme se, že ostatní vidí věci stejně jako my, soudí jako my a ubližují jako my. Opřete-li se o jasnou komunikaci, promění se všechny vaše vztahy, nejen vztahy s Vaším partnerem, ale se všemi. Nebudete si muset vytvářet domněnky, protože se vše projasní.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Dělejte vše tak, jak nejlépe dovedete.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Bůh je život. Bůh je život v akci. Nejlepší způsob, jak říct „Miluji Boha“, je dělat vše nejlépe, jak umíme.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96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Age: zákonem života je láska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Hnutí New Age ztělesňuje pluralitu velmi odlišných dynamik. Všechna vlákna se ale stýkají v jednom poselství: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existuje neviditelná a niterná dimenze života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života buněčného, života lidského, života kosmického. New Age považuje za své poselství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nahlédnout do niterné podstaty této skutečnosti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William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Bloom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americký literární teoretik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87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Heelas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5181600" cy="4146808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Britský sociolog a antropolog narozený v roce 1946. je předním odborníkem na hnutí New Age, na něž se zaměřuje nejen v jeho západních, post-křesťanských podobách, ale i v jeho buddhistických, brazilských nebo muslimských (</a:t>
            </a:r>
            <a:r>
              <a:rPr lang="cs-CZ" dirty="0" err="1" smtClean="0"/>
              <a:t>súfijských</a:t>
            </a:r>
            <a:r>
              <a:rPr lang="cs-CZ" dirty="0" smtClean="0"/>
              <a:t>) podob. </a:t>
            </a:r>
          </a:p>
          <a:p>
            <a:pPr marL="0" indent="0" algn="just">
              <a:buNone/>
            </a:pPr>
            <a:r>
              <a:rPr lang="cs-CZ" dirty="0" smtClean="0"/>
              <a:t>Nejvýznamnější publikace:</a:t>
            </a:r>
          </a:p>
          <a:p>
            <a:pPr marL="0" indent="0" algn="just">
              <a:buNone/>
            </a:pPr>
            <a:r>
              <a:rPr lang="en-US" i="1" dirty="0" err="1"/>
              <a:t>Spiritualities</a:t>
            </a:r>
            <a:r>
              <a:rPr lang="en-US" i="1" dirty="0"/>
              <a:t> of Life. New Age Romanticism and Consumptive </a:t>
            </a:r>
            <a:r>
              <a:rPr lang="en-US" i="1" dirty="0" smtClean="0"/>
              <a:t>Capitalism</a:t>
            </a:r>
            <a:r>
              <a:rPr lang="cs-CZ" dirty="0" smtClean="0"/>
              <a:t>, 2008.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47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029730"/>
            <a:ext cx="3684373" cy="540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02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Epifanie života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Důraz na život se projevuje v několika oblastech společnosti a existence jednotlivce: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Strava – usiluje se o sjednocení s vlastním tělem i s přírodou (respekt k jinému životu, proto důraz na vegetariánství, veganství,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strava).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Léčení a zdraví – zde je patrný výrazný vliv především alternativní medicíny s důrazem na holistické přístupy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Pohyb – jóga, různé podoby tance atd.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Spiritualita – meditace a skrze meditaci sjednocení s vlastním já, člověk má kultivovat pozitivní vztah k sobě samému, protože ten je pojímán jako základ dobrého vztahu k druhým, ke všem tvorům, k životu</a:t>
            </a:r>
          </a:p>
        </p:txBody>
      </p:sp>
    </p:spTree>
    <p:extLst>
      <p:ext uri="{BB962C8B-B14F-4D97-AF65-F5344CB8AC3E}">
        <p14:creationId xmlns:p14="http://schemas.microsoft.com/office/powerpoint/2010/main" val="7436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Radikální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imanentismu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 je uctíván v bezprostřední smyslové přítomnosti, neuctívá se zásvětní Bůh, který by zvnějšku vydával pokyny, ale z našeho nitra se ocitáme v jednotě – především díky lásce – s životem tady a teď, a to s životem vlastním, lidí kolem nás, s životem zvířat i s přírodou.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Výrazný zde je i výrazy, které volí uskupení New Age: jeden život je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plynutí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 které se máme napojit a žít z jeho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resp. objevit tuto jednotnou životní energii v nás samých.</a:t>
            </a:r>
          </a:p>
        </p:txBody>
      </p:sp>
    </p:spTree>
    <p:extLst>
      <p:ext uri="{BB962C8B-B14F-4D97-AF65-F5344CB8AC3E}">
        <p14:creationId xmlns:p14="http://schemas.microsoft.com/office/powerpoint/2010/main" val="394742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Zařazení New Age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hlediska religionistického a sociologického je New Age pestrá směs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rozličných náboženských tradic, spirituálních motivů, ale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léčitelství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pop-filosofie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astrologie, důrazu na mezilidské vztahy a správné životosprávy.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Age je řazeno mezi nová náboženská hnutí.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 náboženská hnutí jsou proudy vznikající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převážně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šedesátých a sedmdesátých let minulého století uprostřed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radikální společenské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politické kritiky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generace lidí, kteří se narodili v poválečné generaci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nyní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kritizují generaci svých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rodičů (za vinu na Holocaustu, válce ve Vietnamu, ekologické katastrofy). Původní nová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náboženská hnutí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výrazně kriticky laděná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proti západní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konzumní společnosti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jejím hodnotám. Jejich vznik je často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spjat s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výraznou charismatickou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postavou.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3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Proč „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ew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ge“?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Mnohé New Age směry očekávají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věk vodnáře (New Age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Aquarius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 němž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člověk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společnost uzdraví. New Age si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tradičně rozumí jako následovník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věku ryby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přičemž ryba je křesťanský symbol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takže by se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této interpretace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jednalo 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post-křesťanské učení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křesťanství by zde tedy nebylo zavrženo, ale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nově interpretováno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odmítnut je koncept hříchu, přijímán je koncept lásky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postava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Ježíše, která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však reinterpretována (často se např. v této tradici spekuluje o Ježíšově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cestě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Východ,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kde měl poznat buddhismus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0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Dějiny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ew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 motivů: </a:t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dědictví romantismu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Stěžejní je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expresivismus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tj. důraz na vyjádření vlastního jedinečného já. Podle četných myslitelů – např. podle Ch.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Taylora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započíná vítězné tažení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expresivismu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romantismu: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„Herder přišel s myšlenkou, že každý z nás má originální způsob, jak být člověkem. Každá osoba má podle Herdera své měřítko. Tato myšlenka jako nový fenomén velmi hluboce zakořenila v moderním vědomí. … Existuje určitý způsob, jak být člověkem, který je mým způsobem. … Tím však získává na váze věrnost sobě samému. Pokud nejsem takto věrný, míjím se cílem svého života, uniká mi, co pro mě znamená být člověkem.“ Charles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Etika autenticity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2001, str. 33 n.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Důraz na jedinečnost je původně uskutečňován v umění. Umělecká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tvorba se tím stává paradigmatickou cestou, na níž lidé dospívají k sebeurčení.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Umělec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tím stává paradigmatickým příkladem lidského bytí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Romantické dědictví: </a:t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Schillerova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Óda na radost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18129" y="2051639"/>
            <a:ext cx="3872344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Radosti, ty jiskro boží,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dcero, již nám ráj dal sám!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Srdce vzňaté žárem touží,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nebeský tvůj krásy chrám.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Kouzlo tvé teď opět 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váže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 kdy čas tak dělil rád,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zástup lidstva sbratřen blíže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cítí van tvých křídel vát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382" y="1820730"/>
            <a:ext cx="27940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51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Schleiermacher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já, univerzum a Bůh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Universum však k nim promlouvá, jak stojí psáno: kdo přijde o život pro mne, zachrání jej, a kdo by ho chtěl zachránit, ten o něj přijde (Luk 9,24). Život, který chtějí zachránit, je žalostný, protože to, oč jim jde, 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věčnost jejich osoby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Proč právě tak úzkostlivě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nepečují o to, čím byli, než o to, čím budou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co jim pomůže směřovat vpřed, nemohou-li ani zpět? Bažení po nesmrtelnosti, která ovšem není a oni navíc nejsou ani jejími pány, jim bere tu nesmrtelnost, kterou by mít mohli, a k tomu ještě pozemský život, nadarmo sužovaný úzkostmi a mukami. Zkuste se přece vzdát svého života z lásky k Universu. Snažte se už zde odstranit svou individualitu, abyste žili v Jednu a Všem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Snažte se být více než sebou samými, abyste přišli jen o málo, až přijdete o sebe.“</a:t>
            </a:r>
            <a:endParaRPr lang="cs-CZ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Promluvy ke vzdělancům mezi jeho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utrhači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Praha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2012, str. 67–101.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7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1656</Words>
  <Application>Microsoft Office PowerPoint</Application>
  <PresentationFormat>Širokoúhlá obrazovka</PresentationFormat>
  <Paragraphs>83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New Age: náboženství, životní styl nebo patologie moderny?</vt:lpstr>
      <vt:lpstr>New Age: zákonem života je láska</vt:lpstr>
      <vt:lpstr>Epifanie života</vt:lpstr>
      <vt:lpstr>Radikální imanentismus</vt:lpstr>
      <vt:lpstr>Zařazení New Age</vt:lpstr>
      <vt:lpstr>Proč „New Age“?</vt:lpstr>
      <vt:lpstr>Dějiny New Age motivů:  dědictví romantismu</vt:lpstr>
      <vt:lpstr>Romantické dědictví:  Schillerova Óda na radost</vt:lpstr>
      <vt:lpstr>Schleiermacher: já, univerzum a Bůh</vt:lpstr>
      <vt:lpstr>Pluralita pravdy</vt:lpstr>
      <vt:lpstr>Kult ozdravování proti nemocnému západu</vt:lpstr>
      <vt:lpstr>Well-Being Spirituality</vt:lpstr>
      <vt:lpstr>Ecstatic Wisdom</vt:lpstr>
      <vt:lpstr>Osho (1931–1990)</vt:lpstr>
      <vt:lpstr>Oshovo desatero</vt:lpstr>
      <vt:lpstr>Čtyři dohody. Praktický návod k osobní svobodě</vt:lpstr>
      <vt:lpstr>Naše realita je sen, procitnutí je život.</vt:lpstr>
      <vt:lpstr>Milovat sebe sama</vt:lpstr>
      <vt:lpstr>Čtyři dohody</vt:lpstr>
      <vt:lpstr>Paul Heelas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Age: náboženství, životní styl, patologie moderny?</dc:title>
  <dc:creator>Matějčková, Tereza</dc:creator>
  <cp:lastModifiedBy>Matějčková, Tereza</cp:lastModifiedBy>
  <cp:revision>29</cp:revision>
  <cp:lastPrinted>2018-05-22T13:30:23Z</cp:lastPrinted>
  <dcterms:created xsi:type="dcterms:W3CDTF">2018-05-19T14:54:27Z</dcterms:created>
  <dcterms:modified xsi:type="dcterms:W3CDTF">2018-05-22T13:43:25Z</dcterms:modified>
</cp:coreProperties>
</file>