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07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964"/>
  </p:normalViewPr>
  <p:slideViewPr>
    <p:cSldViewPr>
      <p:cViewPr varScale="1">
        <p:scale>
          <a:sx n="104" d="100"/>
          <a:sy n="104" d="100"/>
        </p:scale>
        <p:origin x="1600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8568A7BB-BBA0-F911-D3F5-16ECCEAB9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9569A299-8CDC-6C39-DC4D-940CF85C8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281857E3-D875-4B7C-FD9B-36F10443A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C735D4E2-A920-C008-045F-E19C690A6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682CAA29-3732-349B-2357-5EFF65245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A6D1D727-68C2-8054-4AE4-10A8E6F10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9AD0FF0E-D749-1865-7173-146B56C27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BF5C8DAB-EBD5-BA86-06F8-5C4635B74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47D606AF-BA86-AEF3-9EAC-E1FE216AC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1EAD4162-ADB7-EAA9-B03A-97FC30FC0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63AB546D-12A1-05C7-457E-831B0C9C5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121A8DFC-AD4D-93C3-B029-6C44F44DF06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6158718A-47FC-D863-3399-329E81881BE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A0576ACC-61A5-CBDC-9B6A-0FAA72D047E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7E4F6DF7-B9B4-D0F8-3879-C4D4F6601F7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6E156047-5DF6-8ADD-9BA6-FE6DC6459E5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045BA343-35B6-0A36-9899-4EE9B242A36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A94D791-CD9F-954B-B7E3-7817D13A62F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B12F9498-8017-9CB2-2B60-35B9BA47C39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8CAAFA8-DDF5-C449-8ACB-FCE0321F95D5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9FA2D1CD-DEB6-1349-3858-04219E73F4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3D40F96B-E7DB-B14A-B502-8C11F93D34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C699F321-6903-1755-7EB5-E78FC1898F4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6005F72-489C-CD4D-833E-05CD351F6BFD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782F9A16-8EFD-F406-586D-8069755189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3ED6736-4AC0-BF3B-BAA4-C9D883681D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B5F467-4545-B540-7750-76DE80294E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A9D68A-B130-BB57-69C9-EDA4133AC2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8FC267-F0E2-22C8-026C-D293D98AC2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B904E-8B6F-C647-AEDB-62C12A2A2C5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0726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AE71F8-11C3-2E2A-A9A7-4B8AFE99D2C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54FF9E-9AC7-5CF4-78D6-B79F1DD17D8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5EF24A-9AEA-AD75-CF10-F4D2FE86C7B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F50CE-12B4-D046-AC84-EB5EA4F5AB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27217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C001E3-A9BC-96AE-7924-A9167AD612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F9D5E2-7755-0BEE-192D-DB2E552EE1E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88B9C4-82B9-8D8D-86EE-7F47475FD15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CD85D-2064-EE4E-A904-4D61DC94F96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89732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D909B76-492F-235B-E386-D9142CF7D3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FC191A-B919-2B1E-BC4D-174612C63D7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1D52B9-BA71-BEF9-9527-E15DB12F31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D6490-96FE-904D-B0A0-327C696EE55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3586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C08ECA-353C-4540-35BB-B6D36434F8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2CB560-BB32-8E7E-BDEE-174350703CF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44E5A8-ADDC-41C5-E0FD-66B4F01B9E3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7106-31CB-5B43-B179-2569A9D732D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9773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ED8F16-2160-D9D2-BE48-AF7C17DAA3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177A93-5F81-031D-04F2-EE0DD597269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1D6C35-796B-4056-7B51-B784B49225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BCC4E-EE12-D54C-81AC-7AAA93715D3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14633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57B4786-937C-B1A7-825A-40E8A645E7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6D9EDBA-77EF-8D4A-09BF-0ED264D39EB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1D5A60-41B6-3AD1-4876-A8C3DA7EBE3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62A38-D96F-0147-AB0B-8225A82A15E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5684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72C0022-10DF-947F-B167-D099A9F2898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F3B2C9B-E214-F214-110E-8762528122B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465EE95-12D8-A49D-CABE-EFA1CFA5AAE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83F4D-EE9C-6D4D-B9A3-7FB06FE21A0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49610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9CE5FB3-7CD9-AEBE-E0DD-DDB8E65684B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AF061A-3CFB-21A0-F3BB-4795F8F9A34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4409F5-0E2E-0F64-BBB4-CFAA7D6880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88EAE-0BCA-8D43-AD96-97C46E48CD7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14165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012BC25-183F-769B-9BF9-1ED75036412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9481DCB-7B33-84B2-30C6-93962A989B4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084338E-C30F-2BDE-1FED-81B3A0237D3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23E5B-8478-2041-863A-FFB7995BC38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6037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522DDDC-7207-F499-B894-464B04880B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DB4B344-6FF3-99B8-58E4-8530734FDC1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DF81251-FE34-D41A-F7EA-3C34429D58E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631EC-792F-9C4D-8DA4-AF356A00383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1537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F95E401-4E31-B7D9-1BF5-7595137B8A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7A5F610-D93E-D890-15DA-7AF359C2A74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700BF93-7E46-364C-0213-5EC129DD70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6C518-9E5F-D546-BB24-84A4B646FB4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85457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DDEF304-4BC0-C293-384C-95B7293455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D52CBA98-BC38-672A-16CC-72CDBFAF1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A3F6286-E929-09AF-88CA-AECC5D616D0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39C6AB7-76EC-174B-6F33-FB774215097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474FFB3-B984-D17C-4B4A-B82D744AB30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3FA685A-22FA-8545-99D1-F578E6D5A61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file:////Users/markusgiger/Documents/Zeitungen_Internet/Bsp_Texte%20zu%20ling.%20Relevantem/Russisch/Rus_Gram_80_html/az.don.sitek.net/lang/ru/ibooks/lib/gram/328-379.html%2334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08C0B2FE-FC2E-9D2B-B12E-CD3EF599E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CC7C7B9-B8B4-535F-963A-D023CA9038F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D9CC58CE-B923-E5D9-A40F-EACE7CF991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Další substantiva označující nástroj: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льник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uk-UA" altLang="de-CZ" sz="2800" i="1">
                <a:latin typeface="Times New Roman" panose="02020603050405020304" pitchFamily="18" charset="0"/>
              </a:rPr>
              <a:t>будить</a:t>
            </a:r>
            <a:r>
              <a:rPr lang="uk-UA" altLang="de-CZ" sz="2800">
                <a:latin typeface="Times New Roman" panose="02020603050405020304" pitchFamily="18" charset="0"/>
              </a:rPr>
              <a:t> - </a:t>
            </a:r>
            <a:r>
              <a:rPr lang="uk-UA" altLang="de-CZ" sz="2800" i="1">
                <a:latin typeface="Times New Roman" panose="02020603050405020304" pitchFamily="18" charset="0"/>
              </a:rPr>
              <a:t>будильник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ач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«называют предмет, служащий для выполнения действия, или лицо, производящее действие, названное мотивирующим словом»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напр. «СЕКАЧ, секача, муж. 1. Тяжелый острый молоток, которым перерубают железо (тех.). 2. Самец у зверей (охот. обл.). 3. Механизм для разрезывания торфа на кирпичи (спец.). 4. Рабочий, резчик торфа (спец.). Секач торфа.» (Ушаков)  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</a:t>
            </a:r>
            <a:r>
              <a:rPr lang="cs-CZ" altLang="de-CZ" sz="2800">
                <a:latin typeface="Times New Roman" panose="02020603050405020304" pitchFamily="18" charset="0"/>
              </a:rPr>
              <a:t>ubstantiva na -</a:t>
            </a:r>
            <a:r>
              <a:rPr lang="ru-RU" altLang="de-CZ" sz="2800" i="1">
                <a:latin typeface="Times New Roman" panose="02020603050405020304" pitchFamily="18" charset="0"/>
              </a:rPr>
              <a:t>ние,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тие</a:t>
            </a:r>
            <a:r>
              <a:rPr lang="cs-CZ" altLang="de-CZ" sz="2800">
                <a:latin typeface="Times New Roman" panose="02020603050405020304" pitchFamily="18" charset="0"/>
              </a:rPr>
              <a:t> označující výsledek činnosti: </a:t>
            </a:r>
            <a:r>
              <a:rPr lang="ru-RU" altLang="de-CZ" sz="2800" i="1">
                <a:latin typeface="Times New Roman" panose="02020603050405020304" pitchFamily="18" charset="0"/>
              </a:rPr>
              <a:t>послать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послание</a:t>
            </a:r>
            <a:r>
              <a:rPr lang="ru-RU" altLang="de-CZ" sz="2800">
                <a:latin typeface="Times New Roman" panose="02020603050405020304" pitchFamily="18" charset="0"/>
              </a:rPr>
              <a:t>, аналогично </a:t>
            </a:r>
            <a:r>
              <a:rPr lang="ru-RU" altLang="de-CZ" sz="2800" i="1">
                <a:latin typeface="Times New Roman" panose="02020603050405020304" pitchFamily="18" charset="0"/>
              </a:rPr>
              <a:t>кушанье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название</a:t>
            </a:r>
            <a:r>
              <a:rPr lang="ru-RU" altLang="de-CZ" sz="2800">
                <a:latin typeface="Times New Roman" panose="02020603050405020304" pitchFamily="18" charset="0"/>
              </a:rPr>
              <a:t>; б) </a:t>
            </a:r>
            <a:r>
              <a:rPr lang="ru-RU" altLang="de-CZ" sz="2800" i="1">
                <a:latin typeface="Times New Roman" panose="02020603050405020304" pitchFamily="18" charset="0"/>
              </a:rPr>
              <a:t>расти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растут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растение</a:t>
            </a:r>
            <a:r>
              <a:rPr lang="ru-RU" altLang="de-CZ" sz="2800">
                <a:latin typeface="Times New Roman" panose="02020603050405020304" pitchFamily="18" charset="0"/>
              </a:rPr>
              <a:t>; в) </a:t>
            </a:r>
            <a:r>
              <a:rPr lang="ru-RU" altLang="de-CZ" sz="2800" i="1">
                <a:latin typeface="Times New Roman" panose="02020603050405020304" pitchFamily="18" charset="0"/>
              </a:rPr>
              <a:t>одеть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оденут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одеяние</a:t>
            </a:r>
            <a:r>
              <a:rPr lang="ru-RU" altLang="de-CZ" sz="2800">
                <a:latin typeface="Times New Roman" panose="02020603050405020304" pitchFamily="18" charset="0"/>
              </a:rPr>
              <a:t>; г) </a:t>
            </a:r>
            <a:r>
              <a:rPr lang="ru-RU" altLang="de-CZ" sz="2800" i="1">
                <a:latin typeface="Times New Roman" panose="02020603050405020304" pitchFamily="18" charset="0"/>
              </a:rPr>
              <a:t>наследовать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наследие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известить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известие</a:t>
            </a:r>
            <a:r>
              <a:rPr lang="ru-RU" altLang="de-CZ" sz="2800">
                <a:latin typeface="Times New Roman" panose="02020603050405020304" pitchFamily="18" charset="0"/>
              </a:rPr>
              <a:t>; д) </a:t>
            </a:r>
            <a:r>
              <a:rPr lang="ru-RU" altLang="de-CZ" sz="2800" i="1">
                <a:latin typeface="Times New Roman" panose="02020603050405020304" pitchFamily="18" charset="0"/>
              </a:rPr>
              <a:t>последовать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последствие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CF43FEF6-C16C-2EA1-7CF5-6309D9E322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179388"/>
            <a:ext cx="96488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ница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místo činnosti: </a:t>
            </a:r>
            <a:r>
              <a:rPr lang="ru-RU" altLang="de-CZ" sz="2800" i="1">
                <a:latin typeface="Times New Roman" panose="02020603050405020304" pitchFamily="18" charset="0"/>
              </a:rPr>
              <a:t>молоть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мелют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мельница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гостить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гостиница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Aj.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«Существительные со значением отвлеченного процессуального признака»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ние,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тие</a:t>
            </a:r>
            <a:r>
              <a:rPr lang="cs-CZ" altLang="de-CZ" sz="2800">
                <a:latin typeface="Times New Roman" panose="02020603050405020304" pitchFamily="18" charset="0"/>
              </a:rPr>
              <a:t> označující činnost: </a:t>
            </a:r>
            <a:r>
              <a:rPr lang="ru-RU" altLang="de-CZ" sz="2800" i="1">
                <a:latin typeface="Times New Roman" panose="02020603050405020304" pitchFamily="18" charset="0"/>
              </a:rPr>
              <a:t>петь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пение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курить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курение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исчезновение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отдохновение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 podobným významem sufix -</a:t>
            </a:r>
            <a:r>
              <a:rPr lang="cs-CZ" altLang="de-CZ" sz="2800" i="1">
                <a:latin typeface="Times New Roman" panose="02020603050405020304" pitchFamily="18" charset="0"/>
              </a:rPr>
              <a:t>k</a:t>
            </a:r>
            <a:r>
              <a:rPr lang="cs-CZ" altLang="de-CZ" sz="2800">
                <a:latin typeface="Times New Roman" panose="02020603050405020304" pitchFamily="18" charset="0"/>
              </a:rPr>
              <a:t>-: </a:t>
            </a:r>
            <a:r>
              <a:rPr lang="bg-BG" altLang="de-CZ" sz="2800" i="1">
                <a:latin typeface="Times New Roman" panose="02020603050405020304" pitchFamily="18" charset="0"/>
              </a:rPr>
              <a:t>чистка</a:t>
            </a:r>
            <a:r>
              <a:rPr lang="bg-BG" altLang="de-CZ" sz="2800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объездка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попытка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«Многие существительные этого типа имеют и вторичные конкретные значения: "орудие" (</a:t>
            </a:r>
            <a:r>
              <a:rPr lang="ru-RU" altLang="de-CZ" sz="2800" i="1">
                <a:latin typeface="Times New Roman" panose="02020603050405020304" pitchFamily="18" charset="0"/>
              </a:rPr>
              <a:t>мойка</a:t>
            </a:r>
            <a:r>
              <a:rPr lang="ru-RU" altLang="de-CZ" sz="2800">
                <a:latin typeface="Times New Roman" panose="02020603050405020304" pitchFamily="18" charset="0"/>
              </a:rPr>
              <a:t>), "материал», "объект действия" (</a:t>
            </a:r>
            <a:r>
              <a:rPr lang="ru-RU" altLang="de-CZ" sz="2800" i="1">
                <a:latin typeface="Times New Roman" panose="02020603050405020304" pitchFamily="18" charset="0"/>
              </a:rPr>
              <a:t>жвачка</a:t>
            </a:r>
            <a:r>
              <a:rPr lang="ru-RU" altLang="de-CZ" sz="2800">
                <a:latin typeface="Times New Roman" panose="02020603050405020304" pitchFamily="18" charset="0"/>
              </a:rPr>
              <a:t>), "результат действия», "место»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1513375E-B321-3335-9A3A-E063F90E08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179388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</a:t>
            </a:r>
            <a:r>
              <a:rPr lang="de-CH" altLang="de-CZ" sz="2800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ация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деградация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стилизация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фальсификация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ство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производить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производство, убить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убийство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Aj. §265nn.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ость/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ть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odvozený stav: </a:t>
            </a:r>
            <a:r>
              <a:rPr lang="ru-RU" altLang="de-CZ" sz="2800" i="1">
                <a:latin typeface="Times New Roman" panose="02020603050405020304" pitchFamily="18" charset="0"/>
              </a:rPr>
              <a:t>жалеть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жалость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лениться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леность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ревновать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ревность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завидовать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зависть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ненавидеть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ненависть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принадлежать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принадлежность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Aj. (§272-283), různé, většinou málo početné a neproduktivní skupiny, některé hovorové nebo expresivní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49035FAC-FA64-2312-D1C6-0151A04059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Substantiva derivovaná od adjektiv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RG dělí tato substantiva obdobně jako deverbální substantiva: </a:t>
            </a:r>
            <a:r>
              <a:rPr lang="ru-RU" altLang="de-CZ" sz="2800">
                <a:latin typeface="Times New Roman" panose="02020603050405020304" pitchFamily="18" charset="0"/>
              </a:rPr>
              <a:t>«§ 284. В системе существительных, мотивированных прилагательными, существительные со слово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образовательным значением "носитель признака" противопоставлены существительным со значением отвлеченного признака. Слова со знач. отвлеченного признака могут иметь знач. "носитель признака" лишь как вторичное, факультативно сопутствующее основному значению.»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K deadjektivním substantivům počítá RG i departicipiální: </a:t>
            </a:r>
            <a:r>
              <a:rPr lang="ru-RU" altLang="de-CZ" sz="2800" i="1">
                <a:latin typeface="Times New Roman" panose="02020603050405020304" pitchFamily="18" charset="0"/>
              </a:rPr>
              <a:t>посланный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посланец</a:t>
            </a:r>
            <a:r>
              <a:rPr lang="cs-CZ" altLang="de-CZ" sz="2800">
                <a:latin typeface="Times New Roman" panose="02020603050405020304" pitchFamily="18" charset="0"/>
              </a:rPr>
              <a:t> ,mluvčí, delegát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отпущенный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отпущенник</a:t>
            </a:r>
            <a:r>
              <a:rPr lang="cs-CZ" altLang="ja-JP" sz="2800">
                <a:latin typeface="Times New Roman" panose="02020603050405020304" pitchFamily="18" charset="0"/>
              </a:rPr>
              <a:t> ,</a:t>
            </a:r>
            <a:r>
              <a:rPr lang="de-DE" altLang="ja-JP" sz="2800">
                <a:latin typeface="Times New Roman" panose="02020603050405020304" pitchFamily="18" charset="0"/>
              </a:rPr>
              <a:t>propuštěnec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uk-UA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изолированный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изолированность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склоняемый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склоняемость</a:t>
            </a:r>
            <a:r>
              <a:rPr lang="ru-RU" altLang="ja-JP" sz="2800">
                <a:latin typeface="Times New Roman" panose="02020603050405020304" pitchFamily="18" charset="0"/>
              </a:rPr>
              <a:t> (спец.)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B673F697-46BC-36D7-FCE5-0C40642D33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Sufix: -</a:t>
            </a:r>
            <a:r>
              <a:rPr lang="ru-RU" altLang="de-CZ" sz="2800" i="1">
                <a:latin typeface="Times New Roman" panose="02020603050405020304" pitchFamily="18" charset="0"/>
              </a:rPr>
              <a:t>ик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§285 </a:t>
            </a:r>
            <a:r>
              <a:rPr lang="ru-RU" altLang="de-CZ" sz="2800">
                <a:latin typeface="Times New Roman" panose="02020603050405020304" pitchFamily="18" charset="0"/>
              </a:rPr>
              <a:t>«-</a:t>
            </a:r>
            <a:r>
              <a:rPr lang="ru-RU" altLang="de-CZ" sz="2800" i="1">
                <a:latin typeface="Times New Roman" panose="02020603050405020304" pitchFamily="18" charset="0"/>
              </a:rPr>
              <a:t>ик</a:t>
            </a:r>
            <a:r>
              <a:rPr lang="ru-RU" altLang="de-CZ" sz="2800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ник</a:t>
            </a:r>
            <a:r>
              <a:rPr lang="ru-RU" altLang="de-CZ" sz="2800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евик</a:t>
            </a:r>
            <a:r>
              <a:rPr lang="ru-RU" altLang="de-CZ" sz="2800">
                <a:latin typeface="Times New Roman" panose="02020603050405020304" pitchFamily="18" charset="0"/>
              </a:rPr>
              <a:t> имеют общее значение "предмет (одушевленный или неодушевленный), характеризующийся признаком, названным мотивирующим словом". Мотивирующие прилагательные: 1) немотивированные: </a:t>
            </a:r>
            <a:r>
              <a:rPr lang="ru-RU" altLang="de-CZ" sz="2800" i="1">
                <a:latin typeface="Times New Roman" panose="02020603050405020304" pitchFamily="18" charset="0"/>
              </a:rPr>
              <a:t>старик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тупик</a:t>
            </a:r>
            <a:r>
              <a:rPr lang="ru-RU" altLang="de-CZ" sz="2800">
                <a:latin typeface="Times New Roman" panose="02020603050405020304" pitchFamily="18" charset="0"/>
              </a:rPr>
              <a:t>; 2) с различными морфами суффиксов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1- и -|н'|-: а) суффиксальные: </a:t>
            </a:r>
            <a:r>
              <a:rPr lang="ru-RU" altLang="de-CZ" sz="2800" i="1">
                <a:latin typeface="Times New Roman" panose="02020603050405020304" pitchFamily="18" charset="0"/>
              </a:rPr>
              <a:t>туберкулезник</a:t>
            </a:r>
            <a:r>
              <a:rPr lang="ru-RU" altLang="de-CZ" sz="2800">
                <a:latin typeface="Times New Roman" panose="02020603050405020304" pitchFamily="18" charset="0"/>
              </a:rPr>
              <a:t>; б) префиксально-суффиксальные: </a:t>
            </a:r>
            <a:r>
              <a:rPr lang="ru-RU" altLang="de-CZ" sz="2800" i="1">
                <a:latin typeface="Times New Roman" panose="02020603050405020304" pitchFamily="18" charset="0"/>
              </a:rPr>
              <a:t>антирелигиозник</a:t>
            </a:r>
            <a:r>
              <a:rPr lang="ru-RU" altLang="de-CZ" sz="2800">
                <a:latin typeface="Times New Roman" panose="02020603050405020304" pitchFamily="18" charset="0"/>
              </a:rPr>
              <a:t>, в) суффиксально-сложные: </a:t>
            </a:r>
            <a:r>
              <a:rPr lang="ru-RU" altLang="de-CZ" sz="2800" i="1">
                <a:latin typeface="Times New Roman" panose="02020603050405020304" pitchFamily="18" charset="0"/>
              </a:rPr>
              <a:t>ежегодник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3)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ru-RU" altLang="de-CZ" sz="2800">
                <a:latin typeface="Times New Roman" panose="02020603050405020304" pitchFamily="18" charset="0"/>
              </a:rPr>
              <a:t>-: а) суффиксальные: </a:t>
            </a:r>
            <a:r>
              <a:rPr lang="ru-RU" altLang="de-CZ" sz="2800" i="1">
                <a:latin typeface="Times New Roman" panose="02020603050405020304" pitchFamily="18" charset="0"/>
              </a:rPr>
              <a:t>кадровик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DE" altLang="de-CZ" sz="2800">
                <a:latin typeface="Times New Roman" panose="02020603050405020304" pitchFamily="18" charset="0"/>
              </a:rPr>
              <a:t>aktivní voják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б) префиксально-суффиксальные: </a:t>
            </a:r>
            <a:r>
              <a:rPr lang="ru-RU" altLang="ja-JP" sz="2800" i="1">
                <a:latin typeface="Times New Roman" panose="02020603050405020304" pitchFamily="18" charset="0"/>
              </a:rPr>
              <a:t>почасовик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,работник (обычно преподаватель), получающий почасовую оплату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в) суффиксально-сложные: </a:t>
            </a:r>
            <a:r>
              <a:rPr lang="ru-RU" altLang="ja-JP" sz="2800" i="1">
                <a:latin typeface="Times New Roman" panose="02020603050405020304" pitchFamily="18" charset="0"/>
              </a:rPr>
              <a:t>трехмачтовик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de-CH" altLang="ja-JP" sz="2800">
                <a:latin typeface="Times New Roman" panose="02020603050405020304" pitchFamily="18" charset="0"/>
              </a:rPr>
              <a:t>,trojstěžník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4) с суф. -</a:t>
            </a:r>
            <a:r>
              <a:rPr lang="ru-RU" altLang="ja-JP" sz="2800" i="1">
                <a:latin typeface="Times New Roman" panose="02020603050405020304" pitchFamily="18" charset="0"/>
              </a:rPr>
              <a:t>ан</a:t>
            </a:r>
            <a:r>
              <a:rPr lang="ru-RU" altLang="ja-JP" sz="2800">
                <a:latin typeface="Times New Roman" panose="02020603050405020304" pitchFamily="18" charset="0"/>
              </a:rPr>
              <a:t>-, -</a:t>
            </a:r>
            <a:r>
              <a:rPr lang="ru-RU" altLang="ja-JP" sz="2800" i="1">
                <a:latin typeface="Times New Roman" panose="02020603050405020304" pitchFamily="18" charset="0"/>
              </a:rPr>
              <a:t>льн</a:t>
            </a:r>
            <a:r>
              <a:rPr lang="ru-RU" altLang="ja-JP" sz="2800">
                <a:latin typeface="Times New Roman" panose="02020603050405020304" pitchFamily="18" charset="0"/>
              </a:rPr>
              <a:t>-: </a:t>
            </a:r>
            <a:r>
              <a:rPr lang="ru-RU" altLang="ja-JP" sz="2800" i="1">
                <a:latin typeface="Times New Roman" panose="02020603050405020304" pitchFamily="18" charset="0"/>
              </a:rPr>
              <a:t>нефтяник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naftař (zaměstnanec či podnikatel v oblasti nafty)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5) с суф. -</a:t>
            </a:r>
            <a:r>
              <a:rPr lang="ru-RU" altLang="ja-JP" sz="2800" i="1">
                <a:latin typeface="Times New Roman" panose="02020603050405020304" pitchFamily="18" charset="0"/>
              </a:rPr>
              <a:t>аст</a:t>
            </a:r>
            <a:r>
              <a:rPr lang="ru-RU" altLang="ja-JP" sz="2800">
                <a:latin typeface="Times New Roman" panose="02020603050405020304" pitchFamily="18" charset="0"/>
              </a:rPr>
              <a:t>-, -</a:t>
            </a:r>
            <a:r>
              <a:rPr lang="ru-RU" altLang="ja-JP" sz="2800" i="1">
                <a:latin typeface="Times New Roman" panose="02020603050405020304" pitchFamily="18" charset="0"/>
              </a:rPr>
              <a:t>ист</a:t>
            </a:r>
            <a:r>
              <a:rPr lang="ru-RU" altLang="ja-JP" sz="2800">
                <a:latin typeface="Times New Roman" panose="02020603050405020304" pitchFamily="18" charset="0"/>
              </a:rPr>
              <a:t>-, -</a:t>
            </a:r>
            <a:r>
              <a:rPr lang="ru-RU" altLang="ja-JP" sz="2800" i="1">
                <a:latin typeface="Times New Roman" panose="02020603050405020304" pitchFamily="18" charset="0"/>
              </a:rPr>
              <a:t>am</a:t>
            </a:r>
            <a:r>
              <a:rPr lang="ru-RU" altLang="ja-JP" sz="2800">
                <a:latin typeface="Times New Roman" panose="02020603050405020304" pitchFamily="18" charset="0"/>
              </a:rPr>
              <a:t>-, </a:t>
            </a:r>
            <a:br>
              <a:rPr lang="cs-CZ" altLang="ja-JP" sz="2800">
                <a:latin typeface="Times New Roman" panose="02020603050405020304" pitchFamily="18" charset="0"/>
              </a:rPr>
            </a:br>
            <a:r>
              <a:rPr lang="ru-RU" altLang="ja-JP" sz="2800">
                <a:latin typeface="Times New Roman" panose="02020603050405020304" pitchFamily="18" charset="0"/>
              </a:rPr>
              <a:t>-</a:t>
            </a:r>
            <a:r>
              <a:rPr lang="ru-RU" altLang="ja-JP" sz="2800" i="1">
                <a:latin typeface="Times New Roman" panose="02020603050405020304" pitchFamily="18" charset="0"/>
              </a:rPr>
              <a:t>оват</a:t>
            </a:r>
            <a:r>
              <a:rPr lang="ru-RU" altLang="ja-JP" sz="2800">
                <a:latin typeface="Times New Roman" panose="02020603050405020304" pitchFamily="18" charset="0"/>
              </a:rPr>
              <a:t>-: </a:t>
            </a:r>
            <a:r>
              <a:rPr lang="ru-RU" altLang="ja-JP" sz="2800" i="1">
                <a:latin typeface="Times New Roman" panose="02020603050405020304" pitchFamily="18" charset="0"/>
              </a:rPr>
              <a:t>головастик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pulec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 (od </a:t>
            </a:r>
            <a:r>
              <a:rPr lang="ru-RU" altLang="ja-JP" sz="2800" i="1">
                <a:latin typeface="Times New Roman" panose="02020603050405020304" pitchFamily="18" charset="0"/>
              </a:rPr>
              <a:t>головастый</a:t>
            </a:r>
            <a:r>
              <a:rPr lang="de-CH" altLang="ja-JP" sz="2800">
                <a:latin typeface="Times New Roman" panose="02020603050405020304" pitchFamily="18" charset="0"/>
              </a:rPr>
              <a:t> ,hlavatý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; 6) сложные с нулевым суф.: </a:t>
            </a:r>
            <a:r>
              <a:rPr lang="ru-RU" altLang="ja-JP" sz="2800" i="1">
                <a:latin typeface="Times New Roman" panose="02020603050405020304" pitchFamily="18" charset="0"/>
              </a:rPr>
              <a:t>долгоносик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nosatec (aj.)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7) страдат. причастия прош. вр.: </a:t>
            </a:r>
            <a:r>
              <a:rPr lang="ru-RU" altLang="ja-JP" sz="2800" i="1">
                <a:latin typeface="Times New Roman" panose="02020603050405020304" pitchFamily="18" charset="0"/>
              </a:rPr>
              <a:t>воспитанник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chovanec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.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210C3DDF-4782-D4B6-D237-447ABA16B3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«Многие из существительных этого типа семантически мотивируются словосочетаниями с мотивирующим прилагательным в качестве определяющего слова, причем сами существительные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ик</a:t>
            </a:r>
            <a:r>
              <a:rPr lang="ru-RU" altLang="de-CZ" sz="2800">
                <a:latin typeface="Times New Roman" panose="02020603050405020304" pitchFamily="18" charset="0"/>
              </a:rPr>
              <a:t> или а) синонимичны или б) не синонимичны этим словосочетаниям: а) </a:t>
            </a:r>
            <a:r>
              <a:rPr lang="ru-RU" altLang="de-CZ" sz="2800" i="1">
                <a:latin typeface="Times New Roman" panose="02020603050405020304" pitchFamily="18" charset="0"/>
              </a:rPr>
              <a:t>внештатный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работник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внештатник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,dočasný, mimorozpočtový zaměstnanec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дождевой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плащ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дождевик</a:t>
            </a:r>
            <a:r>
              <a:rPr lang="ru-RU" altLang="ja-JP" sz="2800">
                <a:latin typeface="Times New Roman" panose="02020603050405020304" pitchFamily="18" charset="0"/>
              </a:rPr>
              <a:t>; б) </a:t>
            </a:r>
            <a:r>
              <a:rPr lang="ru-RU" altLang="ja-JP" sz="2800" i="1">
                <a:latin typeface="Times New Roman" panose="02020603050405020304" pitchFamily="18" charset="0"/>
              </a:rPr>
              <a:t>естественные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науки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естественник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přírodovědec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международное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положение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международник</a:t>
            </a:r>
            <a:r>
              <a:rPr lang="ru-RU" altLang="ja-JP" sz="2800">
                <a:latin typeface="Times New Roman" panose="02020603050405020304" pitchFamily="18" charset="0"/>
              </a:rPr>
              <a:t> (специалист по вопросам международной политики, международного права), </a:t>
            </a:r>
            <a:r>
              <a:rPr lang="ru-RU" altLang="ja-JP" sz="2800" i="1">
                <a:latin typeface="Times New Roman" panose="02020603050405020304" pitchFamily="18" charset="0"/>
              </a:rPr>
              <a:t>вечернее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отделение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вечерник</a:t>
            </a:r>
            <a:r>
              <a:rPr lang="ru-RU" altLang="ja-JP" sz="2800">
                <a:latin typeface="Times New Roman" panose="02020603050405020304" pitchFamily="18" charset="0"/>
              </a:rPr>
              <a:t> (студент).»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«Слова этого типа называют лицо (</a:t>
            </a:r>
            <a:r>
              <a:rPr lang="ru-RU" altLang="de-CZ" sz="2800" i="1">
                <a:latin typeface="Times New Roman" panose="02020603050405020304" pitchFamily="18" charset="0"/>
              </a:rPr>
              <a:t>западник</a:t>
            </a:r>
            <a:r>
              <a:rPr lang="ru-RU" altLang="de-CZ" sz="2800">
                <a:latin typeface="Times New Roman" panose="02020603050405020304" pitchFamily="18" charset="0"/>
              </a:rPr>
              <a:t>), животное (</a:t>
            </a:r>
            <a:r>
              <a:rPr lang="ru-RU" altLang="de-CZ" sz="2800" i="1">
                <a:latin typeface="Times New Roman" panose="02020603050405020304" pitchFamily="18" charset="0"/>
              </a:rPr>
              <a:t>хищник</a:t>
            </a:r>
            <a:r>
              <a:rPr lang="ru-RU" altLang="de-CZ" sz="2800">
                <a:latin typeface="Times New Roman" panose="02020603050405020304" pitchFamily="18" charset="0"/>
              </a:rPr>
              <a:t>), растение (</a:t>
            </a:r>
            <a:r>
              <a:rPr lang="ru-RU" altLang="de-CZ" sz="2800" i="1">
                <a:latin typeface="Times New Roman" panose="02020603050405020304" pitchFamily="18" charset="0"/>
              </a:rPr>
              <a:t>бессмертник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suchokvět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), неодушевленный предмет (</a:t>
            </a:r>
            <a:r>
              <a:rPr lang="ru-RU" altLang="ja-JP" sz="2800" i="1">
                <a:latin typeface="Times New Roman" panose="02020603050405020304" pitchFamily="18" charset="0"/>
              </a:rPr>
              <a:t>учебник</a:t>
            </a:r>
            <a:r>
              <a:rPr lang="ru-RU" altLang="ja-JP" sz="2800">
                <a:latin typeface="Times New Roman" panose="02020603050405020304" pitchFamily="18" charset="0"/>
              </a:rPr>
              <a:t>), вместилище (</a:t>
            </a:r>
            <a:r>
              <a:rPr lang="ru-RU" altLang="ja-JP" sz="2800" i="1">
                <a:latin typeface="Times New Roman" panose="02020603050405020304" pitchFamily="18" charset="0"/>
              </a:rPr>
              <a:t>кофейник</a:t>
            </a:r>
            <a:r>
              <a:rPr lang="ru-RU" altLang="ja-JP" sz="2800">
                <a:latin typeface="Times New Roman" panose="02020603050405020304" pitchFamily="18" charset="0"/>
              </a:rPr>
              <a:t>), пространство (</a:t>
            </a:r>
            <a:r>
              <a:rPr lang="ru-RU" altLang="ja-JP" sz="2800" i="1">
                <a:latin typeface="Times New Roman" panose="02020603050405020304" pitchFamily="18" charset="0"/>
              </a:rPr>
              <a:t>торфяник</a:t>
            </a:r>
            <a:r>
              <a:rPr lang="cs-CZ" altLang="ja-JP" sz="2800">
                <a:latin typeface="Times New Roman" panose="02020603050405020304" pitchFamily="18" charset="0"/>
              </a:rPr>
              <a:t> ,rašeliniště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A4DF2059-4520-4CED-968B-A286B22420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179388"/>
            <a:ext cx="9505950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«Некоторые существительные имеют несколько (два и более) лексических значений. Отчасти это объясняется мотивированностью разными словосочетаниями. Например: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зимник</a:t>
            </a:r>
            <a:r>
              <a:rPr lang="ru-RU" altLang="de-CZ" sz="2800">
                <a:latin typeface="Times New Roman" panose="02020603050405020304" pitchFamily="18" charset="0"/>
              </a:rPr>
              <a:t> - ,любитель зимней рыбной ловли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,зимнее помещение для скота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,зимняя дорога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торфяник</a:t>
            </a:r>
            <a:r>
              <a:rPr lang="ru-RU" altLang="ja-JP" sz="2800">
                <a:latin typeface="Times New Roman" panose="02020603050405020304" pitchFamily="18" charset="0"/>
              </a:rPr>
              <a:t> - ,пространство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,лицо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Возможны и различные лексические значения в рамках значения лица: </a:t>
            </a:r>
            <a:r>
              <a:rPr lang="ru-RU" altLang="ja-JP" sz="2800" i="1">
                <a:latin typeface="Times New Roman" panose="02020603050405020304" pitchFamily="18" charset="0"/>
              </a:rPr>
              <a:t>западник</a:t>
            </a:r>
            <a:r>
              <a:rPr lang="ru-RU" altLang="ja-JP" sz="2800">
                <a:latin typeface="Times New Roman" panose="02020603050405020304" pitchFamily="18" charset="0"/>
              </a:rPr>
              <a:t> - ,сторонник западного направления, ориентации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,житель запада, западной страны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желудочник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сердечник</a:t>
            </a:r>
            <a:r>
              <a:rPr lang="ru-RU" altLang="ja-JP" sz="2800">
                <a:latin typeface="Times New Roman" panose="02020603050405020304" pitchFamily="18" charset="0"/>
              </a:rPr>
              <a:t> - ,больной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,врач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r>
              <a:rPr lang="cs-CZ" altLang="ja-JP" sz="2800">
                <a:latin typeface="Times New Roman" panose="02020603050405020304" pitchFamily="18" charset="0"/>
              </a:rPr>
              <a:t> (srov. č. </a:t>
            </a:r>
            <a:r>
              <a:rPr lang="de-DE" altLang="ja-JP" sz="2800" b="1">
                <a:latin typeface="Times New Roman" panose="02020603050405020304" pitchFamily="18" charset="0"/>
              </a:rPr>
              <a:t>srdcař, </a:t>
            </a:r>
            <a:r>
              <a:rPr lang="de-DE" altLang="ja-JP" sz="2800">
                <a:latin typeface="Times New Roman" panose="02020603050405020304" pitchFamily="18" charset="0"/>
              </a:rPr>
              <a:t>-e m. med. slang. </a:t>
            </a:r>
            <a:r>
              <a:rPr lang="de-DE" altLang="ja-JP" sz="2800" b="1">
                <a:latin typeface="Times New Roman" panose="02020603050405020304" pitchFamily="18" charset="0"/>
              </a:rPr>
              <a:t>1. </a:t>
            </a:r>
            <a:r>
              <a:rPr lang="de-DE" altLang="ja-JP" sz="2800" i="1">
                <a:latin typeface="Times New Roman" panose="02020603050405020304" pitchFamily="18" charset="0"/>
              </a:rPr>
              <a:t>lékař pro srdeční choroby, kardiolog: </a:t>
            </a:r>
            <a:r>
              <a:rPr lang="de-DE" altLang="ja-JP" sz="2800">
                <a:latin typeface="Times New Roman" panose="02020603050405020304" pitchFamily="18" charset="0"/>
              </a:rPr>
              <a:t>dát se prohléd-nout s-em </a:t>
            </a:r>
            <a:r>
              <a:rPr lang="de-DE" altLang="ja-JP" sz="2800" b="1">
                <a:latin typeface="Times New Roman" panose="02020603050405020304" pitchFamily="18" charset="0"/>
              </a:rPr>
              <a:t>2. </a:t>
            </a:r>
            <a:r>
              <a:rPr lang="de-DE" altLang="ja-JP" sz="2800" i="1">
                <a:latin typeface="Times New Roman" panose="02020603050405020304" pitchFamily="18" charset="0"/>
              </a:rPr>
              <a:t>člověk trpící srdeční chorobou, kardiak</a:t>
            </a:r>
            <a:r>
              <a:rPr lang="de-DE" altLang="ja-JP" sz="2800">
                <a:latin typeface="Times New Roman" panose="02020603050405020304" pitchFamily="18" charset="0"/>
              </a:rPr>
              <a:t>, SSJČ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«Многие слова мотивированы не только прилагательными, но и - опосредствованно - существительными или глаголами, которыми эти прилагательные мотивированы: </a:t>
            </a:r>
            <a:r>
              <a:rPr lang="ru-RU" altLang="de-CZ" sz="2800" i="1">
                <a:latin typeface="Times New Roman" panose="02020603050405020304" pitchFamily="18" charset="0"/>
              </a:rPr>
              <a:t>торфяник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торфяной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торф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пропускник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hygienická očišťovna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пропускной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пропускать</a:t>
            </a:r>
            <a:r>
              <a:rPr lang="ru-RU" altLang="ja-JP" sz="2800">
                <a:latin typeface="Times New Roman" panose="02020603050405020304" pitchFamily="18" charset="0"/>
              </a:rPr>
              <a:t>)»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74ACDC5E-3CB6-69F4-6BC9-1DC263248C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23850"/>
            <a:ext cx="9577388" cy="28082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«Тип продуктивен, особенно в разг. речи; нов. разг.: </a:t>
            </a:r>
            <a:r>
              <a:rPr lang="ru-RU" altLang="de-CZ" sz="2800" i="1">
                <a:latin typeface="Times New Roman" panose="02020603050405020304" pitchFamily="18" charset="0"/>
              </a:rPr>
              <a:t>женатик</a:t>
            </a:r>
            <a:r>
              <a:rPr lang="ru-RU" altLang="de-CZ" sz="2800">
                <a:latin typeface="Times New Roman" panose="02020603050405020304" pitchFamily="18" charset="0"/>
              </a:rPr>
              <a:t> ,женатый мужчина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грудник</a:t>
            </a:r>
            <a:r>
              <a:rPr lang="ru-RU" altLang="ja-JP" sz="2800">
                <a:latin typeface="Times New Roman" panose="02020603050405020304" pitchFamily="18" charset="0"/>
              </a:rPr>
              <a:t> ,ребенок грудного возраста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прикладник</a:t>
            </a:r>
            <a:r>
              <a:rPr lang="ru-RU" altLang="ja-JP" sz="2800">
                <a:latin typeface="Times New Roman" panose="02020603050405020304" pitchFamily="18" charset="0"/>
              </a:rPr>
              <a:t> ,тот, кто работает в какой-л. прикладной области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(,</a:t>
            </a:r>
            <a:r>
              <a:rPr lang="cs-CZ" altLang="ja-JP" sz="2800">
                <a:latin typeface="Times New Roman" panose="02020603050405020304" pitchFamily="18" charset="0"/>
              </a:rPr>
              <a:t>průmyslový výtvarník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), спорт. </a:t>
            </a:r>
            <a:r>
              <a:rPr lang="ru-RU" altLang="ja-JP" sz="2800" i="1">
                <a:latin typeface="Times New Roman" panose="02020603050405020304" pitchFamily="18" charset="0"/>
              </a:rPr>
              <a:t>игровик</a:t>
            </a:r>
            <a:r>
              <a:rPr lang="ru-RU" altLang="ja-JP" sz="2800">
                <a:latin typeface="Times New Roman" panose="02020603050405020304" pitchFamily="18" charset="0"/>
              </a:rPr>
              <a:t> ,о тех, кто занимается игровыми видами спорта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окказ.: </a:t>
            </a:r>
            <a:r>
              <a:rPr lang="ru-RU" altLang="ja-JP" sz="2800" i="1">
                <a:latin typeface="Times New Roman" panose="02020603050405020304" pitchFamily="18" charset="0"/>
              </a:rPr>
              <a:t>Сентябрь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у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лосей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свадебник</a:t>
            </a:r>
            <a:r>
              <a:rPr lang="ru-RU" altLang="ja-JP" sz="2800">
                <a:latin typeface="Times New Roman" panose="02020603050405020304" pitchFamily="18" charset="0"/>
              </a:rPr>
              <a:t> (газ.)</a:t>
            </a:r>
            <a:r>
              <a:rPr lang="ru-RU" altLang="ja-JP" sz="2800"/>
              <a:t>.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  <p:pic>
        <p:nvPicPr>
          <p:cNvPr id="33794" name="Bild 3">
            <a:extLst>
              <a:ext uri="{FF2B5EF4-FFF2-40B4-BE49-F238E27FC236}">
                <a16:creationId xmlns:a16="http://schemas.microsoft.com/office/drawing/2014/main" id="{BD3C9A2B-4BC0-6361-2178-BF5E43353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3275013"/>
            <a:ext cx="3992562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4FC22262-87AE-3099-6AF5-ADD14E3ABE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de-DE" altLang="de-CZ" sz="2800" i="1">
                <a:latin typeface="Times New Roman" panose="02020603050405020304" pitchFamily="18" charset="0"/>
              </a:rPr>
              <a:t>щик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чик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«1) мотивированные относительными прилагательными с суф.-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ан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анн</a:t>
            </a:r>
            <a:r>
              <a:rPr lang="ru-RU" altLang="de-CZ" sz="2800">
                <a:latin typeface="Times New Roman" panose="02020603050405020304" pitchFamily="18" charset="0"/>
              </a:rPr>
              <a:t>- и - опосредст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вованно - существительными: </a:t>
            </a:r>
            <a:r>
              <a:rPr lang="ru-RU" altLang="de-CZ" sz="2800" i="1">
                <a:latin typeface="Times New Roman" panose="02020603050405020304" pitchFamily="18" charset="0"/>
              </a:rPr>
              <a:t>часовщик</a:t>
            </a:r>
            <a:r>
              <a:rPr lang="cs-CZ" altLang="de-CZ" sz="2800">
                <a:latin typeface="Times New Roman" panose="02020603050405020304" pitchFamily="18" charset="0"/>
              </a:rPr>
              <a:t> ,hodinář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часовой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часы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крановщик</a:t>
            </a:r>
            <a:r>
              <a:rPr lang="ru-RU" altLang="de-CZ" sz="2800">
                <a:latin typeface="Times New Roman" panose="02020603050405020304" pitchFamily="18" charset="0"/>
              </a:rPr>
              <a:t>; 2) семантически мотивированные словосочетаниями, в которых в качестве определения выступают мотивирующие прилагательные (чаще всего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1-): </a:t>
            </a:r>
            <a:r>
              <a:rPr lang="ru-RU" altLang="de-CZ" sz="2800" i="1">
                <a:latin typeface="Times New Roman" panose="02020603050405020304" pitchFamily="18" charset="0"/>
              </a:rPr>
              <a:t>подённая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работа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подёнщик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,nádeník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ядерная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физика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ядерщик</a:t>
            </a:r>
            <a:r>
              <a:rPr lang="ru-RU" altLang="ja-JP" sz="2800">
                <a:latin typeface="Times New Roman" panose="02020603050405020304" pitchFamily="18" charset="0"/>
              </a:rPr>
              <a:t> (нов.). Финали -</a:t>
            </a:r>
            <a:r>
              <a:rPr lang="ru-RU" altLang="ja-JP" sz="2800" i="1">
                <a:latin typeface="Times New Roman" panose="02020603050405020304" pitchFamily="18" charset="0"/>
              </a:rPr>
              <a:t>н</a:t>
            </a:r>
            <a:r>
              <a:rPr lang="ru-RU" altLang="ja-JP" sz="2800">
                <a:latin typeface="Times New Roman" panose="02020603050405020304" pitchFamily="18" charset="0"/>
              </a:rPr>
              <a:t>- (после согласной) и -</a:t>
            </a:r>
            <a:r>
              <a:rPr lang="ru-RU" altLang="ja-JP" sz="2800" i="1">
                <a:latin typeface="Times New Roman" panose="02020603050405020304" pitchFamily="18" charset="0"/>
              </a:rPr>
              <a:t>ск</a:t>
            </a:r>
            <a:r>
              <a:rPr lang="ru-RU" altLang="ja-JP" sz="2800">
                <a:latin typeface="Times New Roman" panose="02020603050405020304" pitchFamily="18" charset="0"/>
              </a:rPr>
              <a:t>- основы мотивирующего прилагательного отсутствуют: </a:t>
            </a:r>
            <a:r>
              <a:rPr lang="ru-RU" altLang="ja-JP" sz="2800" i="1">
                <a:latin typeface="Times New Roman" panose="02020603050405020304" pitchFamily="18" charset="0"/>
              </a:rPr>
              <a:t>зенитный</a:t>
            </a:r>
            <a:r>
              <a:rPr lang="ru-RU" altLang="ja-JP" sz="2800">
                <a:latin typeface="Times New Roman" panose="02020603050405020304" pitchFamily="18" charset="0"/>
              </a:rPr>
              <a:t> </a:t>
            </a:r>
            <a:r>
              <a:rPr lang="cs-CZ" altLang="ja-JP" sz="2800">
                <a:latin typeface="Times New Roman" panose="02020603050405020304" pitchFamily="18" charset="0"/>
              </a:rPr>
              <a:t>,protiletadlový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- </a:t>
            </a:r>
            <a:r>
              <a:rPr lang="ru-RU" altLang="ja-JP" sz="2800" i="1">
                <a:latin typeface="Times New Roman" panose="02020603050405020304" pitchFamily="18" charset="0"/>
              </a:rPr>
              <a:t>зенитчик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,protiletadlový dělostřelec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антисоветский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антисоветчик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U první skupiny se zdá sémanticky spíše desubstantivní derivace oprávněna, i když formálně to vypadá na deadjektivní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28E29EBF-B853-CA61-44B6-F6AD90C8CE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648825" cy="71294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§287: sufix -</a:t>
            </a:r>
            <a:r>
              <a:rPr lang="de-DE" altLang="de-CZ" sz="2800" i="1">
                <a:latin typeface="Times New Roman" panose="02020603050405020304" pitchFamily="18" charset="0"/>
              </a:rPr>
              <a:t>ец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овец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авец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«общее значение "предмет (одушевленный или неодушевленный), явление, характеризующееся признаком, названным мотивирующим словом». По характеру мотивации существительные этого типа составляют четыре подтипа.»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«1) Существительные, мотивированные качественными прилагательными и называющие предмет по характерному качеству: </a:t>
            </a:r>
            <a:r>
              <a:rPr lang="ru-RU" altLang="de-CZ" sz="2800" i="1">
                <a:latin typeface="Times New Roman" panose="02020603050405020304" pitchFamily="18" charset="0"/>
              </a:rPr>
              <a:t>хитрец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глупец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счастливец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ленивец</a:t>
            </a:r>
            <a:r>
              <a:rPr lang="ru-RU" altLang="de-CZ" sz="2800">
                <a:latin typeface="Times New Roman" panose="02020603050405020304" pitchFamily="18" charset="0"/>
              </a:rPr>
              <a:t>; сюда же </a:t>
            </a:r>
            <a:r>
              <a:rPr lang="ru-RU" altLang="de-CZ" sz="2800" i="1">
                <a:latin typeface="Times New Roman" panose="02020603050405020304" pitchFamily="18" charset="0"/>
              </a:rPr>
              <a:t>приверженец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самозванец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«2) Существительные, непосредственно мотивированные страдательными причастиями и отглагольными прилага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тельными с суф.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ён</a:t>
            </a:r>
            <a:r>
              <a:rPr lang="ru-RU" altLang="de-CZ" sz="2800">
                <a:latin typeface="Times New Roman" panose="02020603050405020304" pitchFamily="18" charset="0"/>
              </a:rPr>
              <a:t>-/-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- и потому опосредство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ванно мотивированные глаголами. Такие слова называют лицо или неодушевленный предмет по характерному дей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ствию, объектом или результатом которого этот предмет является: </a:t>
            </a:r>
            <a:r>
              <a:rPr lang="ru-RU" altLang="de-CZ" sz="2800" i="1">
                <a:latin typeface="Times New Roman" panose="02020603050405020304" pitchFamily="18" charset="0"/>
              </a:rPr>
              <a:t>посланный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посл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нец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,mluvčí, delegát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любимый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любимец</a:t>
            </a:r>
            <a:r>
              <a:rPr lang="ru-RU" altLang="ja-JP" sz="2800">
                <a:latin typeface="Times New Roman" panose="02020603050405020304" pitchFamily="18" charset="0"/>
              </a:rPr>
              <a:t>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93C1A1A-231F-78AD-4391-CBB7FB12CF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Derivace: sufixy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DD092EA-A8E2-9E67-6607-3D3C0AEAEF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substantiva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substantiva motivovaná slovesy (deverbální)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§ 210. В системе существительных, мотивированных глаголами, слова с общим словообразовательным значением "носитель процессуального признака" противопоставлены словам со значением отвлеченного действия (состояния). Первое из этих значений конкретизируется в отдельных типах как "субъект действия" (обычно лицо), "орудие, средство осуществления действия", "объект действия", "результат действия". В существительных со знач. отвлеченного действия те или иные конкретные значения могут развиваться как вторичные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DFB1B086-6299-6818-EE67-2618B68F81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95288"/>
            <a:ext cx="9504363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«3) Существительные со знач. лица, семантически мотивированные словосочетаниями с мотивирующими прилагательными в качестве определения: </a:t>
            </a:r>
            <a:r>
              <a:rPr lang="ru-RU" altLang="de-CZ" sz="2800" i="1">
                <a:latin typeface="Times New Roman" panose="02020603050405020304" pitchFamily="18" charset="0"/>
              </a:rPr>
              <a:t>Дзержинский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Пролетарский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районы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дзержинец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пролетарец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Балтийский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флот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балтиец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марафонский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бег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марафонец</a:t>
            </a:r>
            <a:r>
              <a:rPr lang="ru-RU" altLang="de-CZ" sz="2800">
                <a:latin typeface="Times New Roman" panose="02020603050405020304" pitchFamily="18" charset="0"/>
              </a:rPr>
              <a:t>. Финали основ мотивирующих прилагательных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- (после согласной) и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 в таких существительных отсутствуют.» </a:t>
            </a:r>
            <a:r>
              <a:rPr lang="cs-CZ" altLang="de-CZ" sz="2800">
                <a:latin typeface="Times New Roman" panose="02020603050405020304" pitchFamily="18" charset="0"/>
              </a:rPr>
              <a:t>NB: To platí v posledním případu i pro substantivum </a:t>
            </a:r>
            <a:r>
              <a:rPr lang="ru-RU" altLang="de-CZ" sz="2800" i="1">
                <a:latin typeface="Times New Roman" panose="02020603050405020304" pitchFamily="18" charset="0"/>
              </a:rPr>
              <a:t>марафон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«4) Существительные со знач. лица, опосредствованно мотивированные существительными. Такие образования непосредственно мотивируются относительными прилагательными: </a:t>
            </a:r>
            <a:r>
              <a:rPr lang="ru-RU" altLang="de-CZ" sz="2800" i="1">
                <a:latin typeface="Times New Roman" panose="02020603050405020304" pitchFamily="18" charset="0"/>
              </a:rPr>
              <a:t>партийный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партиец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кантианский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кантианец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забайкальский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забайкалец</a:t>
            </a:r>
            <a:r>
              <a:rPr lang="ru-RU" altLang="de-CZ" sz="2800">
                <a:latin typeface="Times New Roman" panose="02020603050405020304" pitchFamily="18" charset="0"/>
              </a:rPr>
              <a:t>. Подтип обладает высокой продуктивностью.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9C9C4FEC-A277-7A32-D20F-18095EABDC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Наиболее характерны для слов этого подтипа следующие случаи мотивации существительными: а) лицо, названное по принадлежности к учреждению, предприятию:, </a:t>
            </a:r>
            <a:r>
              <a:rPr lang="ru-RU" altLang="de-CZ" sz="2800" i="1">
                <a:latin typeface="Times New Roman" panose="02020603050405020304" pitchFamily="18" charset="0"/>
              </a:rPr>
              <a:t>автозаводец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вузовец</a:t>
            </a:r>
            <a:r>
              <a:rPr lang="ru-RU" altLang="de-CZ" sz="2800">
                <a:latin typeface="Times New Roman" panose="02020603050405020304" pitchFamily="18" charset="0"/>
              </a:rPr>
              <a:t>; б) лицо, названное по принадлежности к группе людей, политическому сообществу, народности: </a:t>
            </a:r>
            <a:r>
              <a:rPr lang="ru-RU" altLang="de-CZ" sz="2800" i="1">
                <a:latin typeface="Times New Roman" panose="02020603050405020304" pitchFamily="18" charset="0"/>
              </a:rPr>
              <a:t>партиец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комсомолец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армеец</a:t>
            </a:r>
            <a:r>
              <a:rPr lang="ru-RU" altLang="de-CZ" sz="2800">
                <a:latin typeface="Times New Roman" panose="02020603050405020304" pitchFamily="18" charset="0"/>
              </a:rPr>
              <a:t>; в) лицо, названное по характерной сфере деятельности, действиям, направлению мыслей: </a:t>
            </a:r>
            <a:r>
              <a:rPr lang="ru-RU" altLang="de-CZ" sz="2800" i="1">
                <a:latin typeface="Times New Roman" panose="02020603050405020304" pitchFamily="18" charset="0"/>
              </a:rPr>
              <a:t>просвещенец</a:t>
            </a:r>
            <a:r>
              <a:rPr lang="ru-RU" altLang="de-CZ" sz="2800">
                <a:latin typeface="Times New Roman" panose="02020603050405020304" pitchFamily="18" charset="0"/>
              </a:rPr>
              <a:t>; г) лицо, названное по принадлежности к стране, территории, городу, где оно проживает или откуда оно происходит: </a:t>
            </a:r>
            <a:r>
              <a:rPr lang="ru-RU" altLang="de-CZ" sz="2800" i="1">
                <a:latin typeface="Times New Roman" panose="02020603050405020304" pitchFamily="18" charset="0"/>
              </a:rPr>
              <a:t>украинец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американец</a:t>
            </a:r>
            <a:r>
              <a:rPr lang="ru-RU" altLang="de-CZ" sz="2800">
                <a:latin typeface="Times New Roman" panose="02020603050405020304" pitchFamily="18" charset="0"/>
              </a:rPr>
              <a:t>; д) лицо, названное по принадлежности к общественному течению, направлению, организации, группировке, учреждению, связанному с именем лица, названного в основе мотивирующего прилагательного: </a:t>
            </a:r>
            <a:r>
              <a:rPr lang="ru-RU" altLang="de-CZ" sz="2800" i="1">
                <a:latin typeface="Times New Roman" panose="02020603050405020304" pitchFamily="18" charset="0"/>
              </a:rPr>
              <a:t>ленинец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стахановец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толстовец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кантианец</a:t>
            </a:r>
            <a:r>
              <a:rPr lang="ru-RU" altLang="de-CZ" sz="2800">
                <a:latin typeface="Times New Roman" panose="02020603050405020304" pitchFamily="18" charset="0"/>
              </a:rPr>
              <a:t>;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02FB9598-0161-3831-2319-60596CF325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466725"/>
            <a:ext cx="9288462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е) лицо, названное по принадлежности к организации, учреждению, партии или другой группировке, газете или журналу, спортивному или иному обществу, имеющим однословное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(в том числе аббревиатурное - см. §</a:t>
            </a:r>
            <a:r>
              <a:rPr lang="cs-CZ" altLang="de-CZ" sz="2800">
                <a:latin typeface="Times New Roman" panose="02020603050405020304" pitchFamily="18" charset="0"/>
              </a:rPr>
              <a:t>588)</a:t>
            </a:r>
            <a:r>
              <a:rPr lang="ru-RU" altLang="de-CZ" sz="2800">
                <a:latin typeface="Times New Roman" panose="02020603050405020304" pitchFamily="18" charset="0"/>
              </a:rPr>
              <a:t> наименование: </a:t>
            </a:r>
            <a:r>
              <a:rPr lang="ru-RU" altLang="de-CZ" sz="2800" i="1">
                <a:latin typeface="Times New Roman" panose="02020603050405020304" pitchFamily="18" charset="0"/>
              </a:rPr>
              <a:t>мхатовец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орудовец</a:t>
            </a:r>
            <a:r>
              <a:rPr lang="ru-RU" altLang="de-CZ" sz="2800">
                <a:latin typeface="Times New Roman" panose="02020603050405020304" pitchFamily="18" charset="0"/>
              </a:rPr>
              <a:t> (от </a:t>
            </a:r>
            <a:r>
              <a:rPr lang="ru-RU" altLang="de-CZ" sz="2800" i="1">
                <a:latin typeface="Times New Roman" panose="02020603050405020304" pitchFamily="18" charset="0"/>
              </a:rPr>
              <a:t>ОРУД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калибровец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электросиловец</a:t>
            </a:r>
            <a:r>
              <a:rPr lang="ru-RU" altLang="de-CZ" sz="2800">
                <a:latin typeface="Times New Roman" panose="02020603050405020304" pitchFamily="18" charset="0"/>
              </a:rPr>
              <a:t> (о тех, кто работает на заводе "Калибр", "Электросила"); </a:t>
            </a:r>
            <a:r>
              <a:rPr lang="ru-RU" altLang="de-CZ" sz="2800" i="1">
                <a:latin typeface="Times New Roman" panose="02020603050405020304" pitchFamily="18" charset="0"/>
              </a:rPr>
              <a:t>огоньковец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работник журнала "Огонек"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I zde je řada případů, kde je sémanticky asi desubstantivní motivace přesvědčivější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Deadjektivní derivace se odůvodňuje formálně: </a:t>
            </a:r>
            <a:r>
              <a:rPr lang="ru-RU" altLang="de-CZ" sz="2800">
                <a:latin typeface="Times New Roman" panose="02020603050405020304" pitchFamily="18" charset="0"/>
              </a:rPr>
              <a:t>«В структуре подобных существительных сохраняются части морфов суф.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 и -</a:t>
            </a:r>
            <a:r>
              <a:rPr lang="ru-RU" altLang="de-CZ" sz="2800" i="1">
                <a:latin typeface="Times New Roman" panose="02020603050405020304" pitchFamily="18" charset="0"/>
              </a:rPr>
              <a:t>ианск</a:t>
            </a:r>
            <a:r>
              <a:rPr lang="ru-RU" altLang="de-CZ" sz="2800">
                <a:latin typeface="Times New Roman" panose="02020603050405020304" pitchFamily="18" charset="0"/>
              </a:rPr>
              <a:t>-, предшествующие отсекаемой части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-: </a:t>
            </a:r>
            <a:r>
              <a:rPr lang="ru-RU" altLang="de-CZ" sz="2800" i="1">
                <a:latin typeface="Times New Roman" panose="02020603050405020304" pitchFamily="18" charset="0"/>
              </a:rPr>
              <a:t>республика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республиканский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республиканец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Олимп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олимпийский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олимпиец</a:t>
            </a:r>
            <a:r>
              <a:rPr lang="ru-RU" altLang="de-CZ" sz="2800">
                <a:latin typeface="Times New Roman" panose="02020603050405020304" pitchFamily="18" charset="0"/>
              </a:rPr>
              <a:t>; наблюдаются те же морфонологические явления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224C49C0-8F4B-A2D1-B969-086056F511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466725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(усечение, чередования), что и в соответствующих прилагательных </a:t>
            </a:r>
            <a:r>
              <a:rPr lang="ru-RU" altLang="de-CZ" sz="2800" i="1">
                <a:latin typeface="Times New Roman" panose="02020603050405020304" pitchFamily="18" charset="0"/>
              </a:rPr>
              <a:t>Голландия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голландский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голландец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Тбилиси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тбилисский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тбилисец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Прага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пражский</a:t>
            </a:r>
            <a:r>
              <a:rPr lang="ru-RU" altLang="de-CZ" sz="2800">
                <a:latin typeface="Times New Roman" panose="02020603050405020304" pitchFamily="18" charset="0"/>
              </a:rPr>
              <a:t> -</a:t>
            </a:r>
            <a:r>
              <a:rPr lang="ru-RU" altLang="de-CZ" sz="2800" i="1">
                <a:latin typeface="Times New Roman" panose="02020603050405020304" pitchFamily="18" charset="0"/>
              </a:rPr>
              <a:t>пражец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гвардия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гвардейский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гвардеец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u="sng">
                <a:latin typeface="Times New Roman" panose="02020603050405020304" pitchFamily="18" charset="0"/>
              </a:rPr>
              <a:t>Эти факты, как и акцентные свойства, указывают на отадъективный характер подобных образований</a:t>
            </a:r>
            <a:r>
              <a:rPr lang="ru-RU" altLang="de-CZ" sz="2800">
                <a:latin typeface="Times New Roman" panose="02020603050405020304" pitchFamily="18" charset="0"/>
              </a:rPr>
              <a:t>.» </a:t>
            </a:r>
            <a:r>
              <a:rPr lang="cs-CZ" altLang="de-CZ" sz="2800">
                <a:latin typeface="Times New Roman" panose="02020603050405020304" pitchFamily="18" charset="0"/>
              </a:rPr>
              <a:t>(zvýraznění MG)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«§ 289. Суффикс -</a:t>
            </a:r>
            <a:r>
              <a:rPr lang="ru-RU" altLang="de-CZ" sz="2800" i="1">
                <a:latin typeface="Times New Roman" panose="02020603050405020304" pitchFamily="18" charset="0"/>
              </a:rPr>
              <a:t>ист</a:t>
            </a:r>
            <a:r>
              <a:rPr lang="ru-RU" altLang="de-CZ" sz="2800">
                <a:latin typeface="Times New Roman" panose="02020603050405020304" pitchFamily="18" charset="0"/>
              </a:rPr>
              <a:t>. Существительные с суф.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ист</a:t>
            </a:r>
            <a:r>
              <a:rPr lang="ru-RU" altLang="de-CZ" sz="2800">
                <a:latin typeface="Times New Roman" panose="02020603050405020304" pitchFamily="18" charset="0"/>
              </a:rPr>
              <a:t> называют лицо, характеризующееся свойством, взглядами или сферой занятий, которые названы мотивирующим прилагательным или словосочетанием с мотивирующим прилагательным в качестве определения: </a:t>
            </a:r>
            <a:r>
              <a:rPr lang="ru-RU" altLang="de-CZ" sz="2800" i="1">
                <a:latin typeface="Times New Roman" panose="02020603050405020304" pitchFamily="18" charset="0"/>
              </a:rPr>
              <a:t>архаический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архаичный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архаист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DE" altLang="de-CZ" sz="2800">
                <a:latin typeface="Times New Roman" panose="02020603050405020304" pitchFamily="18" charset="0"/>
              </a:rPr>
              <a:t>stoupenec archaických slohů v umění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специалист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термическая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обработка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металла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термическая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сварка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термист</a:t>
            </a:r>
            <a:r>
              <a:rPr lang="ru-RU" altLang="ja-JP" sz="2800">
                <a:latin typeface="Times New Roman" panose="02020603050405020304" pitchFamily="18" charset="0"/>
              </a:rPr>
              <a:t> (спец.); </a:t>
            </a:r>
            <a:r>
              <a:rPr lang="ru-RU" altLang="ja-JP" sz="2800" i="1">
                <a:latin typeface="Times New Roman" panose="02020603050405020304" pitchFamily="18" charset="0"/>
              </a:rPr>
              <a:t>индоевропейские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романские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языки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индоевропеист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романист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фигурное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катание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фигурист</a:t>
            </a:r>
            <a:r>
              <a:rPr lang="ru-RU" altLang="ja-JP" sz="2800">
                <a:latin typeface="Times New Roman" panose="02020603050405020304" pitchFamily="18" charset="0"/>
              </a:rPr>
              <a:t>. Тип продуктивен, особенно в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479CADE9-54A1-FE5A-C950-DF65E6D1D7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361488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научно-технической и общественно-политической терминологии, в терминологии искусств и спорта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§290: sufix -</a:t>
            </a:r>
            <a:r>
              <a:rPr lang="ru-RU" altLang="de-CZ" sz="2800" i="1">
                <a:latin typeface="Times New Roman" panose="02020603050405020304" pitchFamily="18" charset="0"/>
              </a:rPr>
              <a:t>изм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"элемент языка, речи или какого-либо произведения, характеризующийся признаком, названным мотивирующим прилагательным": </a:t>
            </a:r>
            <a:r>
              <a:rPr lang="ru-RU" altLang="de-CZ" sz="2800" i="1">
                <a:latin typeface="Times New Roman" panose="02020603050405020304" pitchFamily="18" charset="0"/>
              </a:rPr>
              <a:t>архаический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архаичный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архаизм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окказиональный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окказионализм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украинский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украинизм</a:t>
            </a:r>
            <a:r>
              <a:rPr lang="ru-RU" altLang="de-CZ" sz="2800">
                <a:latin typeface="Times New Roman" panose="02020603050405020304" pitchFamily="18" charset="0"/>
              </a:rPr>
              <a:t>. Перед суффиксом отсекаются финали основ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 (в положении после согласной), -</a:t>
            </a:r>
            <a:r>
              <a:rPr lang="ru-RU" altLang="de-CZ" sz="2800" i="1">
                <a:latin typeface="Times New Roman" panose="02020603050405020304" pitchFamily="18" charset="0"/>
              </a:rPr>
              <a:t>ичн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ическ</a:t>
            </a:r>
            <a:r>
              <a:rPr lang="ru-RU" altLang="de-CZ" sz="2800">
                <a:latin typeface="Times New Roman" panose="02020603050405020304" pitchFamily="18" charset="0"/>
              </a:rPr>
              <a:t>-; парно-твердые согласные смягчаются (</a:t>
            </a:r>
            <a:r>
              <a:rPr lang="ru-RU" altLang="de-CZ" sz="2800" i="1">
                <a:latin typeface="Times New Roman" panose="02020603050405020304" pitchFamily="18" charset="0"/>
              </a:rPr>
              <a:t>бытовой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бытовизм</a:t>
            </a:r>
            <a:r>
              <a:rPr lang="ru-RU" altLang="de-CZ" sz="2800">
                <a:latin typeface="Times New Roman" panose="02020603050405020304" pitchFamily="18" charset="0"/>
              </a:rPr>
              <a:t>). Ударение на суффиксе (акц. тип А). Тип продуктивен, особенно в научной терминологии.»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ак/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чак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«называют предмет (одушевленный или неодушевленный), характеризующийся признаком, названным мотивирующим словом: </a:t>
            </a:r>
            <a:r>
              <a:rPr lang="ru-RU" altLang="de-CZ" sz="2800" i="1">
                <a:latin typeface="Times New Roman" panose="02020603050405020304" pitchFamily="18" charset="0"/>
              </a:rPr>
              <a:t>чужак</a:t>
            </a:r>
            <a:r>
              <a:rPr lang="cs-CZ" altLang="de-CZ" sz="2800">
                <a:latin typeface="Times New Roman" panose="02020603050405020304" pitchFamily="18" charset="0"/>
              </a:rPr>
              <a:t> ,cizák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кругляк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kulatina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Среди мотивирующих - прилагательные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666AAE1A-7678-64F9-FEE0-D8A52A6929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288463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немотивированные, с суф.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1- и -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>
                <a:latin typeface="Times New Roman" panose="02020603050405020304" pitchFamily="18" charset="0"/>
              </a:rPr>
              <a:t>-, а также местоименные и счетные (</a:t>
            </a:r>
            <a:r>
              <a:rPr lang="ru-RU" altLang="de-CZ" sz="2800" i="1">
                <a:latin typeface="Times New Roman" panose="02020603050405020304" pitchFamily="18" charset="0"/>
              </a:rPr>
              <a:t>свояк</a:t>
            </a:r>
            <a:r>
              <a:rPr lang="cs-CZ" altLang="de-CZ" sz="2800">
                <a:latin typeface="Times New Roman" panose="02020603050405020304" pitchFamily="18" charset="0"/>
              </a:rPr>
              <a:t> ,švagr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спец. </a:t>
            </a:r>
            <a:r>
              <a:rPr lang="ru-RU" altLang="ja-JP" sz="2800" i="1">
                <a:latin typeface="Times New Roman" panose="02020603050405020304" pitchFamily="18" charset="0"/>
              </a:rPr>
              <a:t>третьяк</a:t>
            </a:r>
            <a:r>
              <a:rPr lang="cs-CZ" altLang="ja-JP" sz="2800">
                <a:latin typeface="Times New Roman" panose="02020603050405020304" pitchFamily="18" charset="0"/>
              </a:rPr>
              <a:t> ,</a:t>
            </a:r>
            <a:r>
              <a:rPr lang="de-DE" altLang="ja-JP" sz="2800">
                <a:latin typeface="Times New Roman" panose="02020603050405020304" pitchFamily="18" charset="0"/>
              </a:rPr>
              <a:t>zboží třetí jakosti; tříletý (hřebec, býk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Слова этого типа называют лицо (</a:t>
            </a:r>
            <a:r>
              <a:rPr lang="ru-RU" altLang="de-CZ" sz="2800" i="1">
                <a:latin typeface="Times New Roman" panose="02020603050405020304" pitchFamily="18" charset="0"/>
              </a:rPr>
              <a:t>бедняк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холостяк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толстяк</a:t>
            </a:r>
            <a:r>
              <a:rPr lang="ru-RU" altLang="de-CZ" sz="2800">
                <a:latin typeface="Times New Roman" panose="02020603050405020304" pitchFamily="18" charset="0"/>
              </a:rPr>
              <a:t>), животное (</a:t>
            </a:r>
            <a:r>
              <a:rPr lang="ru-RU" altLang="de-CZ" sz="2800" i="1">
                <a:latin typeface="Times New Roman" panose="02020603050405020304" pitchFamily="18" charset="0"/>
              </a:rPr>
              <a:t>пестряк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жук с пёстрыми надкрыльями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пухляк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de-DE" altLang="ja-JP" sz="2800" b="1">
                <a:latin typeface="Times New Roman" panose="02020603050405020304" pitchFamily="18" charset="0"/>
              </a:rPr>
              <a:t>I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  <a:r>
              <a:rPr lang="de-DE" altLang="ja-JP" sz="2800" i="1">
                <a:latin typeface="Times New Roman" panose="02020603050405020304" pitchFamily="18" charset="0"/>
              </a:rPr>
              <a:t>м.</a:t>
            </a:r>
            <a:r>
              <a:rPr lang="de-DE" altLang="ja-JP" sz="2800">
                <a:latin typeface="Times New Roman" panose="02020603050405020304" pitchFamily="18" charset="0"/>
              </a:rPr>
              <a:t> Птица семейства синиц с пушистым оперением. </a:t>
            </a:r>
            <a:r>
              <a:rPr lang="de-DE" altLang="ja-JP" sz="2800" b="1">
                <a:latin typeface="Times New Roman" panose="02020603050405020304" pitchFamily="18" charset="0"/>
              </a:rPr>
              <a:t>II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  <a:r>
              <a:rPr lang="de-DE" altLang="ja-JP" sz="2800" i="1">
                <a:latin typeface="Times New Roman" panose="02020603050405020304" pitchFamily="18" charset="0"/>
              </a:rPr>
              <a:t>м.</a:t>
            </a:r>
            <a:r>
              <a:rPr lang="de-DE" altLang="ja-JP" sz="2800">
                <a:latin typeface="Times New Roman" panose="02020603050405020304" pitchFamily="18" charset="0"/>
              </a:rPr>
              <a:t> Кустарник семейства сладко-ягодниковых с розовыми, распускающимися ранее развития листьев, цветками. </a:t>
            </a:r>
            <a:r>
              <a:rPr lang="de-DE" altLang="ja-JP" sz="2800" b="1">
                <a:latin typeface="Times New Roman" panose="02020603050405020304" pitchFamily="18" charset="0"/>
              </a:rPr>
              <a:t>III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  <a:r>
              <a:rPr lang="de-DE" altLang="ja-JP" sz="2800" i="1">
                <a:latin typeface="Times New Roman" panose="02020603050405020304" pitchFamily="18" charset="0"/>
              </a:rPr>
              <a:t>м. местн.</a:t>
            </a:r>
            <a:r>
              <a:rPr lang="de-DE" altLang="ja-JP" sz="2800">
                <a:latin typeface="Times New Roman" panose="02020603050405020304" pitchFamily="18" charset="0"/>
              </a:rPr>
              <a:t> Почва, состоящая из серо-беловатого ила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третьяк</a:t>
            </a:r>
            <a:r>
              <a:rPr lang="ru-RU" altLang="ja-JP" sz="2800">
                <a:latin typeface="Times New Roman" panose="02020603050405020304" pitchFamily="18" charset="0"/>
              </a:rPr>
              <a:t>), растение (</a:t>
            </a:r>
            <a:r>
              <a:rPr lang="ru-RU" altLang="ja-JP" sz="2800" i="1">
                <a:latin typeface="Times New Roman" panose="02020603050405020304" pitchFamily="18" charset="0"/>
              </a:rPr>
              <a:t>чистяк</a:t>
            </a:r>
            <a:r>
              <a:rPr lang="ru-RU" altLang="ja-JP" sz="2800">
                <a:latin typeface="Times New Roman" panose="02020603050405020304" pitchFamily="18" charset="0"/>
              </a:rPr>
              <a:t> ,1. Растение сем. лютиковых с желтыми блестящими цветами (бот.)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), почву, породу (</a:t>
            </a:r>
            <a:r>
              <a:rPr lang="ru-RU" altLang="ja-JP" sz="2800" i="1">
                <a:latin typeface="Times New Roman" panose="02020603050405020304" pitchFamily="18" charset="0"/>
              </a:rPr>
              <a:t>железняк</a:t>
            </a:r>
            <a:br>
              <a:rPr lang="ru-RU" altLang="ja-JP" sz="2800" i="1">
                <a:latin typeface="Times New Roman" panose="02020603050405020304" pitchFamily="18" charset="0"/>
              </a:rPr>
            </a:br>
            <a:r>
              <a:rPr lang="ru-RU" altLang="ja-JP" sz="2800">
                <a:latin typeface="Times New Roman" panose="02020603050405020304" pitchFamily="18" charset="0"/>
              </a:rPr>
              <a:t>,железная руда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), другие предметы и явления (</a:t>
            </a:r>
            <a:r>
              <a:rPr lang="ru-RU" altLang="ja-JP" sz="2800" i="1">
                <a:latin typeface="Times New Roman" panose="02020603050405020304" pitchFamily="18" charset="0"/>
              </a:rPr>
              <a:t>пустяк </a:t>
            </a:r>
            <a:r>
              <a:rPr lang="ru-RU" altLang="ja-JP" sz="2800">
                <a:latin typeface="Times New Roman" panose="02020603050405020304" pitchFamily="18" charset="0"/>
              </a:rPr>
              <a:t>,1. мелкое, ничтожное обстоятельство. 2. незначительный, нестоящий предмет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сквозняк </a:t>
            </a:r>
            <a:r>
              <a:rPr lang="cs-CZ" altLang="ja-JP" sz="2800">
                <a:latin typeface="Times New Roman" panose="02020603050405020304" pitchFamily="18" charset="0"/>
              </a:rPr>
              <a:t>&lt; </a:t>
            </a:r>
            <a:r>
              <a:rPr lang="ru-RU" altLang="ja-JP" sz="2800">
                <a:latin typeface="Times New Roman" panose="02020603050405020304" pitchFamily="18" charset="0"/>
              </a:rPr>
              <a:t>,сквозной ветер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). В некоторых словах сочетается несколько лексических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2A555C59-ECB1-A4C7-2B96-A0189F752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05950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значений: </a:t>
            </a:r>
            <a:r>
              <a:rPr lang="ru-RU" altLang="de-CZ" sz="2800" i="1">
                <a:latin typeface="Times New Roman" panose="02020603050405020304" pitchFamily="18" charset="0"/>
              </a:rPr>
              <a:t>степняк</a:t>
            </a:r>
            <a:r>
              <a:rPr lang="ru-RU" altLang="de-CZ" sz="2800">
                <a:latin typeface="Times New Roman" panose="02020603050405020304" pitchFamily="18" charset="0"/>
              </a:rPr>
              <a:t> ,житель степей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,лошадь особой породы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,степная птица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,степной ветер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беляк</a:t>
            </a:r>
            <a:r>
              <a:rPr lang="ru-RU" altLang="ja-JP" sz="2800">
                <a:latin typeface="Times New Roman" panose="02020603050405020304" pitchFamily="18" charset="0"/>
              </a:rPr>
              <a:t> ,заяц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,волна с белым гребешком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разг. ,белый гриб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,белогвардеец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de-CH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Некоторые слова являются синонимами словосочетаний с мотивирующим прилагательным: </a:t>
            </a:r>
            <a:r>
              <a:rPr lang="ru-RU" altLang="de-CZ" sz="2800" i="1">
                <a:latin typeface="Times New Roman" panose="02020603050405020304" pitchFamily="18" charset="0"/>
              </a:rPr>
              <a:t>сыпняк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сыпной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тиф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железняк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железная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руда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товарняк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товарный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поезд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ач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</a:t>
            </a:r>
            <a:r>
              <a:rPr lang="ru-RU" altLang="de-CZ" sz="2800" i="1">
                <a:latin typeface="Times New Roman" panose="02020603050405020304" pitchFamily="18" charset="0"/>
              </a:rPr>
              <a:t>богач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ловкач</a:t>
            </a:r>
            <a:r>
              <a:rPr lang="ru-RU" altLang="de-CZ" sz="2800">
                <a:latin typeface="Times New Roman" panose="02020603050405020304" pitchFamily="18" charset="0"/>
              </a:rPr>
              <a:t> ,(разг. фам.) ловкий, предприимчивый человек, умеющий хорошо устраивать свои дела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строгач</a:t>
            </a:r>
            <a:r>
              <a:rPr lang="ru-RU" altLang="ja-JP" sz="2800">
                <a:latin typeface="Times New Roman" panose="02020603050405020304" pitchFamily="18" charset="0"/>
              </a:rPr>
              <a:t> ,строгий выговор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§293: sufix -</a:t>
            </a:r>
            <a:r>
              <a:rPr lang="ru-RU" altLang="de-CZ" sz="2800" i="1">
                <a:latin typeface="Times New Roman" panose="02020603050405020304" pitchFamily="18" charset="0"/>
              </a:rPr>
              <a:t>к(а)</a:t>
            </a:r>
            <a:r>
              <a:rPr lang="de-CH" altLang="de-CZ" sz="2800">
                <a:latin typeface="Times New Roman" panose="02020603050405020304" pitchFamily="18" charset="0"/>
              </a:rPr>
              <a:t>: rozmanité funkce, např. různé univerbizace: </a:t>
            </a:r>
            <a:r>
              <a:rPr lang="ru-RU" altLang="de-CZ" sz="2800" i="1">
                <a:latin typeface="Times New Roman" panose="02020603050405020304" pitchFamily="18" charset="0"/>
              </a:rPr>
              <a:t>маршрутное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такси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маршрутка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зажигательная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бомба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зажигалка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семилетка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семилетний план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семилетняя школа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ребенок семи лет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ина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середина, слабина, старина</a:t>
            </a: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6FF70FB4-04BF-AACE-2A0A-31FAE5E1D7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05950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уха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старуха, белуха </a:t>
            </a:r>
            <a:r>
              <a:rPr lang="ru-RU" altLang="de-CZ" sz="2800">
                <a:latin typeface="Times New Roman" panose="02020603050405020304" pitchFamily="18" charset="0"/>
              </a:rPr>
              <a:t>,морское млекопитающее животное, полярный дельфин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краснуха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zarděnky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медовуха</a:t>
            </a:r>
            <a:r>
              <a:rPr lang="ru-RU" altLang="ja-JP" sz="2800">
                <a:latin typeface="Times New Roman" panose="02020603050405020304" pitchFamily="18" charset="0"/>
              </a:rPr>
              <a:t> ,медовый напиток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 atd.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ица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různé funkce: </a:t>
            </a:r>
            <a:r>
              <a:rPr lang="ru-RU" altLang="de-CZ" sz="2800" i="1">
                <a:latin typeface="Times New Roman" panose="02020603050405020304" pitchFamily="18" charset="0"/>
              </a:rPr>
              <a:t>кислица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,šťavel (bot.); kyselý plod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вечерница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pracující na večerní směně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 (&lt; </a:t>
            </a:r>
            <a:r>
              <a:rPr lang="ru-RU" altLang="de-CZ" sz="2800" i="1">
                <a:latin typeface="Times New Roman" panose="02020603050405020304" pitchFamily="18" charset="0"/>
              </a:rPr>
              <a:t>вечерник</a:t>
            </a:r>
            <a:r>
              <a:rPr lang="de-DE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луковица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hlavička cibule, česneku; cibulka (tulipánu)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пьяница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надкостница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okostice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  <p:pic>
        <p:nvPicPr>
          <p:cNvPr id="44034" name="Bild 3">
            <a:extLst>
              <a:ext uri="{FF2B5EF4-FFF2-40B4-BE49-F238E27FC236}">
                <a16:creationId xmlns:a16="http://schemas.microsoft.com/office/drawing/2014/main" id="{2596FF57-D769-91CF-DB21-5A8426DA7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4067175"/>
            <a:ext cx="23495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Bild 4">
            <a:extLst>
              <a:ext uri="{FF2B5EF4-FFF2-40B4-BE49-F238E27FC236}">
                <a16:creationId xmlns:a16="http://schemas.microsoft.com/office/drawing/2014/main" id="{CEE2620A-49CF-7119-2AEF-938E0D505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3" y="4140200"/>
            <a:ext cx="33020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Bild 5">
            <a:extLst>
              <a:ext uri="{FF2B5EF4-FFF2-40B4-BE49-F238E27FC236}">
                <a16:creationId xmlns:a16="http://schemas.microsoft.com/office/drawing/2014/main" id="{A7CA4924-24AB-9487-41EF-839DEE3CE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140200"/>
            <a:ext cx="3240088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Inhaltsplatzhalter 2">
            <a:extLst>
              <a:ext uri="{FF2B5EF4-FFF2-40B4-BE49-F238E27FC236}">
                <a16:creationId xmlns:a16="http://schemas.microsoft.com/office/drawing/2014/main" id="{838309A6-9CAF-E239-780B-5A3CA0DF29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§298-313 další sufixy: 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уша,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ага,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уга,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ука,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ул(я),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иш,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ышк(а), </a:t>
            </a:r>
            <a:r>
              <a:rPr lang="cs-CZ" altLang="de-CZ" sz="2800" i="1">
                <a:latin typeface="Times New Roman" panose="02020603050405020304" pitchFamily="18" charset="0"/>
              </a:rPr>
              <a:t>-j-, -</a:t>
            </a:r>
            <a:r>
              <a:rPr lang="ru-RU" altLang="de-CZ" sz="2800" i="1">
                <a:latin typeface="Times New Roman" panose="02020603050405020304" pitchFamily="18" charset="0"/>
              </a:rPr>
              <a:t>щина,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ика,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ище,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ство,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ость </a:t>
            </a:r>
            <a:r>
              <a:rPr lang="cs-CZ" altLang="de-CZ" sz="2800">
                <a:latin typeface="Times New Roman" panose="02020603050405020304" pitchFamily="18" charset="0"/>
              </a:rPr>
              <a:t>aj.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§314 vzácné, většinou cizí elementy: -</a:t>
            </a:r>
            <a:r>
              <a:rPr lang="ru-RU" altLang="de-CZ" sz="2800" i="1">
                <a:latin typeface="Times New Roman" panose="02020603050405020304" pitchFamily="18" charset="0"/>
              </a:rPr>
              <a:t>ан,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арь,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яй </a:t>
            </a:r>
            <a:r>
              <a:rPr lang="cs-CZ" altLang="de-CZ" sz="2800">
                <a:latin typeface="Times New Roman" panose="02020603050405020304" pitchFamily="18" charset="0"/>
              </a:rPr>
              <a:t>aj.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5B86D551-474D-5700-517F-F18B1ADC9F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505950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Abstrakta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§315 sufix -</a:t>
            </a:r>
            <a:r>
              <a:rPr lang="ru-RU" altLang="de-CZ" sz="2800" i="1">
                <a:latin typeface="Times New Roman" panose="02020603050405020304" pitchFamily="18" charset="0"/>
              </a:rPr>
              <a:t>ость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«наиболее продуктивный тип образования слов с отвлеченным значением признака, свойства» </a:t>
            </a:r>
            <a:r>
              <a:rPr lang="ru-RU" altLang="de-CZ" sz="2800" i="1">
                <a:latin typeface="Times New Roman" panose="02020603050405020304" pitchFamily="18" charset="0"/>
              </a:rPr>
              <a:t>мягкость, свежесть, присущность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cs-CZ" altLang="de-CZ" sz="2800">
                <a:latin typeface="Times New Roman" panose="02020603050405020304" pitchFamily="18" charset="0"/>
              </a:rPr>
              <a:t>alomorf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ность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po sykavkách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ство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«то же значение, что и слова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ость</a:t>
            </a:r>
            <a:r>
              <a:rPr lang="ru-RU" altLang="de-CZ" sz="2800">
                <a:latin typeface="Times New Roman" panose="02020603050405020304" pitchFamily="18" charset="0"/>
              </a:rPr>
              <a:t>» </a:t>
            </a:r>
            <a:r>
              <a:rPr lang="de-DE" altLang="de-CZ" sz="2800" i="1">
                <a:latin typeface="Times New Roman" panose="02020603050405020304" pitchFamily="18" charset="0"/>
              </a:rPr>
              <a:t>знакомство</a:t>
            </a:r>
            <a:r>
              <a:rPr lang="ru-RU" altLang="de-CZ" sz="2800" i="1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соседство</a:t>
            </a:r>
            <a:r>
              <a:rPr lang="ru-RU" altLang="de-CZ" sz="2800" i="1">
                <a:latin typeface="Times New Roman" panose="02020603050405020304" pitchFamily="18" charset="0"/>
              </a:rPr>
              <a:t>, отцовство, язычество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щина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/>
              <a:t>«</a:t>
            </a:r>
            <a:r>
              <a:rPr lang="ru-RU" altLang="de-CZ" sz="2800">
                <a:latin typeface="Times New Roman" panose="02020603050405020304" pitchFamily="18" charset="0"/>
              </a:rPr>
              <a:t>признак, названный мотивирующим прилагательным, как бытовое или общественное явление, идейное или политическое течение» </a:t>
            </a:r>
            <a:r>
              <a:rPr lang="ru-RU" altLang="de-CZ" sz="2800" i="1">
                <a:latin typeface="Times New Roman" panose="02020603050405020304" pitchFamily="18" charset="0"/>
              </a:rPr>
              <a:t>уголовный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уголовщина, бульварная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литература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пресса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бульварщина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татарское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иго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татарщина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Další sufixy §319-326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EAC15BC3-13C7-B6DA-477A-CD7DB60FC4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77387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существительных, мотивированных глаголами, суффикс, как правило, присоединяется либо к глагольной основе на гласную - основе прош. вр., которая в большинстве словоизменительных классов равна основе инфинитива (</a:t>
            </a:r>
            <a:r>
              <a:rPr lang="ru-RU" altLang="de-CZ" sz="2800" i="1">
                <a:latin typeface="Times New Roman" panose="02020603050405020304" pitchFamily="18" charset="0"/>
              </a:rPr>
              <a:t>читать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читатель</a:t>
            </a:r>
            <a:r>
              <a:rPr lang="ru-RU" altLang="de-CZ" sz="2800">
                <a:latin typeface="Times New Roman" panose="02020603050405020304" pitchFamily="18" charset="0"/>
              </a:rPr>
              <a:t>), либо к той же основе, усеченной за счет конечной гласной (</a:t>
            </a:r>
            <a:r>
              <a:rPr lang="ru-RU" altLang="de-CZ" sz="2800" i="1">
                <a:latin typeface="Times New Roman" panose="02020603050405020304" pitchFamily="18" charset="0"/>
              </a:rPr>
              <a:t>проводить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проводник</a:t>
            </a:r>
            <a:r>
              <a:rPr lang="ru-RU" altLang="de-CZ" sz="2800">
                <a:latin typeface="Times New Roman" panose="02020603050405020304" pitchFamily="18" charset="0"/>
              </a:rPr>
              <a:t>). Подробнее о преобразованиях глагольной основы в структуре отглагольных суффиксальных слов см. § </a:t>
            </a:r>
            <a:r>
              <a:rPr lang="ru-RU" altLang="de-CZ" sz="2800" u="sng">
                <a:latin typeface="Times New Roman" panose="02020603050405020304" pitchFamily="18" charset="0"/>
              </a:rPr>
              <a:t>1044-1056.</a:t>
            </a:r>
            <a:endParaRPr lang="de-CH" altLang="de-CZ" sz="2800" u="sng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altLang="de-CZ" sz="2800" u="sng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«Существительные со значением "носитель процессуального признака"»</a:t>
            </a:r>
            <a:r>
              <a:rPr lang="cs-CZ" altLang="de-CZ" sz="2800">
                <a:latin typeface="Times New Roman" panose="02020603050405020304" pitchFamily="18" charset="0"/>
              </a:rPr>
              <a:t> (§211nn.)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Nomina agentis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cs-CZ" altLang="de-CZ" sz="2800">
                <a:latin typeface="Times New Roman" panose="02020603050405020304" pitchFamily="18" charset="0"/>
              </a:rPr>
              <a:t>podstatná jména činitelská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</a:t>
            </a:r>
            <a:r>
              <a:rPr lang="de-DE" altLang="de-CZ" sz="2800">
                <a:latin typeface="Times New Roman" panose="02020603050405020304" pitchFamily="18" charset="0"/>
              </a:rPr>
              <a:t>ufix -</a:t>
            </a:r>
            <a:r>
              <a:rPr lang="ru-RU" altLang="de-CZ" sz="2800" i="1">
                <a:latin typeface="Times New Roman" panose="02020603050405020304" pitchFamily="18" charset="0"/>
              </a:rPr>
              <a:t>тель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испытать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испытатель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хранить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хранитель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владеть </a:t>
            </a:r>
            <a:r>
              <a:rPr lang="cs-CZ" altLang="de-CZ" sz="2800" i="1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владетель, спасти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спаситель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Inhaltsplatzhalter 2">
            <a:extLst>
              <a:ext uri="{FF2B5EF4-FFF2-40B4-BE49-F238E27FC236}">
                <a16:creationId xmlns:a16="http://schemas.microsoft.com/office/drawing/2014/main" id="{F827A6ED-555D-2A77-7A40-F93FF47F36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Substantiva motivovaná substantivy: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§329 sufix -</a:t>
            </a:r>
            <a:r>
              <a:rPr lang="ru-RU" altLang="de-CZ" sz="2800" i="1">
                <a:latin typeface="Times New Roman" panose="02020603050405020304" pitchFamily="18" charset="0"/>
              </a:rPr>
              <a:t>ник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«имеют общее значение "предмет (одушевленный или неодушевленный), характеризующийся отношением к предмету, явлению, названному мотивирующим словом»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«Слова этого типа называют: 1) лицо: </a:t>
            </a:r>
            <a:r>
              <a:rPr lang="ru-RU" altLang="de-CZ" sz="2800" i="1">
                <a:latin typeface="Times New Roman" panose="02020603050405020304" pitchFamily="18" charset="0"/>
              </a:rPr>
              <a:t>помощник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завистник</a:t>
            </a:r>
            <a:r>
              <a:rPr lang="ru-RU" altLang="de-CZ" sz="2800">
                <a:latin typeface="Times New Roman" panose="02020603050405020304" pitchFamily="18" charset="0"/>
              </a:rPr>
              <a:t>; 2) животное: </a:t>
            </a:r>
            <a:r>
              <a:rPr lang="ru-RU" altLang="de-CZ" sz="2800" i="1">
                <a:latin typeface="Times New Roman" panose="02020603050405020304" pitchFamily="18" charset="0"/>
              </a:rPr>
              <a:t>крапивник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střízlík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 (&lt; </a:t>
            </a:r>
            <a:r>
              <a:rPr lang="ru-RU" altLang="de-CZ" sz="2800" i="1">
                <a:latin typeface="Times New Roman" panose="02020603050405020304" pitchFamily="18" charset="0"/>
              </a:rPr>
              <a:t>крапива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kopřiva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; 3) растение: </a:t>
            </a:r>
            <a:r>
              <a:rPr lang="ru-RU" altLang="de-CZ" sz="2800" i="1">
                <a:latin typeface="Times New Roman" panose="02020603050405020304" pitchFamily="18" charset="0"/>
              </a:rPr>
              <a:t>орешник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,líska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4) вместилище: а) сосуд: </a:t>
            </a:r>
            <a:r>
              <a:rPr lang="ru-RU" altLang="ja-JP" sz="2800" i="1">
                <a:latin typeface="Times New Roman" panose="02020603050405020304" pitchFamily="18" charset="0"/>
              </a:rPr>
              <a:t>салатник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чайник</a:t>
            </a:r>
            <a:r>
              <a:rPr lang="ru-RU" altLang="ja-JP" sz="2800">
                <a:latin typeface="Times New Roman" panose="02020603050405020304" pitchFamily="18" charset="0"/>
              </a:rPr>
              <a:t>; б) помещение: </a:t>
            </a:r>
            <a:r>
              <a:rPr lang="ru-RU" altLang="ja-JP" sz="2800" i="1">
                <a:latin typeface="Times New Roman" panose="02020603050405020304" pitchFamily="18" charset="0"/>
              </a:rPr>
              <a:t>коровник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пчельник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обезьянник</a:t>
            </a:r>
            <a:r>
              <a:rPr lang="ru-RU" altLang="ja-JP" sz="2800">
                <a:latin typeface="Times New Roman" panose="02020603050405020304" pitchFamily="18" charset="0"/>
              </a:rPr>
              <a:t>; в) книгу, сочинение: </a:t>
            </a:r>
            <a:r>
              <a:rPr lang="ru-RU" altLang="ja-JP" sz="2800" i="1">
                <a:latin typeface="Times New Roman" panose="02020603050405020304" pitchFamily="18" charset="0"/>
              </a:rPr>
              <a:t>задачник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словник</a:t>
            </a:r>
            <a:r>
              <a:rPr lang="ru-RU" altLang="ja-JP" sz="2800">
                <a:latin typeface="Times New Roman" panose="02020603050405020304" pitchFamily="18" charset="0"/>
              </a:rPr>
              <a:t>; г) пространство, территорию: </a:t>
            </a:r>
            <a:r>
              <a:rPr lang="ru-RU" altLang="ja-JP" sz="2800" i="1">
                <a:latin typeface="Times New Roman" panose="02020603050405020304" pitchFamily="18" charset="0"/>
              </a:rPr>
              <a:t>березник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ельник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виноградник</a:t>
            </a:r>
            <a:r>
              <a:rPr lang="ru-RU" altLang="ja-JP" sz="2800">
                <a:latin typeface="Times New Roman" panose="02020603050405020304" pitchFamily="18" charset="0"/>
              </a:rPr>
              <a:t>; 5) неодушевл. предмет: </a:t>
            </a:r>
            <a:r>
              <a:rPr lang="ru-RU" altLang="ja-JP" sz="2800" i="1">
                <a:latin typeface="Times New Roman" panose="02020603050405020304" pitchFamily="18" charset="0"/>
              </a:rPr>
              <a:t>градусник</a:t>
            </a:r>
            <a:r>
              <a:rPr lang="ru-RU" altLang="ja-JP" sz="2800">
                <a:latin typeface="Times New Roman" panose="02020603050405020304" pitchFamily="18" charset="0"/>
              </a:rPr>
              <a:t> (разг.)</a:t>
            </a:r>
            <a:r>
              <a:rPr lang="cs-CZ" altLang="ja-JP" sz="2800">
                <a:latin typeface="Times New Roman" panose="02020603050405020304" pitchFamily="18" charset="0"/>
              </a:rPr>
              <a:t> ,teploměr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ценник</a:t>
            </a:r>
            <a:r>
              <a:rPr lang="ru-RU" altLang="ja-JP" sz="2800">
                <a:latin typeface="Times New Roman" panose="02020603050405020304" pitchFamily="18" charset="0"/>
              </a:rPr>
              <a:t>. Некоторые существительные сочетают в себе разные значения: </a:t>
            </a:r>
            <a:r>
              <a:rPr lang="ru-RU" altLang="ja-JP" sz="2800" i="1">
                <a:latin typeface="Times New Roman" panose="02020603050405020304" pitchFamily="18" charset="0"/>
              </a:rPr>
              <a:t>коровник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телятник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птичник</a:t>
            </a:r>
            <a:r>
              <a:rPr lang="ru-RU" altLang="ja-JP" sz="2800">
                <a:latin typeface="Times New Roman" panose="02020603050405020304" pitchFamily="18" charset="0"/>
              </a:rPr>
              <a:t> - ,лицо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,помещение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6675190C-B5BD-59BC-BD64-CE84D148DA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голубятник</a:t>
            </a:r>
            <a:r>
              <a:rPr lang="ru-RU" altLang="de-CZ" sz="2800">
                <a:latin typeface="Times New Roman" panose="02020603050405020304" pitchFamily="18" charset="0"/>
              </a:rPr>
              <a:t> - ,любитель голубей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,хищная птица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,помещение для голубей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ягодник</a:t>
            </a:r>
            <a:r>
              <a:rPr lang="ru-RU" altLang="ja-JP" sz="2800">
                <a:latin typeface="Times New Roman" panose="02020603050405020304" pitchFamily="18" charset="0"/>
              </a:rPr>
              <a:t> - ,любитель сбора ягод (разг.)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и ,пространство, заросшее ягодами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.»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«Многие слова мотивируются также прилагательными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 и тем самым принадлежат одновременно к типу существительных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ик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 i="1">
                <a:latin typeface="Times New Roman" panose="02020603050405020304" pitchFamily="18" charset="0"/>
              </a:rPr>
              <a:t> чайник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чай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чайный</a:t>
            </a:r>
            <a:r>
              <a:rPr lang="ru-RU" altLang="de-CZ" sz="2800">
                <a:latin typeface="Times New Roman" panose="02020603050405020304" pitchFamily="18" charset="0"/>
              </a:rPr>
              <a:t>), разг. </a:t>
            </a:r>
            <a:r>
              <a:rPr lang="ru-RU" altLang="de-CZ" sz="2800" i="1">
                <a:latin typeface="Times New Roman" panose="02020603050405020304" pitchFamily="18" charset="0"/>
              </a:rPr>
              <a:t>профсоюзник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профсоюз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профсоюзный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горчичник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de-DE" altLang="de-CZ" sz="2800">
                <a:latin typeface="Times New Roman" panose="02020603050405020304" pitchFamily="18" charset="0"/>
              </a:rPr>
              <a:t>hořčičná náplast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горчица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горчичный</a:t>
            </a:r>
            <a:r>
              <a:rPr lang="ru-RU" altLang="ja-JP" sz="2800">
                <a:latin typeface="Times New Roman" panose="02020603050405020304" pitchFamily="18" charset="0"/>
              </a:rPr>
              <a:t>).»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§331 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щик</a:t>
            </a:r>
            <a:r>
              <a:rPr lang="ru-RU" altLang="de-CZ" sz="2800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чик</a:t>
            </a:r>
            <a:r>
              <a:rPr lang="ru-RU" altLang="de-CZ" sz="2800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овщик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«называют лицо, характеризующееся отношением к предмету, явлению, названному мотивирующим словом»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uk-UA" altLang="de-CZ" sz="2800" i="1">
                <a:latin typeface="Times New Roman" panose="02020603050405020304" pitchFamily="18" charset="0"/>
              </a:rPr>
              <a:t>мраморщик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бетонщик</a:t>
            </a:r>
            <a:r>
              <a:rPr lang="uk-UA" altLang="de-CZ" sz="2800">
                <a:latin typeface="Times New Roman" panose="02020603050405020304" pitchFamily="18" charset="0"/>
              </a:rPr>
              <a:t>, разг. </a:t>
            </a:r>
            <a:r>
              <a:rPr lang="uk-UA" altLang="de-CZ" sz="2800" i="1">
                <a:latin typeface="Times New Roman" panose="02020603050405020304" pitchFamily="18" charset="0"/>
              </a:rPr>
              <a:t>валютчик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сыщик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(/sis-čik/)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типографщик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de-DE" altLang="de-CZ" sz="2800">
                <a:latin typeface="Times New Roman" panose="02020603050405020304" pitchFamily="18" charset="0"/>
              </a:rPr>
              <a:t>(&lt; </a:t>
            </a:r>
            <a:r>
              <a:rPr lang="ru-RU" altLang="de-CZ" sz="2800" i="1">
                <a:latin typeface="Times New Roman" panose="02020603050405020304" pitchFamily="18" charset="0"/>
              </a:rPr>
              <a:t>типография</a:t>
            </a:r>
            <a:r>
              <a:rPr lang="de-CH" altLang="de-CZ" sz="2800">
                <a:latin typeface="Times New Roman" panose="02020603050405020304" pitchFamily="18" charset="0"/>
              </a:rPr>
              <a:t>, ale synonymum </a:t>
            </a:r>
            <a:r>
              <a:rPr lang="ru-RU" altLang="de-CZ" sz="2800" i="1">
                <a:latin typeface="Times New Roman" panose="02020603050405020304" pitchFamily="18" charset="0"/>
              </a:rPr>
              <a:t>типограф</a:t>
            </a:r>
            <a:r>
              <a:rPr lang="de-DE" altLang="de-CZ" sz="2800">
                <a:latin typeface="Times New Roman" panose="02020603050405020304" pitchFamily="18" charset="0"/>
              </a:rPr>
              <a:t>)</a:t>
            </a:r>
            <a:r>
              <a:rPr lang="de-DE" altLang="de-CZ" sz="2800" i="1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тюремщик</a:t>
            </a:r>
            <a:r>
              <a:rPr lang="uk-UA" altLang="de-CZ" sz="2800">
                <a:latin typeface="Times New Roman" panose="02020603050405020304" pitchFamily="18" charset="0"/>
              </a:rPr>
              <a:t> ,надзиратель в тюрьме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угнетатель, тот, кто попирает свободу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2991317A-3DAF-E6B2-7D8A-0EF1546E5E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«Тип продуктивен в профессиональной терминологии и в разг. речи: нов. </a:t>
            </a:r>
            <a:r>
              <a:rPr lang="ru-RU" altLang="de-CZ" sz="2800" i="1">
                <a:latin typeface="Times New Roman" panose="02020603050405020304" pitchFamily="18" charset="0"/>
              </a:rPr>
              <a:t>регуляторщик</a:t>
            </a:r>
            <a:r>
              <a:rPr lang="ru-RU" altLang="de-CZ" sz="2800">
                <a:latin typeface="Times New Roman" panose="02020603050405020304" pitchFamily="18" charset="0"/>
              </a:rPr>
              <a:t> (от </a:t>
            </a:r>
            <a:r>
              <a:rPr lang="ru-RU" altLang="de-CZ" sz="2800" i="1">
                <a:latin typeface="Times New Roman" panose="02020603050405020304" pitchFamily="18" charset="0"/>
              </a:rPr>
              <a:t>регулятор</a:t>
            </a:r>
            <a:r>
              <a:rPr lang="ru-RU" altLang="de-CZ" sz="2800">
                <a:latin typeface="Times New Roman" panose="02020603050405020304" pitchFamily="18" charset="0"/>
              </a:rPr>
              <a:t> - название механизма)»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ец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перерожденец </a:t>
            </a:r>
            <a:r>
              <a:rPr lang="ru-RU" altLang="de-CZ" sz="2800">
                <a:latin typeface="Times New Roman" panose="02020603050405020304" pitchFamily="18" charset="0"/>
              </a:rPr>
              <a:t>,тот, кто изменил прежние взгляды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 i="1">
                <a:latin typeface="Times New Roman" panose="02020603050405020304" pitchFamily="18" charset="0"/>
              </a:rPr>
              <a:t>, </a:t>
            </a:r>
            <a:r>
              <a:rPr lang="de-DE" altLang="ja-JP" sz="2800" i="1">
                <a:latin typeface="Times New Roman" panose="02020603050405020304" pitchFamily="18" charset="0"/>
              </a:rPr>
              <a:t>движенец</a:t>
            </a:r>
            <a:r>
              <a:rPr lang="ru-RU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,работник службы движения на транспорте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Dále: sufixy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(рыбак, моряк)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ач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(горбач)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ич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(москвич)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-ан-ин/-чан-ин</a:t>
            </a:r>
            <a:r>
              <a:rPr lang="ru-RU" altLang="de-CZ" sz="2800" i="1">
                <a:latin typeface="Times New Roman" panose="02020603050405020304" pitchFamily="18" charset="0"/>
              </a:rPr>
              <a:t> (россиянин –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россияние)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 i="1">
                <a:latin typeface="Times New Roman" panose="02020603050405020304" pitchFamily="18" charset="0"/>
              </a:rPr>
              <a:t>-арь</a:t>
            </a:r>
            <a:r>
              <a:rPr lang="ru-RU" altLang="de-CZ" sz="2800">
                <a:latin typeface="Times New Roman" panose="02020603050405020304" pitchFamily="18" charset="0"/>
              </a:rPr>
              <a:t>: Обычно это названия лица по объекту или продукту его деятельности: </a:t>
            </a:r>
            <a:r>
              <a:rPr lang="ru-RU" altLang="de-CZ" sz="2800" i="1">
                <a:latin typeface="Times New Roman" panose="02020603050405020304" pitchFamily="18" charset="0"/>
              </a:rPr>
              <a:t>псарь </a:t>
            </a:r>
            <a:r>
              <a:rPr lang="ru-RU" altLang="de-CZ" sz="2800">
                <a:latin typeface="Times New Roman" panose="02020603050405020304" pitchFamily="18" charset="0"/>
              </a:rPr>
              <a:t>,лицо, приставленное для наблюдения за охотничьими собаками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виноградарь</a:t>
            </a:r>
            <a:r>
              <a:rPr lang="ru-RU" altLang="de-CZ" sz="2800">
                <a:latin typeface="Times New Roman" panose="02020603050405020304" pitchFamily="18" charset="0"/>
              </a:rPr>
              <a:t> ,тот, кто разводит виноград, владелец виноградника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плугарь</a:t>
            </a:r>
            <a:r>
              <a:rPr lang="ru-RU" altLang="de-CZ" sz="2800">
                <a:latin typeface="Times New Roman" panose="02020603050405020304" pitchFamily="18" charset="0"/>
              </a:rPr>
              <a:t> ,крестьянин, пашущий плугом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библиотекарь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аптекарь</a:t>
            </a:r>
            <a:r>
              <a:rPr lang="ru-RU" altLang="de-CZ" sz="2800">
                <a:latin typeface="Times New Roman" panose="02020603050405020304" pitchFamily="18" charset="0"/>
              </a:rPr>
              <a:t>; названия местных жителей по названиям рек: </a:t>
            </a:r>
            <a:r>
              <a:rPr lang="ru-RU" altLang="de-CZ" sz="2800" i="1">
                <a:latin typeface="Times New Roman" panose="02020603050405020304" pitchFamily="18" charset="0"/>
              </a:rPr>
              <a:t>Волга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волгарь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окарь</a:t>
            </a:r>
            <a:r>
              <a:rPr lang="ru-RU" altLang="de-CZ" sz="2800">
                <a:latin typeface="Times New Roman" panose="02020603050405020304" pitchFamily="18" charset="0"/>
              </a:rPr>
              <a:t>;</a:t>
            </a: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C4DF786D-6881-63C5-253E-CB37CC1264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27368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семантически обособлены </a:t>
            </a:r>
            <a:r>
              <a:rPr lang="ru-RU" altLang="de-CZ" sz="2800" i="1">
                <a:latin typeface="Times New Roman" panose="02020603050405020304" pitchFamily="18" charset="0"/>
              </a:rPr>
              <a:t>глава</a:t>
            </a:r>
            <a:r>
              <a:rPr lang="ru-RU" altLang="de-CZ" sz="2800">
                <a:latin typeface="Times New Roman" panose="02020603050405020304" pitchFamily="18" charset="0"/>
              </a:rPr>
              <a:t> ,голова (устар., поэт.), руководитель, купол церкви, раздел книги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главарь</a:t>
            </a:r>
            <a:r>
              <a:rPr lang="ru-RU" altLang="de-CZ" sz="2800">
                <a:latin typeface="Times New Roman" panose="02020603050405020304" pitchFamily="18" charset="0"/>
              </a:rPr>
              <a:t> ,руководитель, вожак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и </a:t>
            </a:r>
            <a:r>
              <a:rPr lang="ru-RU" altLang="de-CZ" sz="2800" i="1">
                <a:latin typeface="Times New Roman" panose="02020603050405020304" pitchFamily="18" charset="0"/>
              </a:rPr>
              <a:t>бунт</a:t>
            </a:r>
            <a:r>
              <a:rPr lang="ru-RU" altLang="de-CZ" sz="2800">
                <a:latin typeface="Times New Roman" panose="02020603050405020304" pitchFamily="18" charset="0"/>
              </a:rPr>
              <a:t> ,восстание, мятеж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– </a:t>
            </a:r>
            <a:r>
              <a:rPr lang="ru-RU" altLang="ja-JP" sz="2800" i="1">
                <a:latin typeface="Times New Roman" panose="02020603050405020304" pitchFamily="18" charset="0"/>
              </a:rPr>
              <a:t>бунтарь </a:t>
            </a:r>
            <a:r>
              <a:rPr lang="ru-RU" altLang="ja-JP" sz="2800">
                <a:latin typeface="Times New Roman" panose="02020603050405020304" pitchFamily="18" charset="0"/>
              </a:rPr>
              <a:t>,бунтовщик (устар.), всегда неспокойный человек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названия животных: </a:t>
            </a:r>
            <a:r>
              <a:rPr lang="ru-RU" altLang="ja-JP" sz="2800" i="1">
                <a:latin typeface="Times New Roman" panose="02020603050405020304" pitchFamily="18" charset="0"/>
              </a:rPr>
              <a:t>песок</a:t>
            </a:r>
            <a:r>
              <a:rPr lang="ru-RU" altLang="ja-JP" sz="2800">
                <a:latin typeface="Times New Roman" panose="02020603050405020304" pitchFamily="18" charset="0"/>
              </a:rPr>
              <a:t> – </a:t>
            </a:r>
            <a:r>
              <a:rPr lang="ru-RU" altLang="ja-JP" sz="2800" i="1">
                <a:latin typeface="Times New Roman" panose="02020603050405020304" pitchFamily="18" charset="0"/>
              </a:rPr>
              <a:t>пескарь</a:t>
            </a:r>
            <a:r>
              <a:rPr lang="ru-RU" altLang="ja-JP" sz="2800">
                <a:latin typeface="Times New Roman" panose="02020603050405020304" pitchFamily="18" charset="0"/>
              </a:rPr>
              <a:t> ,řízek, hrouzek (ryba)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нос</a:t>
            </a:r>
            <a:r>
              <a:rPr lang="ru-RU" altLang="ja-JP" sz="2800">
                <a:latin typeface="Times New Roman" panose="02020603050405020304" pitchFamily="18" charset="0"/>
              </a:rPr>
              <a:t> – </a:t>
            </a:r>
            <a:r>
              <a:rPr lang="ru-RU" altLang="ja-JP" sz="2800" i="1">
                <a:latin typeface="Times New Roman" panose="02020603050405020304" pitchFamily="18" charset="0"/>
              </a:rPr>
              <a:t>носарь</a:t>
            </a:r>
            <a:r>
              <a:rPr lang="ru-RU" altLang="ja-JP" sz="2800">
                <a:latin typeface="Times New Roman" panose="02020603050405020304" pitchFamily="18" charset="0"/>
              </a:rPr>
              <a:t> ,ježdík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книг и сборников: </a:t>
            </a:r>
            <a:r>
              <a:rPr lang="ru-RU" altLang="ja-JP" sz="2800" i="1">
                <a:latin typeface="Times New Roman" panose="02020603050405020304" pitchFamily="18" charset="0"/>
              </a:rPr>
              <a:t>словарь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букварь</a:t>
            </a:r>
            <a:r>
              <a:rPr lang="ru-RU" altLang="ja-JP" sz="2800">
                <a:latin typeface="Times New Roman" panose="02020603050405020304" pitchFamily="18" charset="0"/>
              </a:rPr>
              <a:t>, продуктивность типа обнаруживается в разг. речи и просторечии: нов. разг. </a:t>
            </a:r>
            <a:r>
              <a:rPr lang="ru-RU" altLang="ja-JP" sz="2800" i="1">
                <a:latin typeface="Times New Roman" panose="02020603050405020304" pitchFamily="18" charset="0"/>
              </a:rPr>
              <a:t>очкарь</a:t>
            </a:r>
            <a:r>
              <a:rPr lang="ru-RU" altLang="ja-JP" sz="2800">
                <a:latin typeface="Times New Roman" panose="02020603050405020304" pitchFamily="18" charset="0"/>
              </a:rPr>
              <a:t> ,человек в очках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  <p:pic>
        <p:nvPicPr>
          <p:cNvPr id="50178" name="Bild 3">
            <a:extLst>
              <a:ext uri="{FF2B5EF4-FFF2-40B4-BE49-F238E27FC236}">
                <a16:creationId xmlns:a16="http://schemas.microsoft.com/office/drawing/2014/main" id="{EB26B93C-C6FC-8AC4-8C45-84D8FE4E5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4140200"/>
            <a:ext cx="919956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Bild 3">
            <a:extLst>
              <a:ext uri="{FF2B5EF4-FFF2-40B4-BE49-F238E27FC236}">
                <a16:creationId xmlns:a16="http://schemas.microsoft.com/office/drawing/2014/main" id="{1DA89406-7BEA-4B3C-5A56-CDD743484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667000"/>
            <a:ext cx="43434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Textfeld 4">
            <a:extLst>
              <a:ext uri="{FF2B5EF4-FFF2-40B4-BE49-F238E27FC236}">
                <a16:creationId xmlns:a16="http://schemas.microsoft.com/office/drawing/2014/main" id="{50FB2636-FE40-F702-AD42-3FA5ACCAA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5724525"/>
            <a:ext cx="39147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 sz="2800">
                <a:solidFill>
                  <a:srgbClr val="000000"/>
                </a:solidFill>
                <a:latin typeface="Times New Roman" panose="02020603050405020304" pitchFamily="18" charset="0"/>
              </a:rPr>
              <a:t>Носарь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solidFill>
                  <a:srgbClr val="000000"/>
                </a:solidFill>
                <a:latin typeface="Times New Roman" panose="02020603050405020304" pitchFamily="18" charset="0"/>
              </a:rPr>
              <a:t>или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solidFill>
                  <a:srgbClr val="000000"/>
                </a:solidFill>
                <a:latin typeface="Times New Roman" panose="02020603050405020304" pitchFamily="18" charset="0"/>
              </a:rPr>
              <a:t>ерш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носарь</a:t>
            </a:r>
            <a:endParaRPr lang="de-DE" altLang="de-CZ" sz="28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DE29E969-428C-C758-4DA7-75841F4075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ар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«существительные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ар</a:t>
            </a:r>
            <a:r>
              <a:rPr lang="ru-RU" altLang="de-CZ" sz="2800">
                <a:latin typeface="Times New Roman" panose="02020603050405020304" pitchFamily="18" charset="0"/>
              </a:rPr>
              <a:t>, орфогр. также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яр</a:t>
            </a:r>
            <a:r>
              <a:rPr lang="ru-RU" altLang="de-CZ" sz="2800">
                <a:latin typeface="Times New Roman" panose="02020603050405020304" pitchFamily="18" charset="0"/>
              </a:rPr>
              <a:t>  называют лицо, характеризующееся отношением к предмету, названному мотивирующим словом: </a:t>
            </a:r>
            <a:r>
              <a:rPr lang="ru-RU" altLang="de-CZ" sz="2800" i="1">
                <a:latin typeface="Times New Roman" panose="02020603050405020304" pitchFamily="18" charset="0"/>
              </a:rPr>
              <a:t>гусли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гусляр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овца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овчар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школа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школяр,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юбилей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юбиляр</a:t>
            </a:r>
            <a:r>
              <a:rPr lang="ru-RU" altLang="de-CZ" sz="2800">
                <a:latin typeface="Times New Roman" panose="02020603050405020304" pitchFamily="18" charset="0"/>
              </a:rPr>
              <a:t> (с усечением основы)»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атор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«существительные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атор</a:t>
            </a:r>
            <a:r>
              <a:rPr lang="ru-RU" altLang="de-CZ" sz="2800">
                <a:latin typeface="Times New Roman" panose="02020603050405020304" pitchFamily="18" charset="0"/>
              </a:rPr>
              <a:t> (орфогр. также -</a:t>
            </a:r>
            <a:r>
              <a:rPr lang="ru-RU" altLang="de-CZ" sz="2800" i="1">
                <a:latin typeface="Times New Roman" panose="02020603050405020304" pitchFamily="18" charset="0"/>
              </a:rPr>
              <a:t>ятор</a:t>
            </a:r>
            <a:r>
              <a:rPr lang="ru-RU" altLang="de-CZ" sz="2800">
                <a:latin typeface="Times New Roman" panose="02020603050405020304" pitchFamily="18" charset="0"/>
              </a:rPr>
              <a:t>)/-</a:t>
            </a:r>
            <a:r>
              <a:rPr lang="ru-RU" altLang="de-CZ" sz="2800" i="1">
                <a:latin typeface="Times New Roman" panose="02020603050405020304" pitchFamily="18" charset="0"/>
              </a:rPr>
              <a:t>тор</a:t>
            </a:r>
            <a:r>
              <a:rPr lang="ru-RU" altLang="de-CZ" sz="2800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итор</a:t>
            </a:r>
            <a:r>
              <a:rPr lang="ru-RU" altLang="de-CZ" sz="2800">
                <a:latin typeface="Times New Roman" panose="02020603050405020304" pitchFamily="18" charset="0"/>
              </a:rPr>
              <a:t> называют лицо, предмет, вещество, характеризующееся отношением к тому, что названо мотивирующим словом. Мотивирующие: 1) слова на -</a:t>
            </a:r>
            <a:r>
              <a:rPr lang="ru-RU" altLang="de-CZ" sz="2800" i="1">
                <a:latin typeface="Times New Roman" panose="02020603050405020304" pitchFamily="18" charset="0"/>
              </a:rPr>
              <a:t>ация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кция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иция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канализация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канализатор 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cs-CZ" altLang="de-CZ" sz="2800" i="1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odborník pro kanalizaci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фортификация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фортификатор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лекция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лектор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инквизиция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инквизитор</a:t>
            </a:r>
            <a:r>
              <a:rPr lang="ru-RU" altLang="de-CZ" sz="2800">
                <a:latin typeface="Times New Roman" panose="02020603050405020304" pitchFamily="18" charset="0"/>
              </a:rPr>
              <a:t>; 2) слова на -</a:t>
            </a:r>
            <a:r>
              <a:rPr lang="ru-RU" altLang="de-CZ" sz="2800" i="1">
                <a:latin typeface="Times New Roman" panose="02020603050405020304" pitchFamily="18" charset="0"/>
              </a:rPr>
              <a:t>ия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губерния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губернатор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империя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император</a:t>
            </a:r>
            <a:r>
              <a:rPr lang="ru-RU" altLang="de-CZ" sz="2800">
                <a:latin typeface="Times New Roman" panose="02020603050405020304" pitchFamily="18" charset="0"/>
              </a:rPr>
              <a:t>; 3) слова иной структуры: </a:t>
            </a:r>
            <a:r>
              <a:rPr lang="ru-RU" altLang="de-CZ" sz="2800" i="1">
                <a:latin typeface="Times New Roman" panose="02020603050405020304" pitchFamily="18" charset="0"/>
              </a:rPr>
              <a:t>триумф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триумфатор</a:t>
            </a:r>
            <a:r>
              <a:rPr lang="ru-RU" altLang="de-CZ" sz="2800">
                <a:latin typeface="Times New Roman" panose="02020603050405020304" pitchFamily="18" charset="0"/>
              </a:rPr>
              <a:t>. Нерегулярная мена |с' - г| - </a:t>
            </a:r>
            <a:r>
              <a:rPr lang="ru-RU" altLang="de-CZ" sz="2800" i="1">
                <a:latin typeface="Times New Roman" panose="02020603050405020304" pitchFamily="18" charset="0"/>
              </a:rPr>
              <a:t>эмульсия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эмульгатор</a:t>
            </a:r>
            <a:r>
              <a:rPr lang="ru-RU" altLang="de-CZ" sz="2800">
                <a:latin typeface="Times New Roman" panose="02020603050405020304" pitchFamily="18" charset="0"/>
              </a:rPr>
              <a:t> (спец.)»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Inhaltsplatzhalter 2">
            <a:extLst>
              <a:ext uri="{FF2B5EF4-FFF2-40B4-BE49-F238E27FC236}">
                <a16:creationId xmlns:a16="http://schemas.microsoft.com/office/drawing/2014/main" id="{D17B85D9-35A7-A01B-0938-270785D98F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«Продуктивны образования с морфом -</a:t>
            </a:r>
            <a:r>
              <a:rPr lang="ru-RU" altLang="de-CZ" sz="2800" i="1">
                <a:latin typeface="Times New Roman" panose="02020603050405020304" pitchFamily="18" charset="0"/>
              </a:rPr>
              <a:t>атор</a:t>
            </a:r>
            <a:r>
              <a:rPr lang="ru-RU" altLang="de-CZ" sz="2800">
                <a:latin typeface="Times New Roman" panose="02020603050405020304" pitchFamily="18" charset="0"/>
              </a:rPr>
              <a:t>, главным образом в спец. терминологии; нов.: </a:t>
            </a:r>
            <a:r>
              <a:rPr lang="ru-RU" altLang="de-CZ" sz="2800" i="1">
                <a:latin typeface="Times New Roman" panose="02020603050405020304" pitchFamily="18" charset="0"/>
              </a:rPr>
              <a:t>импульс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импульсатор</a:t>
            </a:r>
            <a:r>
              <a:rPr lang="ru-RU" altLang="de-CZ" sz="2800">
                <a:latin typeface="Times New Roman" panose="02020603050405020304" pitchFamily="18" charset="0"/>
              </a:rPr>
              <a:t> (прибор), </a:t>
            </a:r>
            <a:r>
              <a:rPr lang="ru-RU" altLang="de-CZ" sz="2800" i="1">
                <a:latin typeface="Times New Roman" panose="02020603050405020304" pitchFamily="18" charset="0"/>
              </a:rPr>
              <a:t>реанимация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реаниматор</a:t>
            </a:r>
            <a:r>
              <a:rPr lang="ru-RU" altLang="de-CZ" sz="2800">
                <a:latin typeface="Times New Roman" panose="02020603050405020304" pitchFamily="18" charset="0"/>
              </a:rPr>
              <a:t> (лицо), </a:t>
            </a:r>
            <a:r>
              <a:rPr lang="ru-RU" altLang="de-CZ" sz="2800" i="1">
                <a:latin typeface="Times New Roman" panose="02020603050405020304" pitchFamily="18" charset="0"/>
              </a:rPr>
              <a:t>искусственное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осеменение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техник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осеменатор</a:t>
            </a:r>
            <a:r>
              <a:rPr lang="ru-RU" altLang="de-CZ" sz="2800">
                <a:latin typeface="Times New Roman" panose="02020603050405020304" pitchFamily="18" charset="0"/>
              </a:rPr>
              <a:t> (лицо). Многие слова одновременно мотивируются глаголами на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ировать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амортизатор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амортизация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амортизировать</a:t>
            </a:r>
            <a:r>
              <a:rPr lang="ru-RU" altLang="de-CZ" sz="2800">
                <a:latin typeface="Times New Roman" panose="02020603050405020304" pitchFamily="18" charset="0"/>
              </a:rPr>
              <a:t>)»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§343. 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ист</a:t>
            </a:r>
            <a:r>
              <a:rPr lang="ru-RU" altLang="de-CZ" sz="2800">
                <a:latin typeface="Times New Roman" panose="02020603050405020304" pitchFamily="18" charset="0"/>
              </a:rPr>
              <a:t>. Существительные с суф. 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ист</a:t>
            </a:r>
            <a:r>
              <a:rPr lang="ru-RU" altLang="de-CZ" sz="2800">
                <a:latin typeface="Times New Roman" panose="02020603050405020304" pitchFamily="18" charset="0"/>
              </a:rPr>
              <a:t> называют лицо по принадлежности к общественно-политическому, идеологическому, научному направлению, по сфере занятий, склонности, названным мотивирующим словом. Образования этого типа, мотивированные нарицательными существительными, называют лицо по отношению к объекту его занятий или орудию деятельности (</a:t>
            </a:r>
            <a:r>
              <a:rPr lang="ru-RU" altLang="de-CZ" sz="2800" i="1">
                <a:latin typeface="Times New Roman" panose="02020603050405020304" pitchFamily="18" charset="0"/>
              </a:rPr>
              <a:t>карикатурист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журналист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89F88277-29E2-8186-279C-15A93FEA2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фольклорист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гитарист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тракторист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танкист</a:t>
            </a:r>
            <a:r>
              <a:rPr lang="ru-RU" altLang="de-CZ" sz="2800">
                <a:latin typeface="Times New Roman" panose="02020603050405020304" pitchFamily="18" charset="0"/>
              </a:rPr>
              <a:t>; к общественно-политическому, научному, религиозному направлению (</a:t>
            </a:r>
            <a:r>
              <a:rPr lang="ru-RU" altLang="de-CZ" sz="2800" i="1">
                <a:latin typeface="Times New Roman" panose="02020603050405020304" pitchFamily="18" charset="0"/>
              </a:rPr>
              <a:t>коммунист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марксист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дарвинист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; по сфере деятельности (</a:t>
            </a:r>
            <a:r>
              <a:rPr lang="ru-RU" altLang="de-CZ" sz="2800" i="1">
                <a:latin typeface="Times New Roman" panose="02020603050405020304" pitchFamily="18" charset="0"/>
              </a:rPr>
              <a:t>массажист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пропагандист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гигиенист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футболист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шахматист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турист</a:t>
            </a:r>
            <a:r>
              <a:rPr lang="ru-RU" altLang="de-CZ" sz="2800">
                <a:latin typeface="Times New Roman" panose="02020603050405020304" pitchFamily="18" charset="0"/>
              </a:rPr>
              <a:t>); по действию или склонности (</a:t>
            </a:r>
            <a:r>
              <a:rPr lang="ru-RU" altLang="de-CZ" sz="2800" i="1">
                <a:latin typeface="Times New Roman" panose="02020603050405020304" pitchFamily="18" charset="0"/>
              </a:rPr>
              <a:t>аферист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службист</a:t>
            </a:r>
            <a:r>
              <a:rPr lang="ru-RU" altLang="de-CZ" sz="2800">
                <a:latin typeface="Times New Roman" panose="02020603050405020304" pitchFamily="18" charset="0"/>
              </a:rPr>
              <a:t> (разг.)</a:t>
            </a:r>
            <a:r>
              <a:rPr lang="de-CH" altLang="de-CZ" sz="2800">
                <a:latin typeface="Times New Roman" panose="02020603050405020304" pitchFamily="18" charset="0"/>
              </a:rPr>
              <a:t> ,stará vojna, voják, kt. žere vojnu, ouřada, byrokrát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оптимист</a:t>
            </a:r>
            <a:r>
              <a:rPr lang="ru-RU" altLang="de-CZ" sz="2800">
                <a:latin typeface="Times New Roman" panose="02020603050405020304" pitchFamily="18" charset="0"/>
              </a:rPr>
              <a:t>); по принадлежности к учреждению, учебному заведению (</a:t>
            </a:r>
            <a:r>
              <a:rPr lang="ru-RU" altLang="de-CZ" sz="2800" i="1">
                <a:latin typeface="Times New Roman" panose="02020603050405020304" pitchFamily="18" charset="0"/>
              </a:rPr>
              <a:t>архивист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курсист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лицеист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гимназист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чекист</a:t>
            </a:r>
            <a:r>
              <a:rPr lang="ru-RU" altLang="de-CZ" sz="2800">
                <a:latin typeface="Times New Roman" panose="02020603050405020304" pitchFamily="18" charset="0"/>
              </a:rPr>
              <a:t>, сюда же </a:t>
            </a:r>
            <a:r>
              <a:rPr lang="ru-RU" altLang="de-CZ" sz="2800" i="1">
                <a:latin typeface="Times New Roman" panose="02020603050405020304" pitchFamily="18" charset="0"/>
              </a:rPr>
              <a:t>правдист</a:t>
            </a:r>
            <a:r>
              <a:rPr lang="cs-CZ" altLang="de-CZ" sz="2800">
                <a:latin typeface="Times New Roman" panose="02020603050405020304" pitchFamily="18" charset="0"/>
              </a:rPr>
              <a:t> ,stoupenec, pracovník listu Pravda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), к группировке лиц (</a:t>
            </a:r>
            <a:r>
              <a:rPr lang="ru-RU" altLang="de-CZ" sz="2800" i="1">
                <a:latin typeface="Times New Roman" panose="02020603050405020304" pitchFamily="18" charset="0"/>
              </a:rPr>
              <a:t>активист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резервист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фалангист</a:t>
            </a:r>
            <a:r>
              <a:rPr lang="ru-RU" altLang="de-CZ" sz="2800">
                <a:latin typeface="Times New Roman" panose="02020603050405020304" pitchFamily="18" charset="0"/>
              </a:rPr>
              <a:t>). Образования, мотивированные фамилиями деятелей и названиями стран, называют лицо по объекту изучения: </a:t>
            </a:r>
            <a:r>
              <a:rPr lang="ru-RU" altLang="de-CZ" sz="2800" i="1">
                <a:latin typeface="Times New Roman" panose="02020603050405020304" pitchFamily="18" charset="0"/>
              </a:rPr>
              <a:t>пушкинист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шекспирист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шопенист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китаист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иранист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болгарист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CFCBA86F-0984-98C3-875B-4F62B5DC07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466725"/>
            <a:ext cx="9051925" cy="66976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ик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химик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историк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ботаник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логик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техник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политик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критик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практик</a:t>
            </a:r>
            <a:r>
              <a:rPr lang="ru-RU" altLang="de-CZ" sz="2800">
                <a:latin typeface="Times New Roman" panose="02020603050405020304" pitchFamily="18" charset="0"/>
              </a:rPr>
              <a:t>); </a:t>
            </a:r>
            <a:r>
              <a:rPr lang="ru-RU" altLang="de-CZ" sz="2800" i="1">
                <a:latin typeface="Times New Roman" panose="02020603050405020304" pitchFamily="18" charset="0"/>
              </a:rPr>
              <a:t>циник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мистик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фанатик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догматик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электрик</a:t>
            </a:r>
            <a:r>
              <a:rPr lang="ru-RU" altLang="de-CZ" sz="2800">
                <a:latin typeface="Times New Roman" panose="02020603050405020304" pitchFamily="18" charset="0"/>
              </a:rPr>
              <a:t>); </a:t>
            </a:r>
            <a:r>
              <a:rPr lang="ru-RU" altLang="de-CZ" sz="2800" i="1">
                <a:latin typeface="Times New Roman" panose="02020603050405020304" pitchFamily="18" charset="0"/>
              </a:rPr>
              <a:t>ревматик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гипертоник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диабетик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прагматик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романтик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эмпирик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еретик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лирик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трагик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идиллик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элегик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сатирик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академик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ант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практикант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диверсант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музыкант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диссертант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дипломант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фабрикант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экскурсант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концертант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курсант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лаборант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докторант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магистрант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ор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репортёр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хроникёр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боксёр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литератор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архитектор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скульптор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гарпунёр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билетёр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реквизитор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шахтёр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киоскёр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сенатор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тренажёр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компрессор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телевизор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танкер</a:t>
            </a:r>
            <a:r>
              <a:rPr lang="ru-RU" altLang="de-CZ" sz="2800">
                <a:latin typeface="Times New Roman" panose="02020603050405020304" pitchFamily="18" charset="0"/>
              </a:rPr>
              <a:t>, воен. </a:t>
            </a:r>
            <a:r>
              <a:rPr lang="ru-RU" altLang="de-CZ" sz="2800" i="1">
                <a:latin typeface="Times New Roman" panose="02020603050405020304" pitchFamily="18" charset="0"/>
              </a:rPr>
              <a:t>бомбёр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8E2BC43E-BCA6-4484-8211-99C686E0E2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5397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de-DE" altLang="de-CZ" sz="2800" i="1">
                <a:latin typeface="Times New Roman" panose="02020603050405020304" pitchFamily="18" charset="0"/>
              </a:rPr>
              <a:t>ер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легионер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пансионер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миллионер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акционер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концессионер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миссионер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милиционер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реакционер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революционер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§348 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ниц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«называют вместилище (преимущест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венно сосуд, коробку) для того, что названо мотивиру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ющим словом: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bg-BG" altLang="de-CZ" sz="2800" i="1">
                <a:latin typeface="Times New Roman" panose="02020603050405020304" pitchFamily="18" charset="0"/>
              </a:rPr>
              <a:t>салатница</a:t>
            </a:r>
            <a:r>
              <a:rPr lang="bg-BG" altLang="de-CZ" sz="2800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хлебница</a:t>
            </a:r>
            <a:r>
              <a:rPr lang="bg-BG" altLang="de-CZ" sz="2800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сахарница</a:t>
            </a:r>
            <a:r>
              <a:rPr lang="bg-BG" altLang="de-CZ" sz="2800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конфетница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иц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«называют предмет, характеризующийся отношением к тому, что названо мотивирующим словом. а) названия растений, животных, частей одежды: </a:t>
            </a:r>
            <a:r>
              <a:rPr lang="ru-RU" altLang="de-CZ" sz="2800" i="1">
                <a:latin typeface="Times New Roman" panose="02020603050405020304" pitchFamily="18" charset="0"/>
              </a:rPr>
              <a:t>пушица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,suchopýr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свекловица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,cukrová řepa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рукавица</a:t>
            </a:r>
            <a:r>
              <a:rPr lang="cs-CZ" altLang="de-CZ" sz="2800">
                <a:latin typeface="Times New Roman" panose="02020603050405020304" pitchFamily="18" charset="0"/>
              </a:rPr>
              <a:t> ,palčák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 i="1">
                <a:latin typeface="Times New Roman" panose="02020603050405020304" pitchFamily="18" charset="0"/>
              </a:rPr>
              <a:t>(prstová rukavice - </a:t>
            </a:r>
            <a:r>
              <a:rPr lang="ru-RU" altLang="ja-JP" sz="2800" i="1">
                <a:latin typeface="Times New Roman" panose="02020603050405020304" pitchFamily="18" charset="0"/>
              </a:rPr>
              <a:t>перчатка</a:t>
            </a:r>
            <a:r>
              <a:rPr lang="cs-CZ" altLang="ja-JP" sz="2800" i="1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медуница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plicník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пяденица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,píďalka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altLang="de-CZ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E2FF4B77-181D-3AAE-C992-3523B7E5C1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má dva alomorfy, -</a:t>
            </a:r>
            <a:r>
              <a:rPr lang="cs-CZ" altLang="de-CZ" sz="2800" i="1">
                <a:latin typeface="Times New Roman" panose="02020603050405020304" pitchFamily="18" charset="0"/>
              </a:rPr>
              <a:t>тель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cs-CZ" altLang="de-CZ" sz="2800" i="1">
                <a:latin typeface="Times New Roman" panose="02020603050405020304" pitchFamily="18" charset="0"/>
              </a:rPr>
              <a:t>итель</a:t>
            </a:r>
            <a:r>
              <a:rPr lang="cs-CZ" altLang="de-CZ" sz="2800">
                <a:latin typeface="Times New Roman" panose="02020603050405020304" pitchFamily="18" charset="0"/>
              </a:rPr>
              <a:t>, ve většině případů vystupuje první alomorf, u sloves typu </a:t>
            </a:r>
            <a:r>
              <a:rPr lang="ru-RU" altLang="de-CZ" sz="2800" i="1">
                <a:latin typeface="Times New Roman" panose="02020603050405020304" pitchFamily="18" charset="0"/>
              </a:rPr>
              <a:t>смотреть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nebo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спасти</a:t>
            </a:r>
            <a:r>
              <a:rPr lang="de-CH" altLang="de-CZ" sz="2800">
                <a:latin typeface="Times New Roman" panose="02020603050405020304" pitchFamily="18" charset="0"/>
              </a:rPr>
              <a:t> a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u některých jednotlivých sloves vystupuje alom</a:t>
            </a:r>
            <a:r>
              <a:rPr lang="de-CH" altLang="de-CZ" sz="2800">
                <a:latin typeface="Times New Roman" panose="02020603050405020304" pitchFamily="18" charset="0"/>
              </a:rPr>
              <a:t>orf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итель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смотритель, спаситель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podstatě stejný význam má 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ник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еник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ик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работать –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работник,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наследовать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наследник, мучиться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мученик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учиться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ученик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предшествовать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предшественник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путешествовать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путешественник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щик</a:t>
            </a:r>
            <a:r>
              <a:rPr lang="cs-CZ" altLang="de-CZ" sz="2800" i="1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чик </a:t>
            </a:r>
            <a:r>
              <a:rPr lang="cs-CZ" altLang="de-CZ" sz="2800">
                <a:latin typeface="Times New Roman" panose="02020603050405020304" pitchFamily="18" charset="0"/>
              </a:rPr>
              <a:t>může označit jak činitele, tak i nástroj: srov. Ušakovův slovník: </a:t>
            </a:r>
            <a:r>
              <a:rPr lang="ru-RU" altLang="de-CZ" sz="2800" b="1" i="1">
                <a:latin typeface="Times New Roman" panose="02020603050405020304" pitchFamily="18" charset="0"/>
              </a:rPr>
              <a:t>МЕ́ТЧИК</a:t>
            </a:r>
            <a:r>
              <a:rPr lang="ru-RU" altLang="de-CZ" sz="2800" i="1">
                <a:latin typeface="Times New Roman" panose="02020603050405020304" pitchFamily="18" charset="0"/>
              </a:rPr>
              <a:t>, метчика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u="sng">
                <a:latin typeface="Times New Roman" panose="02020603050405020304" pitchFamily="18" charset="0"/>
              </a:rPr>
              <a:t>муж. (спец.).</a:t>
            </a:r>
            <a:r>
              <a:rPr lang="cs-CZ" altLang="de-CZ" sz="2800" u="sng">
                <a:latin typeface="Times New Roman" panose="02020603050405020304" pitchFamily="18" charset="0"/>
              </a:rPr>
              <a:t> </a:t>
            </a:r>
            <a:r>
              <a:rPr lang="uk-UA" altLang="de-CZ" sz="2800">
                <a:latin typeface="Times New Roman" panose="02020603050405020304" pitchFamily="18" charset="0"/>
              </a:rPr>
              <a:t>1. Тот, кто метит, ставит знаки на чем-нибудь.</a:t>
            </a:r>
            <a:r>
              <a:rPr lang="ru-RU" altLang="de-CZ" sz="2800" b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2. Инструмент для выбивания знаков на металлах.</a:t>
            </a:r>
            <a:r>
              <a:rPr lang="cs-CZ" altLang="de-CZ" sz="2800">
                <a:latin typeface="Times New Roman" panose="02020603050405020304" pitchFamily="18" charset="0"/>
              </a:rPr>
              <a:t> VRČS: 1. značkovač, 2. cejchovadlo; </a:t>
            </a:r>
            <a:r>
              <a:rPr lang="uk-UA" altLang="de-CZ" sz="2800" i="1">
                <a:latin typeface="Times New Roman" panose="02020603050405020304" pitchFamily="18" charset="0"/>
              </a:rPr>
              <a:t>бомбардировщик</a:t>
            </a:r>
            <a:r>
              <a:rPr lang="uk-UA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uk-UA" altLang="de-CZ" sz="2800">
                <a:latin typeface="Times New Roman" panose="02020603050405020304" pitchFamily="18" charset="0"/>
              </a:rPr>
              <a:t>самолет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uk-UA" altLang="ja-JP" sz="2800">
                <a:latin typeface="Times New Roman" panose="02020603050405020304" pitchFamily="18" charset="0"/>
              </a:rPr>
              <a:t> и 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uk-UA" altLang="ja-JP" sz="2800">
                <a:latin typeface="Times New Roman" panose="02020603050405020304" pitchFamily="18" charset="0"/>
              </a:rPr>
              <a:t>летчик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Bild 3">
            <a:extLst>
              <a:ext uri="{FF2B5EF4-FFF2-40B4-BE49-F238E27FC236}">
                <a16:creationId xmlns:a16="http://schemas.microsoft.com/office/drawing/2014/main" id="{E02F95D2-49E9-99C2-BF46-4DE2AC01C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34925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Textfeld 4">
            <a:extLst>
              <a:ext uri="{FF2B5EF4-FFF2-40B4-BE49-F238E27FC236}">
                <a16:creationId xmlns:a16="http://schemas.microsoft.com/office/drawing/2014/main" id="{99506701-11A7-E39E-728B-7F1A6CFB2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2771775"/>
            <a:ext cx="24193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>
                <a:solidFill>
                  <a:srgbClr val="000000"/>
                </a:solidFill>
              </a:rPr>
              <a:t>Пушица узколистная</a:t>
            </a:r>
            <a:endParaRPr lang="de-DE" altLang="de-CZ">
              <a:solidFill>
                <a:srgbClr val="000000"/>
              </a:solidFill>
            </a:endParaRPr>
          </a:p>
        </p:txBody>
      </p:sp>
      <p:pic>
        <p:nvPicPr>
          <p:cNvPr id="57347" name="Bild 5">
            <a:extLst>
              <a:ext uri="{FF2B5EF4-FFF2-40B4-BE49-F238E27FC236}">
                <a16:creationId xmlns:a16="http://schemas.microsoft.com/office/drawing/2014/main" id="{53C2A354-3548-3034-027A-2E9BEBEA3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25" y="0"/>
            <a:ext cx="31750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feld 6">
            <a:extLst>
              <a:ext uri="{FF2B5EF4-FFF2-40B4-BE49-F238E27FC236}">
                <a16:creationId xmlns:a16="http://schemas.microsoft.com/office/drawing/2014/main" id="{CF040EA6-07E7-BEC7-7F79-65AC544B5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3851275"/>
            <a:ext cx="142875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>
                <a:solidFill>
                  <a:srgbClr val="000000"/>
                </a:solidFill>
              </a:rPr>
              <a:t>свекловица</a:t>
            </a:r>
            <a:r>
              <a:rPr lang="cs-CZ" altLang="de-CZ">
                <a:solidFill>
                  <a:srgbClr val="000000"/>
                </a:solidFill>
              </a:rPr>
              <a:t> </a:t>
            </a:r>
            <a:endParaRPr lang="de-DE" altLang="de-CZ">
              <a:solidFill>
                <a:srgbClr val="000000"/>
              </a:solidFill>
            </a:endParaRPr>
          </a:p>
        </p:txBody>
      </p:sp>
      <p:pic>
        <p:nvPicPr>
          <p:cNvPr id="57349" name="Bild 7">
            <a:extLst>
              <a:ext uri="{FF2B5EF4-FFF2-40B4-BE49-F238E27FC236}">
                <a16:creationId xmlns:a16="http://schemas.microsoft.com/office/drawing/2014/main" id="{A8983106-2557-D1CE-5541-B8A949742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179388"/>
            <a:ext cx="3402012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feld 8">
            <a:extLst>
              <a:ext uri="{FF2B5EF4-FFF2-40B4-BE49-F238E27FC236}">
                <a16:creationId xmlns:a16="http://schemas.microsoft.com/office/drawing/2014/main" id="{A63418BD-1AA5-5FB0-4020-6B4C6BE52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2338" y="3708400"/>
            <a:ext cx="12096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>
                <a:solidFill>
                  <a:srgbClr val="000000"/>
                </a:solidFill>
              </a:rPr>
              <a:t>рукавицы</a:t>
            </a:r>
            <a:endParaRPr lang="de-DE" altLang="de-CZ">
              <a:solidFill>
                <a:srgbClr val="000000"/>
              </a:solidFill>
            </a:endParaRPr>
          </a:p>
        </p:txBody>
      </p:sp>
      <p:pic>
        <p:nvPicPr>
          <p:cNvPr id="57351" name="Bild 9">
            <a:extLst>
              <a:ext uri="{FF2B5EF4-FFF2-40B4-BE49-F238E27FC236}">
                <a16:creationId xmlns:a16="http://schemas.microsoft.com/office/drawing/2014/main" id="{0FB94569-3B8D-6682-E23E-C0561C0CCE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275013"/>
            <a:ext cx="274161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2" name="Textfeld 10">
            <a:extLst>
              <a:ext uri="{FF2B5EF4-FFF2-40B4-BE49-F238E27FC236}">
                <a16:creationId xmlns:a16="http://schemas.microsoft.com/office/drawing/2014/main" id="{4A1D03BD-6394-3AE3-5FC9-F5B3F6AF8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7019925"/>
            <a:ext cx="22113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>
                <a:solidFill>
                  <a:srgbClr val="000000"/>
                </a:solidFill>
              </a:rPr>
              <a:t>Медуница неясная</a:t>
            </a:r>
            <a:endParaRPr lang="de-DE" altLang="de-CZ">
              <a:solidFill>
                <a:srgbClr val="000000"/>
              </a:solidFill>
            </a:endParaRPr>
          </a:p>
        </p:txBody>
      </p:sp>
      <p:pic>
        <p:nvPicPr>
          <p:cNvPr id="57353" name="Bild 11">
            <a:extLst>
              <a:ext uri="{FF2B5EF4-FFF2-40B4-BE49-F238E27FC236}">
                <a16:creationId xmlns:a16="http://schemas.microsoft.com/office/drawing/2014/main" id="{5F2271A8-9424-C056-0AC3-B51313C460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5" y="4211638"/>
            <a:ext cx="4681538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4" name="Textfeld 12">
            <a:extLst>
              <a:ext uri="{FF2B5EF4-FFF2-40B4-BE49-F238E27FC236}">
                <a16:creationId xmlns:a16="http://schemas.microsoft.com/office/drawing/2014/main" id="{8D7BB1A8-4C6E-C4D7-9CB1-388F05CAF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5938" y="4643438"/>
            <a:ext cx="121602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>
                <a:solidFill>
                  <a:srgbClr val="000000"/>
                </a:solidFill>
              </a:rPr>
              <a:t>Большая</a:t>
            </a:r>
            <a:endParaRPr lang="cs-CZ" altLang="de-CZ">
              <a:solidFill>
                <a:srgbClr val="000000"/>
              </a:solidFill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cs-CZ" altLang="de-CZ">
                <a:solidFill>
                  <a:srgbClr val="000000"/>
                </a:solidFill>
              </a:rPr>
              <a:t>З</a:t>
            </a:r>
            <a:r>
              <a:rPr lang="ru-RU" altLang="de-CZ">
                <a:solidFill>
                  <a:srgbClr val="000000"/>
                </a:solidFill>
              </a:rPr>
              <a:t>еленая</a:t>
            </a:r>
            <a:endParaRPr lang="cs-CZ" altLang="de-CZ">
              <a:solidFill>
                <a:srgbClr val="000000"/>
              </a:solidFill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>
                <a:solidFill>
                  <a:srgbClr val="000000"/>
                </a:solidFill>
              </a:rPr>
              <a:t>пяденица</a:t>
            </a:r>
            <a:endParaRPr lang="de-DE" altLang="de-CZ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D7F734EF-A0A5-10E0-2F81-5254443720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«называют помещение или вместилище для того, что названо мотивирующим словом. Слова этого типа мотивированы существительными со знач. лица, среди которых преобладают слова на -</a:t>
            </a:r>
            <a:r>
              <a:rPr lang="ru-RU" altLang="de-CZ" sz="2800" i="1">
                <a:latin typeface="Times New Roman" panose="02020603050405020304" pitchFamily="18" charset="0"/>
              </a:rPr>
              <a:t>арь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ар</a:t>
            </a:r>
            <a:r>
              <a:rPr lang="ru-RU" altLang="de-CZ" sz="2800">
                <a:latin typeface="Times New Roman" panose="02020603050405020304" pitchFamily="18" charset="0"/>
              </a:rPr>
              <a:t>, в том числе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арь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ар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пекарня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токарня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свинарня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псарня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овчарня</a:t>
            </a:r>
            <a:r>
              <a:rPr lang="ru-RU" altLang="de-CZ" sz="2800">
                <a:latin typeface="Times New Roman" panose="02020603050405020304" pitchFamily="18" charset="0"/>
              </a:rPr>
              <a:t>, а также </a:t>
            </a:r>
            <a:r>
              <a:rPr lang="ru-RU" altLang="de-CZ" sz="2800" i="1">
                <a:latin typeface="Times New Roman" panose="02020603050405020304" pitchFamily="18" charset="0"/>
              </a:rPr>
              <a:t>поварня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слесарня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столярня</a:t>
            </a:r>
            <a:r>
              <a:rPr lang="ru-RU" altLang="de-CZ" sz="2800">
                <a:latin typeface="Times New Roman" panose="02020603050405020304" pitchFamily="18" charset="0"/>
              </a:rPr>
              <a:t>, названиями животных (</a:t>
            </a:r>
            <a:r>
              <a:rPr lang="ru-RU" altLang="de-CZ" sz="2800" i="1">
                <a:latin typeface="Times New Roman" panose="02020603050405020304" pitchFamily="18" charset="0"/>
              </a:rPr>
              <a:t>скворечня</a:t>
            </a:r>
            <a:r>
              <a:rPr lang="de-CH" altLang="de-CZ" sz="2800">
                <a:latin typeface="Times New Roman" panose="02020603050405020304" pitchFamily="18" charset="0"/>
              </a:rPr>
              <a:t> ,špaččí budka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), неодушевл. предметов и веществ (</a:t>
            </a:r>
            <a:r>
              <a:rPr lang="ru-RU" altLang="de-CZ" sz="2800" i="1">
                <a:latin typeface="Times New Roman" panose="02020603050405020304" pitchFamily="18" charset="0"/>
              </a:rPr>
              <a:t>колокольня</a:t>
            </a:r>
            <a:r>
              <a:rPr lang="cs-CZ" altLang="de-CZ" sz="2800">
                <a:latin typeface="Times New Roman" panose="02020603050405020304" pitchFamily="18" charset="0"/>
              </a:rPr>
              <a:t> ,zvonice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§351 sufix -</a:t>
            </a:r>
            <a:r>
              <a:rPr lang="de-DE" altLang="de-CZ" sz="2800" i="1">
                <a:latin typeface="Times New Roman" panose="02020603050405020304" pitchFamily="18" charset="0"/>
              </a:rPr>
              <a:t>ищ</a:t>
            </a:r>
            <a:r>
              <a:rPr lang="de-DE" altLang="de-CZ" sz="2800">
                <a:latin typeface="Times New Roman" panose="02020603050405020304" pitchFamily="18" charset="0"/>
              </a:rPr>
              <a:t>(</a:t>
            </a:r>
            <a:r>
              <a:rPr lang="de-DE" altLang="de-CZ" sz="2800" i="1">
                <a:latin typeface="Times New Roman" panose="02020603050405020304" pitchFamily="18" charset="0"/>
              </a:rPr>
              <a:t>е</a:t>
            </a:r>
            <a:r>
              <a:rPr lang="de-DE" altLang="de-CZ" sz="2800">
                <a:latin typeface="Times New Roman" panose="02020603050405020304" pitchFamily="18" charset="0"/>
              </a:rPr>
              <a:t>): </a:t>
            </a:r>
            <a:r>
              <a:rPr lang="ru-RU" altLang="de-CZ" sz="2800">
                <a:latin typeface="Times New Roman" panose="02020603050405020304" pitchFamily="18" charset="0"/>
              </a:rPr>
              <a:t>«называют место того, что названо мотивирующим словом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ржище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овсище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костище</a:t>
            </a:r>
            <a:r>
              <a:rPr lang="ru-RU" altLang="de-CZ" sz="2800">
                <a:latin typeface="Times New Roman" panose="02020603050405020304" pitchFamily="18" charset="0"/>
              </a:rPr>
              <a:t> (археол.)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стрельбище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пастбище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городище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пожарище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кострище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часть предмета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de-DE" altLang="de-CZ" sz="2800" i="1">
                <a:latin typeface="Times New Roman" panose="02020603050405020304" pitchFamily="18" charset="0"/>
              </a:rPr>
              <a:t>топорище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</a:t>
            </a:r>
            <a:r>
              <a:rPr lang="de-DE" altLang="de-CZ" sz="2800">
                <a:latin typeface="Times New Roman" panose="02020603050405020304" pitchFamily="18" charset="0"/>
              </a:rPr>
              <a:t>ufix -</a:t>
            </a:r>
            <a:r>
              <a:rPr lang="de-DE" altLang="de-CZ" sz="2800" i="1">
                <a:latin typeface="Times New Roman" panose="02020603050405020304" pitchFamily="18" charset="0"/>
              </a:rPr>
              <a:t>ин</a:t>
            </a:r>
            <a:r>
              <a:rPr lang="de-DE" altLang="de-CZ" sz="2800">
                <a:latin typeface="Times New Roman" panose="02020603050405020304" pitchFamily="18" charset="0"/>
              </a:rPr>
              <a:t>(</a:t>
            </a:r>
            <a:r>
              <a:rPr lang="de-DE" altLang="de-CZ" sz="2800" i="1">
                <a:latin typeface="Times New Roman" panose="02020603050405020304" pitchFamily="18" charset="0"/>
              </a:rPr>
              <a:t>а</a:t>
            </a:r>
            <a:r>
              <a:rPr lang="de-DE" altLang="de-CZ" sz="2800">
                <a:latin typeface="Times New Roman" panose="02020603050405020304" pitchFamily="18" charset="0"/>
              </a:rPr>
              <a:t>): </a:t>
            </a:r>
            <a:r>
              <a:rPr lang="de-DE" altLang="de-CZ" sz="2800" i="1">
                <a:latin typeface="Times New Roman" panose="02020603050405020304" pitchFamily="18" charset="0"/>
              </a:rPr>
              <a:t>низ</a:t>
            </a:r>
            <a:r>
              <a:rPr lang="de-DE" altLang="de-CZ" sz="2800">
                <a:latin typeface="Times New Roman" panose="02020603050405020304" pitchFamily="18" charset="0"/>
              </a:rPr>
              <a:t> - </a:t>
            </a:r>
            <a:r>
              <a:rPr lang="de-DE" altLang="de-CZ" sz="2800" i="1">
                <a:latin typeface="Times New Roman" panose="02020603050405020304" pitchFamily="18" charset="0"/>
              </a:rPr>
              <a:t>низина </a:t>
            </a:r>
            <a:r>
              <a:rPr lang="de-DE" altLang="de-CZ" sz="2800">
                <a:latin typeface="Times New Roman" panose="02020603050405020304" pitchFamily="18" charset="0"/>
              </a:rPr>
              <a:t>,nížina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, </a:t>
            </a:r>
            <a:r>
              <a:rPr lang="de-DE" altLang="ja-JP" sz="2800" i="1">
                <a:latin typeface="Times New Roman" panose="02020603050405020304" pitchFamily="18" charset="0"/>
              </a:rPr>
              <a:t>масло</a:t>
            </a:r>
            <a:r>
              <a:rPr lang="de-DE" altLang="ja-JP" sz="2800">
                <a:latin typeface="Times New Roman" panose="02020603050405020304" pitchFamily="18" charset="0"/>
              </a:rPr>
              <a:t> - </a:t>
            </a:r>
            <a:r>
              <a:rPr lang="de-DE" altLang="ja-JP" sz="2800" i="1">
                <a:latin typeface="Times New Roman" panose="02020603050405020304" pitchFamily="18" charset="0"/>
              </a:rPr>
              <a:t>маслина </a:t>
            </a:r>
            <a:r>
              <a:rPr lang="de-DE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oliva (strom i plod)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; maso: </a:t>
            </a:r>
            <a:r>
              <a:rPr lang="ru-RU" altLang="ja-JP" sz="2800" i="1">
                <a:latin typeface="Times New Roman" panose="02020603050405020304" pitchFamily="18" charset="0"/>
              </a:rPr>
              <a:t>баранина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фазанина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голубятина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гусятина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человечина</a:t>
            </a:r>
            <a:r>
              <a:rPr lang="ru-RU" altLang="ja-JP" sz="2800">
                <a:latin typeface="Times New Roman" panose="02020603050405020304" pitchFamily="18" charset="0"/>
              </a:rPr>
              <a:t>. </a:t>
            </a:r>
            <a:r>
              <a:rPr lang="cs-CZ" altLang="ja-JP" sz="2800">
                <a:latin typeface="Times New Roman" panose="02020603050405020304" pitchFamily="18" charset="0"/>
              </a:rPr>
              <a:t>U substantiv na </a:t>
            </a:r>
            <a:r>
              <a:rPr lang="ru-RU" altLang="ja-JP" sz="2800">
                <a:latin typeface="Times New Roman" panose="02020603050405020304" pitchFamily="18" charset="0"/>
              </a:rPr>
              <a:t>-</a:t>
            </a:r>
            <a:r>
              <a:rPr lang="ru-RU" altLang="ja-JP" sz="2800" i="1">
                <a:latin typeface="Times New Roman" panose="02020603050405020304" pitchFamily="18" charset="0"/>
              </a:rPr>
              <a:t>онок</a:t>
            </a:r>
            <a:r>
              <a:rPr lang="cs-CZ" altLang="ja-JP" sz="2800">
                <a:latin typeface="Times New Roman" panose="02020603050405020304" pitchFamily="18" charset="0"/>
              </a:rPr>
              <a:t> od kmene množného čísla</a:t>
            </a:r>
            <a:r>
              <a:rPr lang="ru-RU" altLang="ja-JP" sz="2800">
                <a:latin typeface="Times New Roman" panose="02020603050405020304" pitchFamily="18" charset="0"/>
              </a:rPr>
              <a:t>: </a:t>
            </a:r>
            <a:r>
              <a:rPr lang="ru-RU" altLang="ja-JP" sz="2800" i="1">
                <a:latin typeface="Times New Roman" panose="02020603050405020304" pitchFamily="18" charset="0"/>
              </a:rPr>
              <a:t>телятина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ягнятина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Inhaltsplatzhalter 2">
            <a:extLst>
              <a:ext uri="{FF2B5EF4-FFF2-40B4-BE49-F238E27FC236}">
                <a16:creationId xmlns:a16="http://schemas.microsoft.com/office/drawing/2014/main" id="{7F30F4DC-2C17-994D-DA7B-48CDBAF59B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432925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de-DE" altLang="de-CZ" sz="2800" i="1">
                <a:latin typeface="Times New Roman" panose="02020603050405020304" pitchFamily="18" charset="0"/>
              </a:rPr>
              <a:t>изм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символизм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центризм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терроризм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фетишизм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капитализм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реваншизм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алкоголизм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марксизм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ленинизм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дарвинизм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героизм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патриотизм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идиотизм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либерализм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царизм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феодализм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ик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«научные направления, сферы занятий, склонности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педагогика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нумизматика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лингвистика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схоластика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гимнастика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журналистика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криминалистика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фольклористика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астронавтика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фармацевтика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электроника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энергетика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ия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«1) Слова, называющие явления, научные дисциплины, сферы занятий, болезни и склонности, характеризующиеся отношением к лицу или предмету, названному мотивирующим словом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отрасль пауки, техники, искусства, профессию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агрономия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астрономия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поэзия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дипломатия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магия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металлургия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биология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2">
            <a:extLst>
              <a:ext uri="{FF2B5EF4-FFF2-40B4-BE49-F238E27FC236}">
                <a16:creationId xmlns:a16="http://schemas.microsoft.com/office/drawing/2014/main" id="{F8B515E8-C556-97D7-7FAD-9F417C7C04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действия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конкуренция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филантропия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демагогия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бюрократия</a:t>
            </a:r>
            <a:r>
              <a:rPr lang="ru-RU" altLang="de-CZ" sz="2800">
                <a:latin typeface="Times New Roman" panose="02020603050405020304" pitchFamily="18" charset="0"/>
              </a:rPr>
              <a:t>, болезнь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психопатия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идиотия</a:t>
            </a:r>
            <a:r>
              <a:rPr lang="ru-RU" altLang="de-CZ" sz="2800">
                <a:latin typeface="Times New Roman" panose="02020603050405020304" pitchFamily="18" charset="0"/>
              </a:rPr>
              <a:t> - спец., </a:t>
            </a:r>
            <a:r>
              <a:rPr lang="ru-RU" altLang="de-CZ" sz="2800" i="1">
                <a:latin typeface="Times New Roman" panose="02020603050405020304" pitchFamily="18" charset="0"/>
              </a:rPr>
              <a:t>наркомания</a:t>
            </a:r>
            <a:r>
              <a:rPr lang="ru-RU" altLang="de-CZ" sz="2800">
                <a:latin typeface="Times New Roman" panose="02020603050405020304" pitchFamily="18" charset="0"/>
              </a:rPr>
              <a:t>. Слова, мотивированные неодушевл. существительными, называют: отрасль техники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телефония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телеграфия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кинематография</a:t>
            </a:r>
            <a:r>
              <a:rPr lang="ru-RU" altLang="de-CZ" sz="2800">
                <a:latin typeface="Times New Roman" panose="02020603050405020304" pitchFamily="18" charset="0"/>
              </a:rPr>
              <a:t>; явление, связанное с понятием, названным мотивирующим словом, и представляющее собой объект научного изучения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омонимия</a:t>
            </a:r>
            <a:r>
              <a:rPr lang="ru-RU" altLang="de-CZ" sz="2800">
                <a:latin typeface="Times New Roman" panose="02020603050405020304" pitchFamily="18" charset="0"/>
              </a:rPr>
              <a:t>; сюда же </a:t>
            </a:r>
            <a:r>
              <a:rPr lang="ru-RU" altLang="de-CZ" sz="2800" i="1">
                <a:latin typeface="Times New Roman" panose="02020603050405020304" pitchFamily="18" charset="0"/>
              </a:rPr>
              <a:t>аналогия</a:t>
            </a:r>
            <a:r>
              <a:rPr lang="ru-RU" altLang="de-CZ" sz="2800">
                <a:latin typeface="Times New Roman" panose="02020603050405020304" pitchFamily="18" charset="0"/>
              </a:rPr>
              <a:t>). Мотивирующие слов этого подтипа - сложения со связанными компонентами -</a:t>
            </a:r>
            <a:r>
              <a:rPr lang="ru-RU" altLang="de-CZ" sz="2800" i="1">
                <a:latin typeface="Times New Roman" panose="02020603050405020304" pitchFamily="18" charset="0"/>
              </a:rPr>
              <a:t>метр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скоп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тип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ним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фон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граф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мер</a:t>
            </a:r>
            <a:r>
              <a:rPr lang="de-CH" altLang="de-CZ" sz="2800" i="1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электрометрия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микроскопия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телефония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топонимия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омофония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ат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султанат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калифат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эмират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экзархат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протекторат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патриархат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консулат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триумвират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инспекторат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пасторат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директорат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епископат</a:t>
            </a:r>
            <a:r>
              <a:rPr lang="ru-RU" altLang="de-CZ" sz="2800">
                <a:latin typeface="Times New Roman" panose="02020603050405020304" pitchFamily="18" charset="0"/>
              </a:rPr>
              <a:t>;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комиссариат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секретариат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ректорат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деканат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чемпионат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atd.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Inhaltsplatzhalter 2">
            <a:extLst>
              <a:ext uri="{FF2B5EF4-FFF2-40B4-BE49-F238E27FC236}">
                <a16:creationId xmlns:a16="http://schemas.microsoft.com/office/drawing/2014/main" id="{BB6A168A-0697-C031-F822-96E046549C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§359 sufix -</a:t>
            </a:r>
            <a:r>
              <a:rPr lang="de-DE" altLang="de-CZ" sz="2800" i="1">
                <a:latin typeface="Times New Roman" panose="02020603050405020304" pitchFamily="18" charset="0"/>
              </a:rPr>
              <a:t>ит</a:t>
            </a:r>
            <a:r>
              <a:rPr lang="de-DE" altLang="de-CZ" sz="2800">
                <a:latin typeface="Times New Roman" panose="02020603050405020304" pitchFamily="18" charset="0"/>
              </a:rPr>
              <a:t>: minerály apod.: </a:t>
            </a:r>
            <a:r>
              <a:rPr lang="ru-RU" altLang="de-CZ" sz="2800" i="1">
                <a:latin typeface="Times New Roman" panose="02020603050405020304" pitchFamily="18" charset="0"/>
              </a:rPr>
              <a:t>асбестит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хромит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фосфорит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кварцит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вольфрамит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магнетит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лазурит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байкалит</a:t>
            </a:r>
            <a:r>
              <a:rPr lang="de-CH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latin typeface="Times New Roman" panose="02020603050405020304" pitchFamily="18" charset="0"/>
              </a:rPr>
              <a:t>«Тип продуктивен в геологической, химической, физической терминологии.» </a:t>
            </a:r>
            <a:r>
              <a:rPr lang="cs-CZ" altLang="de-CZ" sz="2800">
                <a:latin typeface="Times New Roman" panose="02020603050405020304" pitchFamily="18" charset="0"/>
              </a:rPr>
              <a:t>Nemoci: </a:t>
            </a:r>
            <a:r>
              <a:rPr lang="ru-RU" altLang="de-CZ" sz="2800" i="1">
                <a:latin typeface="Times New Roman" panose="02020603050405020304" pitchFamily="18" charset="0"/>
              </a:rPr>
              <a:t>аортит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бронхит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артериит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аппендицит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latin typeface="Times New Roman" panose="02020603050405020304" pitchFamily="18" charset="0"/>
              </a:rPr>
              <a:t>«Тип продуктивен в медицинской терминологии; сюда же окказ.: </a:t>
            </a:r>
            <a:r>
              <a:rPr lang="ru-RU" altLang="de-CZ" sz="2800" i="1">
                <a:latin typeface="Times New Roman" panose="02020603050405020304" pitchFamily="18" charset="0"/>
              </a:rPr>
              <a:t>канцелярит</a:t>
            </a:r>
            <a:r>
              <a:rPr lang="ru-RU" altLang="de-CZ" sz="2800">
                <a:latin typeface="Times New Roman" panose="02020603050405020304" pitchFamily="18" charset="0"/>
              </a:rPr>
              <a:t> (о засорении языка канцеляризмами. Чук.), шутл.: </a:t>
            </a:r>
            <a:r>
              <a:rPr lang="ru-RU" altLang="de-CZ" sz="2800" i="1">
                <a:latin typeface="Times New Roman" panose="02020603050405020304" pitchFamily="18" charset="0"/>
              </a:rPr>
              <a:t>Туристит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вот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название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эпидемии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охватившей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Европу</a:t>
            </a:r>
            <a:r>
              <a:rPr lang="ru-RU" altLang="de-CZ" sz="2800">
                <a:latin typeface="Times New Roman" panose="02020603050405020304" pitchFamily="18" charset="0"/>
              </a:rPr>
              <a:t>». </a:t>
            </a:r>
            <a:r>
              <a:rPr lang="cs-CZ" altLang="de-CZ" sz="2800">
                <a:latin typeface="Times New Roman" panose="02020603050405020304" pitchFamily="18" charset="0"/>
              </a:rPr>
              <a:t>Jiné: </a:t>
            </a:r>
            <a:r>
              <a:rPr lang="ru-RU" altLang="de-CZ" sz="2800" i="1">
                <a:latin typeface="Times New Roman" panose="02020603050405020304" pitchFamily="18" charset="0"/>
              </a:rPr>
              <a:t>бандит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фаворит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фавор</a:t>
            </a:r>
            <a:r>
              <a:rPr lang="ru-RU" altLang="de-CZ" sz="2800">
                <a:latin typeface="Times New Roman" panose="02020603050405020304" pitchFamily="18" charset="0"/>
              </a:rPr>
              <a:t>); </a:t>
            </a:r>
            <a:r>
              <a:rPr lang="ru-RU" altLang="de-CZ" sz="2800" i="1">
                <a:latin typeface="Times New Roman" panose="02020603050405020304" pitchFamily="18" charset="0"/>
              </a:rPr>
              <a:t>одессит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(!)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таборит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гусит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§360 </a:t>
            </a: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Грузия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грузин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Осетия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осетин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Литва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литвин</a:t>
            </a:r>
            <a:r>
              <a:rPr lang="ru-RU" altLang="de-CZ" sz="2800">
                <a:latin typeface="Times New Roman" panose="02020603050405020304" pitchFamily="18" charset="0"/>
              </a:rPr>
              <a:t> (устар.), </a:t>
            </a:r>
            <a:r>
              <a:rPr lang="ru-RU" altLang="de-CZ" sz="2800" i="1">
                <a:latin typeface="Times New Roman" panose="02020603050405020304" pitchFamily="18" charset="0"/>
              </a:rPr>
              <a:t>Русь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русин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Мордва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мордвин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кофеин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ванилин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сахарин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de-DE" altLang="de-CZ" sz="2800" i="1">
                <a:latin typeface="Times New Roman" panose="02020603050405020304" pitchFamily="18" charset="0"/>
              </a:rPr>
              <a:t>туберкулин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ур(а)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адвокатура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аспирантура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диктатура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профессура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доцентура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 i="1">
                <a:latin typeface="Times New Roman" panose="02020603050405020304" pitchFamily="18" charset="0"/>
              </a:rPr>
              <a:t> агентура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прокуратура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кандидатура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Inhaltsplatzhalter 2">
            <a:extLst>
              <a:ext uri="{FF2B5EF4-FFF2-40B4-BE49-F238E27FC236}">
                <a16:creationId xmlns:a16="http://schemas.microsoft.com/office/drawing/2014/main" id="{1DB5B369-E917-5C96-ECAD-1D3FFFF5D7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ада</a:t>
            </a:r>
            <a:r>
              <a:rPr lang="de-DE" altLang="de-CZ" sz="2800" i="1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иада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арлекинада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клоунада</a:t>
            </a:r>
            <a:r>
              <a:rPr lang="ru-RU" altLang="de-CZ" sz="2800">
                <a:latin typeface="Times New Roman" panose="02020603050405020304" pitchFamily="18" charset="0"/>
              </a:rPr>
              <a:t>; мотивированные фамилиями писателей, именами литературных персонажей: </a:t>
            </a:r>
            <a:r>
              <a:rPr lang="ru-RU" altLang="de-CZ" sz="2800" i="1">
                <a:latin typeface="Times New Roman" panose="02020603050405020304" pitchFamily="18" charset="0"/>
              </a:rPr>
              <a:t>робинзонада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мюнхаузенада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олимпиада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спартакиада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endParaRPr lang="de-CH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аж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uk-UA" altLang="de-CZ" sz="2800" i="1">
                <a:latin typeface="Times New Roman" panose="02020603050405020304" pitchFamily="18" charset="0"/>
              </a:rPr>
              <a:t>арбитраж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шпионаж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de-DE" altLang="de-CZ" sz="2800" i="1">
                <a:latin typeface="Times New Roman" panose="02020603050405020304" pitchFamily="18" charset="0"/>
              </a:rPr>
              <a:t>литраж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метраж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километраж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тоннаж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Další sufixy §366-379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Inhaltsplatzhalter 2">
            <a:extLst>
              <a:ext uri="{FF2B5EF4-FFF2-40B4-BE49-F238E27FC236}">
                <a16:creationId xmlns:a16="http://schemas.microsoft.com/office/drawing/2014/main" id="{6B2270A4-9756-EACF-750D-DA6B4F3AA0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88463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§380 Feminativa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рязанец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рязанка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американка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конькобежка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кореянка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историчка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сибирячка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москвичка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одесситка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стипендиатка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эмигрантка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претендентка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спортсменка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фантазёрка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революционерка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интриганка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мастерица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фельдшерица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пророчица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царица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дьяволица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любимица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певица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однофамилица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работница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буфетчица</a:t>
            </a:r>
            <a:r>
              <a:rPr lang="ru-RU" altLang="de-CZ" sz="2800">
                <a:latin typeface="Times New Roman" panose="02020603050405020304" pitchFamily="18" charset="0"/>
              </a:rPr>
              <a:t>. Значение "жена лица, названного мотивирующим словом", имеют слова </a:t>
            </a:r>
            <a:r>
              <a:rPr lang="ru-RU" altLang="de-CZ" sz="2800" i="1">
                <a:latin typeface="Times New Roman" panose="02020603050405020304" pitchFamily="18" charset="0"/>
              </a:rPr>
              <a:t>дьяконица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протопопица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полковница</a:t>
            </a:r>
            <a:r>
              <a:rPr lang="ru-RU" altLang="de-CZ" sz="2800">
                <a:latin typeface="Times New Roman" panose="02020603050405020304" pitchFamily="18" charset="0"/>
              </a:rPr>
              <a:t> а также - в качестве одного из своих значений - </a:t>
            </a:r>
            <a:r>
              <a:rPr lang="ru-RU" altLang="de-CZ" sz="2800" i="1">
                <a:latin typeface="Times New Roman" panose="02020603050405020304" pitchFamily="18" charset="0"/>
              </a:rPr>
              <a:t>императрица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царица</a:t>
            </a:r>
            <a:r>
              <a:rPr lang="ru-RU" altLang="de-CZ" sz="2800">
                <a:latin typeface="Times New Roman" panose="02020603050405020304" pitchFamily="18" charset="0"/>
              </a:rPr>
              <a:t>. Значение "самка животного" имеют слова: </a:t>
            </a:r>
            <a:r>
              <a:rPr lang="ru-RU" altLang="de-CZ" sz="2800" i="1">
                <a:latin typeface="Times New Roman" panose="02020603050405020304" pitchFamily="18" charset="0"/>
              </a:rPr>
              <a:t>волчица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тигрица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львица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леопардица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медведица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верблюдица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зубрица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ослица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орлица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Inhaltsplatzhalter 2">
            <a:extLst>
              <a:ext uri="{FF2B5EF4-FFF2-40B4-BE49-F238E27FC236}">
                <a16:creationId xmlns:a16="http://schemas.microsoft.com/office/drawing/2014/main" id="{6458151C-4AA5-134A-5AFE-8A77BE9736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77387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«§384. Суффикс -</a:t>
            </a:r>
            <a:r>
              <a:rPr lang="ru-RU" altLang="de-CZ" sz="2800" i="1">
                <a:latin typeface="Times New Roman" panose="02020603050405020304" pitchFamily="18" charset="0"/>
              </a:rPr>
              <a:t>их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). Существительные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их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) мотивируются преимущественно немотивированными существительными, а также словами с суф.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ник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ничий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ец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дв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рничиха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domovnice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de-DE" altLang="ja-JP" sz="2800"/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городничиха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,žena městského hejtmana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пловчиха</a:t>
            </a:r>
            <a:r>
              <a:rPr lang="cs-CZ" altLang="ja-JP" sz="2800">
                <a:latin typeface="Times New Roman" panose="02020603050405020304" pitchFamily="18" charset="0"/>
              </a:rPr>
              <a:t> ,plavkyně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). Мотивированные существительными со знач. лица, слова этого типа выражают: а) модификационное значение лица женского пола: </a:t>
            </a:r>
            <a:r>
              <a:rPr lang="ru-RU" altLang="ja-JP" sz="2800" i="1">
                <a:latin typeface="Times New Roman" panose="02020603050405020304" pitchFamily="18" charset="0"/>
              </a:rPr>
              <a:t>сторожиха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повариха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ткачиха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портниха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врачиха</a:t>
            </a:r>
            <a:r>
              <a:rPr lang="cs-CZ" altLang="ja-JP" sz="2800" i="1">
                <a:latin typeface="Times New Roman" panose="02020603050405020304" pitchFamily="18" charset="0"/>
              </a:rPr>
              <a:t>, </a:t>
            </a:r>
            <a:r>
              <a:rPr lang="uk-UA" altLang="ja-JP" sz="2800" i="1">
                <a:latin typeface="Times New Roman" panose="02020603050405020304" pitchFamily="18" charset="0"/>
              </a:rPr>
              <a:t>чертиха</a:t>
            </a:r>
            <a:r>
              <a:rPr lang="ru-RU" altLang="ja-JP" sz="2800">
                <a:latin typeface="Times New Roman" panose="02020603050405020304" pitchFamily="18" charset="0"/>
              </a:rPr>
              <a:t> (все - разг.); б) значение "жена лица, названного мотивирующим словом": </a:t>
            </a:r>
            <a:r>
              <a:rPr lang="ru-RU" altLang="ja-JP" sz="2800" i="1">
                <a:latin typeface="Times New Roman" panose="02020603050405020304" pitchFamily="18" charset="0"/>
              </a:rPr>
              <a:t>купчиха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полковничиха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мельничиха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старостиха</a:t>
            </a:r>
            <a:endParaRPr lang="cs-CZ" altLang="ja-JP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Суффикс -</a:t>
            </a:r>
            <a:r>
              <a:rPr lang="ru-RU" altLang="de-CZ" sz="2800" i="1">
                <a:latin typeface="Times New Roman" panose="02020603050405020304" pitchFamily="18" charset="0"/>
              </a:rPr>
              <a:t>их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) является также единственным продуктивным средством образования существительных - названий самок животных: </a:t>
            </a:r>
            <a:r>
              <a:rPr lang="ru-RU" altLang="de-CZ" sz="2800" i="1">
                <a:latin typeface="Times New Roman" panose="02020603050405020304" pitchFamily="18" charset="0"/>
              </a:rPr>
              <a:t>волчиха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лосиха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моржиха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воробьиха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журавлиха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дельфиниха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крокодилиха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муравьиха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китиха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4BCFBD21-1D3B-43A8-2B8C-CDC1BAC134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051925" cy="66246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редакторша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организаторша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миллионерша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библио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текарша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музыкантша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шофёрша</a:t>
            </a:r>
            <a:r>
              <a:rPr lang="ru-RU" altLang="de-CZ" sz="2800">
                <a:latin typeface="Times New Roman" panose="02020603050405020304" pitchFamily="18" charset="0"/>
              </a:rPr>
              <a:t> - все разг. Слова выражают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а) модификационное значение лица женского пола: </a:t>
            </a:r>
            <a:r>
              <a:rPr lang="ru-RU" altLang="de-CZ" sz="2800" i="1">
                <a:latin typeface="Times New Roman" panose="02020603050405020304" pitchFamily="18" charset="0"/>
              </a:rPr>
              <a:t>лекторша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кассирша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секретарша</a:t>
            </a:r>
            <a:r>
              <a:rPr lang="ru-RU" altLang="de-CZ" sz="2800">
                <a:latin typeface="Times New Roman" panose="02020603050405020304" pitchFamily="18" charset="0"/>
              </a:rPr>
              <a:t>; б) значение "жена лица": </a:t>
            </a:r>
            <a:r>
              <a:rPr lang="ru-RU" altLang="de-CZ" sz="2800" i="1">
                <a:latin typeface="Times New Roman" panose="02020603050405020304" pitchFamily="18" charset="0"/>
              </a:rPr>
              <a:t>султанша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капитанша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генеральша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министерша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офицерша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профессорша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фабрикантша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Dále: </a:t>
            </a:r>
            <a:r>
              <a:rPr lang="de-DE" altLang="de-CZ" sz="2800" i="1">
                <a:latin typeface="Times New Roman" panose="02020603050405020304" pitchFamily="18" charset="0"/>
              </a:rPr>
              <a:t>Петрович</a:t>
            </a:r>
            <a:r>
              <a:rPr lang="de-DE" altLang="de-CZ" sz="2800">
                <a:latin typeface="Times New Roman" panose="02020603050405020304" pitchFamily="18" charset="0"/>
              </a:rPr>
              <a:t> - </a:t>
            </a:r>
            <a:r>
              <a:rPr lang="de-DE" altLang="de-CZ" sz="2800" i="1">
                <a:latin typeface="Times New Roman" panose="02020603050405020304" pitchFamily="18" charset="0"/>
              </a:rPr>
              <a:t>Петровна, </a:t>
            </a:r>
            <a:r>
              <a:rPr lang="uk-UA" altLang="de-CZ" sz="2800" i="1">
                <a:latin typeface="Times New Roman" panose="02020603050405020304" pitchFamily="18" charset="0"/>
              </a:rPr>
              <a:t>богиня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врагиня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болтунья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лгунья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прыгунья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бегунья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хохотунья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поэтесса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принцесса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патронесса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стюардесса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«Тип обнаруживает продуктивность: нов. </a:t>
            </a:r>
            <a:r>
              <a:rPr lang="ru-RU" altLang="de-CZ" sz="2800" i="1">
                <a:latin typeface="Times New Roman" panose="02020603050405020304" pitchFamily="18" charset="0"/>
              </a:rPr>
              <a:t>гидесса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критикесса</a:t>
            </a:r>
            <a:r>
              <a:rPr lang="ru-RU" altLang="de-CZ" sz="2800">
                <a:latin typeface="Times New Roman" panose="02020603050405020304" pitchFamily="18" charset="0"/>
              </a:rPr>
              <a:t>; окказ. (шутл.): </a:t>
            </a:r>
            <a:r>
              <a:rPr lang="ru-RU" altLang="de-CZ" sz="2800" i="1">
                <a:latin typeface="Times New Roman" panose="02020603050405020304" pitchFamily="18" charset="0"/>
              </a:rPr>
              <a:t>гигантесса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авторесса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агентесса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r>
              <a:rPr lang="de-CH" altLang="de-CZ" sz="2800">
                <a:latin typeface="Times New Roman" panose="02020603050405020304" pitchFamily="18" charset="0"/>
              </a:rPr>
              <a:t>),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аббатиса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диакониса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директриса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инспектриса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D2CA0662-3A46-37EE-6D53-11344D840C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361488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Существительные со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значением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невзрослости: </a:t>
            </a:r>
            <a:r>
              <a:rPr lang="ru-RU" altLang="de-CZ" sz="2800" i="1">
                <a:latin typeface="Times New Roman" panose="02020603050405020304" pitchFamily="18" charset="0"/>
              </a:rPr>
              <a:t>зверёнок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совёнок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слонёнок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волчонок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мышонок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гусёнок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орлёнок</a:t>
            </a:r>
            <a:r>
              <a:rPr lang="ru-RU" altLang="de-CZ" sz="2800">
                <a:latin typeface="Times New Roman" panose="02020603050405020304" pitchFamily="18" charset="0"/>
              </a:rPr>
              <a:t>; сюда же примыкают </a:t>
            </a:r>
            <a:r>
              <a:rPr lang="ru-RU" altLang="de-CZ" sz="2800" i="1">
                <a:latin typeface="Times New Roman" panose="02020603050405020304" pitchFamily="18" charset="0"/>
              </a:rPr>
              <a:t>дьяволёнок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чертёнок</a:t>
            </a:r>
            <a:r>
              <a:rPr lang="ru-RU" altLang="de-CZ" sz="2800">
                <a:latin typeface="Times New Roman" panose="02020603050405020304" pitchFamily="18" charset="0"/>
              </a:rPr>
              <a:t>. 2) Существительные, мотивированные названиями лиц и имеющие значение "ребенок - представитель национальности, социальной прослойки или профессии, названной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турчонок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цыганёнок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казачонок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попёнок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поварёнок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внучонок</a:t>
            </a:r>
            <a:r>
              <a:rPr lang="ru-RU" altLang="de-CZ" sz="2800">
                <a:latin typeface="Times New Roman" panose="02020603050405020304" pitchFamily="18" charset="0"/>
              </a:rPr>
              <a:t>. К этому же типу относится слово </a:t>
            </a:r>
            <a:r>
              <a:rPr lang="ru-RU" altLang="de-CZ" sz="2800" i="1">
                <a:latin typeface="Times New Roman" panose="02020603050405020304" pitchFamily="18" charset="0"/>
              </a:rPr>
              <a:t>октябрёнок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октябрята</a:t>
            </a:r>
            <a:r>
              <a:rPr lang="ru-RU" altLang="de-CZ" sz="2800">
                <a:latin typeface="Times New Roman" panose="02020603050405020304" pitchFamily="18" charset="0"/>
              </a:rPr>
              <a:t> - дети Октября)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змея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змеёныш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утка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утёныш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гусь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гусёныш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зверь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зверёныш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гад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гадёныш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§397-401 Substantiva vyjadřující podobnost: </a:t>
            </a:r>
            <a:r>
              <a:rPr lang="ru-RU" altLang="de-CZ" sz="2800" i="1">
                <a:latin typeface="Times New Roman" panose="02020603050405020304" pitchFamily="18" charset="0"/>
              </a:rPr>
              <a:t>ухо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ушко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отверстие в игле и в некот. др. предметах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петля у обуви для вдевания ремешка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горло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горлышко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узкая часть сосуда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D0A42BE4-9684-14DC-FC8E-A04A046104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359900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U některých substantiv toho druhu uvažuje RG o motivaci zároveň slovesem i deverbálním substantivem:  </a:t>
            </a:r>
            <a:r>
              <a:rPr lang="uk-UA" altLang="de-CZ" sz="2800" i="1">
                <a:latin typeface="Times New Roman" panose="02020603050405020304" pitchFamily="18" charset="0"/>
              </a:rPr>
              <a:t>забастовщик</a:t>
            </a:r>
            <a:r>
              <a:rPr lang="uk-UA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&lt; </a:t>
            </a:r>
            <a:r>
              <a:rPr lang="uk-UA" altLang="de-CZ" sz="2800" i="1">
                <a:latin typeface="Times New Roman" panose="02020603050405020304" pitchFamily="18" charset="0"/>
              </a:rPr>
              <a:t>забастовать</a:t>
            </a:r>
            <a:r>
              <a:rPr lang="uk-UA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nebo</a:t>
            </a:r>
            <a:r>
              <a:rPr lang="uk-UA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&lt; </a:t>
            </a:r>
            <a:r>
              <a:rPr lang="uk-UA" altLang="de-CZ" sz="2800" i="1">
                <a:latin typeface="Times New Roman" panose="02020603050405020304" pitchFamily="18" charset="0"/>
              </a:rPr>
              <a:t>забастовка</a:t>
            </a:r>
            <a:r>
              <a:rPr lang="de-CH" altLang="de-CZ" sz="2800">
                <a:latin typeface="Times New Roman" panose="02020603050405020304" pitchFamily="18" charset="0"/>
              </a:rPr>
              <a:t> (?)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льщик</a:t>
            </a:r>
            <a:r>
              <a:rPr lang="ru-RU" altLang="de-CZ" sz="2800">
                <a:latin typeface="Times New Roman" panose="02020603050405020304" pitchFamily="18" charset="0"/>
              </a:rPr>
              <a:t> –</a:t>
            </a:r>
            <a:r>
              <a:rPr lang="de-CH" altLang="de-CZ" sz="2800">
                <a:latin typeface="Times New Roman" panose="02020603050405020304" pitchFamily="18" charset="0"/>
              </a:rPr>
              <a:t> další nomina agentis: </a:t>
            </a:r>
            <a:r>
              <a:rPr lang="ru-RU" altLang="de-CZ" sz="2800" i="1">
                <a:latin typeface="Times New Roman" panose="02020603050405020304" pitchFamily="18" charset="0"/>
              </a:rPr>
              <a:t>обжигать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обжигальщик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рисовать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рисовальщик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носить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носильщик</a:t>
            </a:r>
            <a:r>
              <a:rPr lang="cs-CZ" altLang="de-CZ" sz="2800">
                <a:latin typeface="Times New Roman" panose="02020603050405020304" pitchFamily="18" charset="0"/>
              </a:rPr>
              <a:t> aj.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ец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певец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читать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чтец.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Srov. částečnou slovotvornou synonymii se slovem </a:t>
            </a:r>
            <a:r>
              <a:rPr lang="ru-RU" altLang="de-CZ" sz="2800" i="1">
                <a:latin typeface="Times New Roman" panose="02020603050405020304" pitchFamily="18" charset="0"/>
              </a:rPr>
              <a:t>читатель</a:t>
            </a:r>
            <a:r>
              <a:rPr lang="cs-CZ" altLang="de-CZ" sz="2800">
                <a:latin typeface="Times New Roman" panose="02020603050405020304" pitchFamily="18" charset="0"/>
              </a:rPr>
              <a:t>, ale Ožegovův slovník: </a:t>
            </a:r>
            <a:r>
              <a:rPr lang="ru-RU" altLang="de-CZ" sz="2800" i="1">
                <a:latin typeface="Times New Roman" panose="02020603050405020304" pitchFamily="18" charset="0"/>
              </a:rPr>
              <a:t>чтец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1. Человек, к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рый читает; тот, кто занят чтением (устар.). 2. Человек, к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рый читает кому н. вслух, вообще тот, кто читает вслух. 3. Артист, выступающий с художественным чтением. Конкурс чтецов.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ун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«предмет (одушевленный или неодушевленный), производящий действие, названное мотивирующим словом, часто с оттенком "склонный к этому действию"», напр. бегун «1. Человек, хорошо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Inhaltsplatzhalter 2">
            <a:extLst>
              <a:ext uri="{FF2B5EF4-FFF2-40B4-BE49-F238E27FC236}">
                <a16:creationId xmlns:a16="http://schemas.microsoft.com/office/drawing/2014/main" id="{269C885A-20FD-40E0-EA3B-AF179F41B4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466725"/>
            <a:ext cx="9648825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планетоид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дифтонгоид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европеец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европеоид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Kolektiva (§402nn.): </a:t>
            </a:r>
            <a:r>
              <a:rPr lang="ru-RU" altLang="de-CZ" sz="2800" i="1">
                <a:latin typeface="Times New Roman" panose="02020603050405020304" pitchFamily="18" charset="0"/>
              </a:rPr>
              <a:t>баба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бабьё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офицерьё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солдатьё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дурачьё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мужичьё</a:t>
            </a:r>
            <a:r>
              <a:rPr lang="ru-RU" altLang="de-CZ" sz="2800">
                <a:latin typeface="Times New Roman" panose="02020603050405020304" pitchFamily="18" charset="0"/>
              </a:rPr>
              <a:t> (все - прост.); б) названиями животных: </a:t>
            </a:r>
            <a:r>
              <a:rPr lang="ru-RU" altLang="de-CZ" sz="2800" i="1">
                <a:latin typeface="Times New Roman" panose="02020603050405020304" pitchFamily="18" charset="0"/>
              </a:rPr>
              <a:t>зверь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зверьё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вороньё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комарьё</a:t>
            </a:r>
            <a:r>
              <a:rPr lang="ru-RU" altLang="de-CZ" sz="2800">
                <a:latin typeface="Times New Roman" panose="02020603050405020304" pitchFamily="18" charset="0"/>
              </a:rPr>
              <a:t> (разг.);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солдат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солдатня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офицер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офицерня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аристократия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интеллигенция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bg-BG" altLang="de-CZ" sz="2800" i="1">
                <a:latin typeface="Times New Roman" panose="02020603050405020304" pitchFamily="18" charset="0"/>
              </a:rPr>
              <a:t>символ</a:t>
            </a:r>
            <a:r>
              <a:rPr lang="bg-BG" altLang="de-CZ" sz="2800">
                <a:latin typeface="Times New Roman" panose="02020603050405020304" pitchFamily="18" charset="0"/>
              </a:rPr>
              <a:t> - </a:t>
            </a:r>
            <a:r>
              <a:rPr lang="bg-BG" altLang="de-CZ" sz="2800" i="1">
                <a:latin typeface="Times New Roman" panose="02020603050405020304" pitchFamily="18" charset="0"/>
              </a:rPr>
              <a:t>символика</a:t>
            </a:r>
            <a:r>
              <a:rPr lang="bg-BG" altLang="de-CZ" sz="2800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догмат</a:t>
            </a:r>
            <a:r>
              <a:rPr lang="bg-BG" altLang="de-CZ" sz="2800">
                <a:latin typeface="Times New Roman" panose="02020603050405020304" pitchFamily="18" charset="0"/>
              </a:rPr>
              <a:t> - </a:t>
            </a:r>
            <a:r>
              <a:rPr lang="bg-BG" altLang="de-CZ" sz="2800" i="1">
                <a:latin typeface="Times New Roman" panose="02020603050405020304" pitchFamily="18" charset="0"/>
              </a:rPr>
              <a:t>догматика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uk-UA" altLang="de-CZ" sz="2800" i="1">
                <a:latin typeface="Times New Roman" panose="02020603050405020304" pitchFamily="18" charset="0"/>
              </a:rPr>
              <a:t>вербняк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дубняк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сливняк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березняк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Singulativa (§408nn.): </a:t>
            </a:r>
            <a:r>
              <a:rPr lang="uk-UA" altLang="de-CZ" sz="2800" i="1">
                <a:latin typeface="Times New Roman" panose="02020603050405020304" pitchFamily="18" charset="0"/>
              </a:rPr>
              <a:t>горошина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виноградина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картофелина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макаронина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бусина </a:t>
            </a:r>
            <a:r>
              <a:rPr lang="uk-UA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umělá perla ze skla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(&lt; </a:t>
            </a:r>
            <a:r>
              <a:rPr lang="ru-RU" altLang="de-CZ" sz="2800" i="1">
                <a:latin typeface="Times New Roman" panose="02020603050405020304" pitchFamily="18" charset="0"/>
              </a:rPr>
              <a:t>бусы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(kol.)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koraly, umělé perly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соломина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Deminutiva (§413-430) (s různými sémantickými odstíny): </a:t>
            </a:r>
            <a:r>
              <a:rPr lang="ru-RU" altLang="de-CZ" sz="2800" i="1">
                <a:latin typeface="Times New Roman" panose="02020603050405020304" pitchFamily="18" charset="0"/>
              </a:rPr>
              <a:t>грибок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городок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браток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телёночек</a:t>
            </a:r>
            <a:r>
              <a:rPr lang="ru-RU" altLang="de-CZ" sz="2800">
                <a:latin typeface="Times New Roman" panose="02020603050405020304" pitchFamily="18" charset="0"/>
              </a:rPr>
              <a:t> (мн. ч. </a:t>
            </a:r>
            <a:r>
              <a:rPr lang="ru-RU" altLang="de-CZ" sz="2800" i="1">
                <a:latin typeface="Times New Roman" panose="02020603050405020304" pitchFamily="18" charset="0"/>
              </a:rPr>
              <a:t>телятки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утюжок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чаёк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листок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гвоздок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садик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слоник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прутик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арбузик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дождик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гвоздик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зайчик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рублик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костюмчик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стаканчик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самоварчик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стульчик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Inhaltsplatzhalter 2">
            <a:extLst>
              <a:ext uri="{FF2B5EF4-FFF2-40B4-BE49-F238E27FC236}">
                <a16:creationId xmlns:a16="http://schemas.microsoft.com/office/drawing/2014/main" id="{676D77D9-66EF-5F5F-A8BA-AE6E862E61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361488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Augmentativa (§431, §432):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голосина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зверина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мужичина</a:t>
            </a:r>
            <a:r>
              <a:rPr lang="ru-RU" altLang="de-CZ" sz="2800">
                <a:latin typeface="Times New Roman" panose="02020603050405020304" pitchFamily="18" charset="0"/>
              </a:rPr>
              <a:t>; б) </a:t>
            </a:r>
            <a:r>
              <a:rPr lang="ru-RU" altLang="de-CZ" sz="2800" i="1">
                <a:latin typeface="Times New Roman" panose="02020603050405020304" pitchFamily="18" charset="0"/>
              </a:rPr>
              <a:t>лошадина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лапина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тыквина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конфетина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рыбина</a:t>
            </a:r>
            <a:r>
              <a:rPr lang="cs-CZ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бабища</a:t>
            </a:r>
            <a:r>
              <a:rPr lang="ru-RU" altLang="de-CZ" sz="2800">
                <a:latin typeface="Times New Roman" panose="02020603050405020304" pitchFamily="18" charset="0"/>
              </a:rPr>
              <a:t> (прост.), </a:t>
            </a:r>
            <a:r>
              <a:rPr lang="ru-RU" altLang="de-CZ" sz="2800" i="1">
                <a:latin typeface="Times New Roman" panose="02020603050405020304" pitchFamily="18" charset="0"/>
              </a:rPr>
              <a:t>ручища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ножища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бородища</a:t>
            </a:r>
            <a:r>
              <a:rPr lang="ru-RU" altLang="de-CZ" sz="2800">
                <a:latin typeface="Times New Roman" panose="02020603050405020304" pitchFamily="18" charset="0"/>
              </a:rPr>
              <a:t>; б) </a:t>
            </a:r>
            <a:r>
              <a:rPr lang="ru-RU" altLang="de-CZ" sz="2800" i="1">
                <a:latin typeface="Times New Roman" panose="02020603050405020304" pitchFamily="18" charset="0"/>
              </a:rPr>
              <a:t>дружище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волчище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голосище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кулачище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хвостище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скандалище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умище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Stylistické modifikace (§433-440) (stylisticky změněná, většinou snížená, synonyma)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uk-UA" altLang="de-CZ" sz="2800" i="1">
                <a:latin typeface="Times New Roman" panose="02020603050405020304" pitchFamily="18" charset="0"/>
              </a:rPr>
              <a:t>ворюга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парнюга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зверюга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шоферюга</a:t>
            </a:r>
            <a:r>
              <a:rPr lang="cs-CZ" altLang="de-CZ" sz="2800" i="1">
                <a:latin typeface="Times New Roman" panose="02020603050405020304" pitchFamily="18" charset="0"/>
              </a:rPr>
              <a:t>; </a:t>
            </a:r>
            <a:r>
              <a:rPr lang="uk-UA" altLang="de-CZ" sz="2800" i="1">
                <a:latin typeface="Times New Roman" panose="02020603050405020304" pitchFamily="18" charset="0"/>
              </a:rPr>
              <a:t>холодюка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грязюка</a:t>
            </a:r>
            <a:r>
              <a:rPr lang="cs-CZ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сеструха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Веруха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Валюха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Гришуха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3B744AF5-67D0-802C-D66A-E8EA8190C0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Substantiva motivovaná číslovkami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двойка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тройка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четверка</a:t>
            </a:r>
            <a:r>
              <a:rPr lang="cs-CZ" altLang="de-CZ" sz="2800" i="1">
                <a:latin typeface="Times New Roman" panose="02020603050405020304" pitchFamily="18" charset="0"/>
              </a:rPr>
              <a:t>; </a:t>
            </a:r>
            <a:r>
              <a:rPr lang="bg-BG" altLang="de-CZ" sz="2800" i="1">
                <a:latin typeface="Times New Roman" panose="02020603050405020304" pitchFamily="18" charset="0"/>
              </a:rPr>
              <a:t>четверик</a:t>
            </a:r>
            <a:r>
              <a:rPr lang="bg-BG" altLang="de-CZ" sz="2800">
                <a:latin typeface="Times New Roman" panose="02020603050405020304" pitchFamily="18" charset="0"/>
              </a:rPr>
              <a:t>, </a:t>
            </a:r>
            <a:r>
              <a:rPr lang="bg-BG" altLang="de-CZ" sz="2800" i="1">
                <a:latin typeface="Times New Roman" panose="02020603050405020304" pitchFamily="18" charset="0"/>
              </a:rPr>
              <a:t>пятерик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Nulová sufigace (§446-467): deverbální (</a:t>
            </a:r>
            <a:r>
              <a:rPr lang="ru-RU" altLang="de-CZ" sz="2800" i="1">
                <a:latin typeface="Times New Roman" panose="02020603050405020304" pitchFamily="18" charset="0"/>
              </a:rPr>
              <a:t>приносить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принос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ходить –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ход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счесть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сосчитать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счёт</a:t>
            </a:r>
            <a:r>
              <a:rPr lang="cs-CZ" altLang="ja-JP" sz="2800">
                <a:latin typeface="Times New Roman" panose="02020603050405020304" pitchFamily="18" charset="0"/>
              </a:rPr>
              <a:t>), deadjektivní (</a:t>
            </a:r>
            <a:r>
              <a:rPr lang="ru-RU" altLang="ja-JP" sz="2800" i="1">
                <a:latin typeface="Times New Roman" panose="02020603050405020304" pitchFamily="18" charset="0"/>
              </a:rPr>
              <a:t>роскошный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роскошь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далёкий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даль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мелкий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мелочь</a:t>
            </a:r>
            <a:r>
              <a:rPr lang="cs-CZ" altLang="ja-JP" sz="2800">
                <a:latin typeface="Times New Roman" panose="02020603050405020304" pitchFamily="18" charset="0"/>
              </a:rPr>
              <a:t>), desubstantivní (</a:t>
            </a:r>
            <a:r>
              <a:rPr lang="ru-RU" altLang="ja-JP" sz="2800" i="1">
                <a:latin typeface="Times New Roman" panose="02020603050405020304" pitchFamily="18" charset="0"/>
              </a:rPr>
              <a:t>овощ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овощь</a:t>
            </a:r>
            <a:r>
              <a:rPr lang="ru-RU" altLang="ja-JP" sz="2800">
                <a:latin typeface="Times New Roman" panose="02020603050405020304" pitchFamily="18" charset="0"/>
              </a:rPr>
              <a:t> (собир.), </a:t>
            </a:r>
            <a:r>
              <a:rPr lang="ru-RU" altLang="ja-JP" sz="2800" i="1">
                <a:latin typeface="Times New Roman" panose="02020603050405020304" pitchFamily="18" charset="0"/>
              </a:rPr>
              <a:t>зерно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зернь</a:t>
            </a:r>
            <a:r>
              <a:rPr lang="ru-RU" altLang="ja-JP" sz="2800">
                <a:latin typeface="Times New Roman" panose="02020603050405020304" pitchFamily="18" charset="0"/>
              </a:rPr>
              <a:t> (устар.) 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игра в зёрна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</a:t>
            </a:r>
            <a:r>
              <a:rPr lang="de-DE" altLang="ja-JP" sz="2800" i="1">
                <a:latin typeface="Times New Roman" panose="02020603050405020304" pitchFamily="18" charset="0"/>
              </a:rPr>
              <a:t>упруг</a:t>
            </a:r>
            <a:r>
              <a:rPr lang="de-DE" altLang="ja-JP" sz="2800">
                <a:latin typeface="Times New Roman" panose="02020603050405020304" pitchFamily="18" charset="0"/>
              </a:rPr>
              <a:t> - </a:t>
            </a:r>
            <a:r>
              <a:rPr lang="de-DE" altLang="ja-JP" sz="2800" i="1">
                <a:latin typeface="Times New Roman" panose="02020603050405020304" pitchFamily="18" charset="0"/>
              </a:rPr>
              <a:t>супруга</a:t>
            </a:r>
            <a:r>
              <a:rPr lang="ru-RU" altLang="ja-JP" sz="2800" i="1">
                <a:latin typeface="Times New Roman" panose="02020603050405020304" pitchFamily="18" charset="0"/>
              </a:rPr>
              <a:t>, Иванов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Иванова, больной –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больная</a:t>
            </a:r>
            <a:r>
              <a:rPr lang="cs-CZ" altLang="ja-JP" sz="2800">
                <a:latin typeface="Times New Roman" panose="02020603050405020304" pitchFamily="18" charset="0"/>
              </a:rPr>
              <a:t>) =&gt; konverze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Směr derivace není ve všech případech triviální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E2ED571B-2188-DBF5-93DA-B89A766598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77387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бегающий || Занимающийся бегом как спортом (спорт.), 2. </a:t>
            </a:r>
            <a:r>
              <a:rPr lang="ru-RU" altLang="de-CZ" sz="2800" i="1">
                <a:latin typeface="Times New Roman" panose="02020603050405020304" pitchFamily="18" charset="0"/>
              </a:rPr>
              <a:t>чаще мн.</a:t>
            </a:r>
            <a:r>
              <a:rPr lang="ru-RU" altLang="de-CZ" sz="2800">
                <a:latin typeface="Times New Roman" panose="02020603050405020304" pitchFamily="18" charset="0"/>
              </a:rPr>
              <a:t> Тяжелый металлический или каменный жорнов, укрепленный на вращающейся горизонтальной оси (тех.). Мельничные бегуны обычно скрепляются попарно.» </a:t>
            </a:r>
            <a:r>
              <a:rPr lang="cs-CZ" altLang="de-CZ" sz="2800">
                <a:latin typeface="Times New Roman" panose="02020603050405020304" pitchFamily="18" charset="0"/>
              </a:rPr>
              <a:t>VRČS: 1. běžec, 2. kolový mlýn, drtič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cs-CZ" altLang="de-CZ" sz="2800" i="1">
                <a:latin typeface="Times New Roman" panose="02020603050405020304" pitchFamily="18" charset="0"/>
              </a:rPr>
              <a:t>ок</a:t>
            </a:r>
            <a:r>
              <a:rPr lang="cs-CZ" altLang="de-CZ" sz="2800">
                <a:latin typeface="Times New Roman" panose="02020603050405020304" pitchFamily="18" charset="0"/>
              </a:rPr>
              <a:t>: jednak nomina agentis </a:t>
            </a:r>
            <a:r>
              <a:rPr lang="de-DE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едок, игрок, знаток</a:t>
            </a:r>
            <a:r>
              <a:rPr lang="de-DE" altLang="de-CZ" sz="2800" i="1">
                <a:latin typeface="Times New Roman" panose="02020603050405020304" pitchFamily="18" charset="0"/>
              </a:rPr>
              <a:t>)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jednak nástroj na činnost </a:t>
            </a:r>
            <a:r>
              <a:rPr lang="de-DE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скрести –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скребок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,škrabadlo, škrabátko, škrabka</a:t>
            </a:r>
            <a:r>
              <a:rPr lang="de-DE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jednak nástroj, který tu činnost vykonává </a:t>
            </a:r>
            <a:r>
              <a:rPr lang="de-DE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движок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>
                <a:latin typeface="Times New Roman" panose="02020603050405020304" pitchFamily="18" charset="0"/>
              </a:rPr>
              <a:t>1. Небольшая передвигающаяся, скользящая вдоль оси часть в разных механизмах (тех.), 2. Доска с вделанной в середину ее длинной рукояткой для сгребания снега, мусора и т.п.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Ушаков</a:t>
            </a:r>
            <a:r>
              <a:rPr lang="de-DE" altLang="de-CZ" sz="2800">
                <a:latin typeface="Times New Roman" panose="02020603050405020304" pitchFamily="18" charset="0"/>
              </a:rPr>
              <a:t>), </a:t>
            </a:r>
            <a:r>
              <a:rPr lang="cs-CZ" altLang="de-CZ" sz="2800">
                <a:latin typeface="Times New Roman" panose="02020603050405020304" pitchFamily="18" charset="0"/>
              </a:rPr>
              <a:t>jednak místo činnosti (</a:t>
            </a:r>
            <a:r>
              <a:rPr lang="ru-RU" altLang="de-CZ" sz="2800" i="1">
                <a:latin typeface="Times New Roman" panose="02020603050405020304" pitchFamily="18" charset="0"/>
              </a:rPr>
              <a:t>кататься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каток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площадка для катания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,kluziště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VRČS)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арь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de-CH" altLang="de-CZ" sz="2800">
                <a:latin typeface="Times New Roman" panose="02020603050405020304" pitchFamily="18" charset="0"/>
              </a:rPr>
              <a:t>nomina agentis 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пекарь</a:t>
            </a:r>
            <a:r>
              <a:rPr lang="de-CH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pekař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лекарь</a:t>
            </a:r>
            <a:r>
              <a:rPr lang="cs-CZ" altLang="ja-JP" sz="2800">
                <a:latin typeface="Times New Roman" panose="02020603050405020304" pitchFamily="18" charset="0"/>
              </a:rPr>
              <a:t> ,ranhojič, felčar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писарь</a:t>
            </a:r>
            <a:r>
              <a:rPr lang="cs-CZ" altLang="ja-JP" sz="2800">
                <a:latin typeface="Times New Roman" panose="02020603050405020304" pitchFamily="18" charset="0"/>
              </a:rPr>
              <a:t> ,písař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токарь</a:t>
            </a:r>
            <a:r>
              <a:rPr lang="cs-CZ" altLang="ja-JP" sz="2800">
                <a:latin typeface="Times New Roman" panose="02020603050405020304" pitchFamily="18" charset="0"/>
              </a:rPr>
              <a:t> ,</a:t>
            </a:r>
            <a:r>
              <a:rPr lang="de-DE" altLang="ja-JP" sz="2800">
                <a:latin typeface="Times New Roman" panose="02020603050405020304" pitchFamily="18" charset="0"/>
              </a:rPr>
              <a:t>soustružník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 i="1">
                <a:latin typeface="Times New Roman" panose="02020603050405020304" pitchFamily="18" charset="0"/>
              </a:rPr>
              <a:t>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CF5B99F7-ED56-3C98-12B6-AEB37AB10F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361488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атор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компилировать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компилятор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рационализировать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рационализатор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организатор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«Многие существительные этого типа одновременно мотивируются отглагольными существительными с суф.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аци</a:t>
            </a:r>
            <a:r>
              <a:rPr lang="ru-RU" altLang="de-CZ" sz="2800">
                <a:latin typeface="Times New Roman" panose="02020603050405020304" pitchFamily="18" charset="0"/>
              </a:rPr>
              <a:t>|j|-, -</a:t>
            </a:r>
            <a:r>
              <a:rPr lang="ru-RU" altLang="de-CZ" sz="2800" i="1">
                <a:latin typeface="Times New Roman" panose="02020603050405020304" pitchFamily="18" charset="0"/>
              </a:rPr>
              <a:t>ици</a:t>
            </a:r>
            <a:r>
              <a:rPr lang="ru-RU" altLang="de-CZ" sz="2800">
                <a:latin typeface="Times New Roman" panose="02020603050405020304" pitchFamily="18" charset="0"/>
              </a:rPr>
              <a:t>|j|- со знач. действия: </a:t>
            </a:r>
            <a:r>
              <a:rPr lang="ru-RU" altLang="de-CZ" sz="2800" i="1">
                <a:latin typeface="Times New Roman" panose="02020603050405020304" pitchFamily="18" charset="0"/>
              </a:rPr>
              <a:t>стабилизатор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стабилизировать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стабилизация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организатор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организовать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организация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инвеститор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инвестировать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инвестиция</a:t>
            </a:r>
            <a:r>
              <a:rPr lang="ru-RU" altLang="de-CZ" sz="2800">
                <a:latin typeface="Times New Roman" panose="02020603050405020304" pitchFamily="18" charset="0"/>
              </a:rPr>
              <a:t>). Такие образования принадлежат одновременно к типу существительных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атор</a:t>
            </a:r>
            <a:r>
              <a:rPr lang="ru-RU" altLang="de-CZ" sz="2800">
                <a:latin typeface="Times New Roman" panose="02020603050405020304" pitchFamily="18" charset="0"/>
              </a:rPr>
              <a:t>, мотивированных существительными. Но такие слова, как </a:t>
            </a:r>
            <a:r>
              <a:rPr lang="ru-RU" altLang="de-CZ" sz="2800" i="1">
                <a:latin typeface="Times New Roman" panose="02020603050405020304" pitchFamily="18" charset="0"/>
              </a:rPr>
              <a:t>арендатор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дешифратор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катализатор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  <a:hlinkClick r:id="rId2" action="ppaction://hlinkfile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комментатор</a:t>
            </a:r>
            <a:r>
              <a:rPr lang="ru-RU" altLang="de-CZ" sz="2800">
                <a:latin typeface="Times New Roman" panose="02020603050405020304" pitchFamily="18" charset="0"/>
              </a:rPr>
              <a:t>, (...)  не имеют соотносительных существительных на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ация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3A016F60-8133-2E7F-1D2B-C6044ECC1D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/-or/: </a:t>
            </a:r>
            <a:r>
              <a:rPr lang="ru-RU" altLang="de-CZ" sz="2800">
                <a:latin typeface="Times New Roman" panose="02020603050405020304" pitchFamily="18" charset="0"/>
              </a:rPr>
              <a:t>«Существительные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ор</a:t>
            </a:r>
            <a:r>
              <a:rPr lang="ru-RU" altLang="de-CZ" sz="2800">
                <a:latin typeface="Times New Roman" panose="02020603050405020304" pitchFamily="18" charset="0"/>
              </a:rPr>
              <a:t>, орфогр. также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ёр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ер</a:t>
            </a:r>
            <a:r>
              <a:rPr lang="ru-RU" altLang="de-CZ" sz="2800">
                <a:latin typeface="Times New Roman" panose="02020603050405020304" pitchFamily="18" charset="0"/>
              </a:rPr>
              <a:t> (фонемат. |ор|) называют лицо или орудие, производящее действие, названное мотивирующим словом»</a:t>
            </a:r>
            <a:r>
              <a:rPr lang="de-CH" altLang="de-CZ" sz="2800">
                <a:latin typeface="Times New Roman" panose="02020603050405020304" pitchFamily="18" charset="0"/>
              </a:rPr>
              <a:t> - </a:t>
            </a:r>
            <a:r>
              <a:rPr lang="ru-RU" altLang="de-CZ" sz="2800" i="1">
                <a:latin typeface="Times New Roman" panose="02020603050405020304" pitchFamily="18" charset="0"/>
              </a:rPr>
              <a:t>гравировать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гравёр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дирижировать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дирижёр</a:t>
            </a:r>
            <a:r>
              <a:rPr lang="ru-RU" altLang="de-CZ" sz="2800">
                <a:latin typeface="Times New Roman" panose="02020603050405020304" pitchFamily="18" charset="0"/>
              </a:rPr>
              <a:t>, аналогично </a:t>
            </a:r>
            <a:r>
              <a:rPr lang="ru-RU" altLang="de-CZ" sz="2800" i="1">
                <a:latin typeface="Times New Roman" panose="02020603050405020304" pitchFamily="18" charset="0"/>
              </a:rPr>
              <a:t>гипнотизёр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суфлёр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вояжёр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дублёр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контролёр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режиссёр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</a:t>
            </a:r>
            <a:r>
              <a:rPr lang="de-DE" altLang="de-CZ" sz="2800">
                <a:latin typeface="Times New Roman" panose="02020603050405020304" pitchFamily="18" charset="0"/>
              </a:rPr>
              <a:t>ufix -</a:t>
            </a:r>
            <a:r>
              <a:rPr lang="ru-RU" altLang="de-CZ" sz="2800" i="1">
                <a:latin typeface="Times New Roman" panose="02020603050405020304" pitchFamily="18" charset="0"/>
              </a:rPr>
              <a:t>ант</a:t>
            </a:r>
            <a:r>
              <a:rPr lang="cs-CZ" altLang="de-CZ" sz="2800" i="1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ент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симулировать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симулянт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эмигрировать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эмигрант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ат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«называют предмет, являющийся объектом действия или возникающий в результате действия, названного мотивирующим словом» </a:t>
            </a:r>
            <a:r>
              <a:rPr lang="de-CH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концентрат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постулат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экспонат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коррелят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</a:t>
            </a:r>
            <a:r>
              <a:rPr lang="de-CH" altLang="de-CZ" sz="2800" i="1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лк(а)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сушилка, зажигалка</a:t>
            </a:r>
            <a:r>
              <a:rPr lang="cs-CZ" altLang="de-CZ" sz="2800">
                <a:latin typeface="Times New Roman" panose="02020603050405020304" pitchFamily="18" charset="0"/>
              </a:rPr>
              <a:t>, i </a:t>
            </a:r>
            <a:r>
              <a:rPr lang="ru-RU" altLang="de-CZ" sz="2800">
                <a:latin typeface="Times New Roman" panose="02020603050405020304" pitchFamily="18" charset="0"/>
              </a:rPr>
              <a:t>«помещение, предназначенное для выполнения действия» </a:t>
            </a:r>
            <a:r>
              <a:rPr lang="cs-CZ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читалка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čítárna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курилка</a:t>
            </a:r>
            <a:r>
              <a:rPr lang="cs-CZ" altLang="ja-JP" sz="2800">
                <a:latin typeface="Times New Roman" panose="02020603050405020304" pitchFamily="18" charset="0"/>
              </a:rPr>
              <a:t> ,</a:t>
            </a:r>
            <a:r>
              <a:rPr lang="de-DE" altLang="ja-JP" sz="2800">
                <a:latin typeface="Times New Roman" panose="02020603050405020304" pitchFamily="18" charset="0"/>
              </a:rPr>
              <a:t>kuřárna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, ale také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30F20063-B617-2F39-069F-870B7F3C8E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361488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expresivně ,kuřák, kuřačka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(čili v tomto významu </a:t>
            </a:r>
            <a:r>
              <a:rPr lang="ru-RU" altLang="de-CZ" sz="2800">
                <a:latin typeface="Times New Roman" panose="02020603050405020304" pitchFamily="18" charset="0"/>
              </a:rPr>
              <a:t>существительное общего рода!</a:t>
            </a:r>
            <a:r>
              <a:rPr lang="cs-CZ" altLang="de-CZ" sz="2800">
                <a:latin typeface="Times New Roman" panose="02020603050405020304" pitchFamily="18" charset="0"/>
              </a:rPr>
              <a:t>), srov. </a:t>
            </a:r>
            <a:r>
              <a:rPr lang="ru-RU" altLang="de-CZ" sz="2800">
                <a:latin typeface="Times New Roman" panose="02020603050405020304" pitchFamily="18" charset="0"/>
              </a:rPr>
              <a:t>«окказ. разг. </a:t>
            </a:r>
            <a:r>
              <a:rPr lang="ru-RU" altLang="de-CZ" sz="2800" i="1">
                <a:latin typeface="Times New Roman" panose="02020603050405020304" pitchFamily="18" charset="0"/>
              </a:rPr>
              <a:t>брызгалка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стучалка</a:t>
            </a:r>
            <a:r>
              <a:rPr lang="ru-RU" altLang="de-CZ" sz="2800">
                <a:latin typeface="Times New Roman" panose="02020603050405020304" pitchFamily="18" charset="0"/>
              </a:rPr>
              <a:t> (о детях, устн. речь)»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>
                <a:latin typeface="Times New Roman" panose="02020603050405020304" pitchFamily="18" charset="0"/>
              </a:rPr>
              <a:t>činitel: </a:t>
            </a:r>
            <a:r>
              <a:rPr lang="ru-RU" altLang="de-CZ" sz="2800">
                <a:latin typeface="Times New Roman" panose="02020603050405020304" pitchFamily="18" charset="0"/>
              </a:rPr>
              <a:t>ЗАПЕВАЛА, -ы, м. и ж. 1. Певец, начинающий пение, подхватываемое хором. 2. перен. Начинатель, инициатор в каком-н. деле. (разг.). </a:t>
            </a:r>
            <a:r>
              <a:rPr lang="cs-CZ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Ожегов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черпало </a:t>
            </a:r>
            <a:r>
              <a:rPr lang="de-DE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naběrák, čerpá</a:t>
            </a:r>
            <a:r>
              <a:rPr lang="de-DE" altLang="de-CZ" sz="2800">
                <a:latin typeface="Times New Roman" panose="02020603050405020304" pitchFamily="18" charset="0"/>
              </a:rPr>
              <a:t>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expr. </a:t>
            </a:r>
            <a:r>
              <a:rPr lang="uk-UA" altLang="de-CZ" sz="2800" i="1">
                <a:latin typeface="Times New Roman" panose="02020603050405020304" pitchFamily="18" charset="0"/>
              </a:rPr>
              <a:t>нюхало</a:t>
            </a:r>
            <a:r>
              <a:rPr lang="uk-UA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uk-UA" altLang="de-CZ" sz="2800">
                <a:latin typeface="Times New Roman" panose="02020603050405020304" pitchFamily="18" charset="0"/>
              </a:rPr>
              <a:t>нос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uk-UA" altLang="ja-JP" sz="2800">
                <a:latin typeface="Times New Roman" panose="02020603050405020304" pitchFamily="18" charset="0"/>
              </a:rPr>
              <a:t>, </a:t>
            </a:r>
            <a:r>
              <a:rPr lang="uk-UA" altLang="ja-JP" sz="2800" i="1">
                <a:latin typeface="Times New Roman" panose="02020603050405020304" pitchFamily="18" charset="0"/>
              </a:rPr>
              <a:t>хлебало</a:t>
            </a:r>
            <a:r>
              <a:rPr lang="uk-UA" altLang="ja-JP" sz="2800">
                <a:latin typeface="Times New Roman" panose="02020603050405020304" pitchFamily="18" charset="0"/>
              </a:rPr>
              <a:t> и </a:t>
            </a:r>
            <a:r>
              <a:rPr lang="uk-UA" altLang="ja-JP" sz="2800" i="1">
                <a:latin typeface="Times New Roman" panose="02020603050405020304" pitchFamily="18" charset="0"/>
              </a:rPr>
              <a:t>хапало</a:t>
            </a:r>
            <a:r>
              <a:rPr lang="uk-UA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uk-UA" altLang="ja-JP" sz="2800">
                <a:latin typeface="Times New Roman" panose="02020603050405020304" pitchFamily="18" charset="0"/>
              </a:rPr>
              <a:t>рот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</a:t>
            </a:r>
            <a:r>
              <a:rPr lang="cs-CZ" altLang="de-CZ" sz="2800">
                <a:latin typeface="Times New Roman" panose="02020603050405020304" pitchFamily="18" charset="0"/>
              </a:rPr>
              <a:t>ufix -</a:t>
            </a:r>
            <a:r>
              <a:rPr lang="ru-RU" altLang="de-CZ" sz="2800" i="1">
                <a:latin typeface="Times New Roman" panose="02020603050405020304" pitchFamily="18" charset="0"/>
              </a:rPr>
              <a:t>к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>
                <a:latin typeface="Times New Roman" panose="02020603050405020304" pitchFamily="18" charset="0"/>
              </a:rPr>
              <a:t>osoba: </a:t>
            </a:r>
            <a:r>
              <a:rPr lang="ru-RU" altLang="de-CZ" sz="2800" i="1">
                <a:latin typeface="Times New Roman" panose="02020603050405020304" pitchFamily="18" charset="0"/>
              </a:rPr>
              <a:t>недоучка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předmět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соска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(použitý na činnost)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записка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>
                <a:latin typeface="Times New Roman" panose="02020603050405020304" pitchFamily="18" charset="0"/>
              </a:rPr>
              <a:t>výsledek činnosti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zvířátko: </a:t>
            </a:r>
            <a:r>
              <a:rPr lang="ru-RU" altLang="de-CZ" sz="2800" i="1">
                <a:latin typeface="Times New Roman" panose="02020603050405020304" pitchFamily="18" charset="0"/>
              </a:rPr>
              <a:t>квакушка</a:t>
            </a:r>
            <a:r>
              <a:rPr lang="de-DE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лягушка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uk-UA" altLang="ja-JP" sz="2800">
                <a:latin typeface="Times New Roman" panose="02020603050405020304" pitchFamily="18" charset="0"/>
              </a:rPr>
              <a:t>,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г(а)</a:t>
            </a:r>
            <a:r>
              <a:rPr lang="cs-CZ" altLang="de-CZ" sz="2800">
                <a:latin typeface="Times New Roman" panose="02020603050405020304" pitchFamily="18" charset="0"/>
              </a:rPr>
              <a:t>: expr. nomina agentis: </a:t>
            </a:r>
            <a:r>
              <a:rPr lang="uk-UA" altLang="de-CZ" sz="2800" i="1">
                <a:latin typeface="Times New Roman" panose="02020603050405020304" pitchFamily="18" charset="0"/>
              </a:rPr>
              <a:t>делать</a:t>
            </a:r>
            <a:r>
              <a:rPr lang="uk-UA" altLang="de-CZ" sz="2800">
                <a:latin typeface="Times New Roman" panose="02020603050405020304" pitchFamily="18" charset="0"/>
              </a:rPr>
              <a:t> - </a:t>
            </a:r>
            <a:r>
              <a:rPr lang="uk-UA" altLang="de-CZ" sz="2800" i="1">
                <a:latin typeface="Times New Roman" panose="02020603050405020304" pitchFamily="18" charset="0"/>
              </a:rPr>
              <a:t>деляга</a:t>
            </a:r>
            <a:r>
              <a:rPr lang="uk-UA" altLang="de-CZ" sz="2800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работать</a:t>
            </a:r>
            <a:r>
              <a:rPr lang="uk-UA" altLang="de-CZ" sz="2800">
                <a:latin typeface="Times New Roman" panose="02020603050405020304" pitchFamily="18" charset="0"/>
              </a:rPr>
              <a:t> - </a:t>
            </a:r>
            <a:r>
              <a:rPr lang="uk-UA" altLang="de-CZ" sz="2800" i="1">
                <a:latin typeface="Times New Roman" panose="02020603050405020304" pitchFamily="18" charset="0"/>
              </a:rPr>
              <a:t>работяга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«</a:t>
            </a:r>
            <a:r>
              <a:rPr lang="ru-RU" altLang="de-CZ" sz="2800">
                <a:latin typeface="Times New Roman" panose="02020603050405020304" pitchFamily="18" charset="0"/>
              </a:rPr>
              <a:t>БРОДЯГА, бродяги, муж. Обнищавший, бездомный человек, шатающийся без всякой работы»</a:t>
            </a:r>
            <a:r>
              <a:rPr lang="cs-CZ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Ушаков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Aj., srov. §233-238!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6179</Words>
  <Application>Microsoft Macintosh PowerPoint</Application>
  <PresentationFormat>Benutzerdefiniert</PresentationFormat>
  <Paragraphs>163</Paragraphs>
  <Slides>52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52</vt:i4>
      </vt:variant>
    </vt:vector>
  </HeadingPairs>
  <TitlesOfParts>
    <vt:vector size="57" baseType="lpstr">
      <vt:lpstr>Arial Unicode MS</vt:lpstr>
      <vt:lpstr>Arial</vt:lpstr>
      <vt:lpstr>Times New Roman</vt:lpstr>
      <vt:lpstr>Wingdings</vt:lpstr>
      <vt:lpstr>Office-Design</vt:lpstr>
      <vt:lpstr>Lexikologie a slovotvorba ruštiny</vt:lpstr>
      <vt:lpstr>Derivace: sufixy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963</cp:revision>
  <cp:lastPrinted>2014-04-01T09:02:10Z</cp:lastPrinted>
  <dcterms:created xsi:type="dcterms:W3CDTF">2012-10-11T18:59:19Z</dcterms:created>
  <dcterms:modified xsi:type="dcterms:W3CDTF">2026-04-15T08:16:35Z</dcterms:modified>
</cp:coreProperties>
</file>