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7334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4119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933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704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168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543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012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253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894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848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238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3E17E-E83A-4E33-87FF-7D406CD126DF}" type="datetimeFigureOut">
              <a:rPr lang="sl-SI" smtClean="0"/>
              <a:t>23.4.2020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E90AC-7031-44F2-A5DB-6BC6DD6209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3659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0656"/>
          </a:xfrm>
        </p:spPr>
        <p:txBody>
          <a:bodyPr/>
          <a:lstStyle/>
          <a:p>
            <a:r>
              <a:rPr lang="sl-SI" dirty="0" smtClean="0"/>
              <a:t>Skloni</a:t>
            </a:r>
            <a:endParaRPr lang="sl-SI" dirty="0"/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>
          <a:xfrm>
            <a:off x="838200" y="1366786"/>
            <a:ext cx="10515600" cy="50051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 err="1"/>
          </a:p>
          <a:p>
            <a:pPr marL="0" indent="0">
              <a:buNone/>
            </a:pPr>
            <a:endParaRPr lang="sl-SI" dirty="0" err="1" smtClean="0"/>
          </a:p>
          <a:p>
            <a:pPr marL="0" indent="0">
              <a:buNone/>
            </a:pPr>
            <a:endParaRPr lang="sl-SI" dirty="0" err="1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sz="2000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sl-SI" sz="1800" dirty="0" smtClean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679" y="5041534"/>
            <a:ext cx="3514725" cy="97155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027" y="1226534"/>
            <a:ext cx="10189946" cy="375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84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7658"/>
          </a:xfrm>
        </p:spPr>
        <p:txBody>
          <a:bodyPr/>
          <a:lstStyle/>
          <a:p>
            <a:r>
              <a:rPr lang="sl-SI" dirty="0" smtClean="0">
                <a:solidFill>
                  <a:schemeClr val="accent5"/>
                </a:solidFill>
              </a:rPr>
              <a:t>Vaja</a:t>
            </a:r>
            <a:endParaRPr lang="sl-SI" dirty="0">
              <a:solidFill>
                <a:schemeClr val="accent5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299411"/>
            <a:ext cx="10827619" cy="4877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200" b="1" dirty="0">
                <a:latin typeface="+mj-lt"/>
              </a:rPr>
              <a:t>Veriga:  Na Češkem je …</a:t>
            </a:r>
            <a:endParaRPr lang="sl-SI" sz="2200" dirty="0"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sl-SI" sz="2200" dirty="0" smtClean="0">
                <a:latin typeface="+mj-lt"/>
              </a:rPr>
              <a:t>Na </a:t>
            </a:r>
            <a:r>
              <a:rPr lang="sl-SI" sz="2200" b="1" dirty="0" smtClean="0">
                <a:latin typeface="+mj-lt"/>
              </a:rPr>
              <a:t>Češkem</a:t>
            </a:r>
            <a:r>
              <a:rPr lang="sl-SI" sz="2200" dirty="0" smtClean="0">
                <a:latin typeface="+mj-lt"/>
              </a:rPr>
              <a:t> </a:t>
            </a:r>
            <a:r>
              <a:rPr lang="sl-SI" sz="2200" dirty="0">
                <a:latin typeface="+mj-lt"/>
              </a:rPr>
              <a:t>je majhno mesto. V </a:t>
            </a:r>
            <a:r>
              <a:rPr lang="sl-SI" sz="2200" b="1" dirty="0">
                <a:latin typeface="+mj-lt"/>
              </a:rPr>
              <a:t>_________________________</a:t>
            </a:r>
            <a:r>
              <a:rPr lang="sl-SI" sz="2200" dirty="0">
                <a:latin typeface="+mj-lt"/>
              </a:rPr>
              <a:t> je zgodovinski muzej. V </a:t>
            </a:r>
            <a:r>
              <a:rPr lang="sl-SI" sz="2200" b="1" dirty="0">
                <a:latin typeface="+mj-lt"/>
              </a:rPr>
              <a:t>_________________________</a:t>
            </a:r>
            <a:r>
              <a:rPr lang="sl-SI" sz="2200" dirty="0">
                <a:latin typeface="+mj-lt"/>
              </a:rPr>
              <a:t> je velika soba. V </a:t>
            </a:r>
            <a:r>
              <a:rPr lang="sl-SI" sz="2200" b="1" dirty="0">
                <a:latin typeface="+mj-lt"/>
              </a:rPr>
              <a:t>_________________________</a:t>
            </a:r>
            <a:r>
              <a:rPr lang="sl-SI" sz="2200" dirty="0">
                <a:latin typeface="+mj-lt"/>
              </a:rPr>
              <a:t> je velik plakat. Na </a:t>
            </a:r>
            <a:r>
              <a:rPr lang="sl-SI" sz="2200" b="1" dirty="0">
                <a:latin typeface="+mj-lt"/>
              </a:rPr>
              <a:t>_________________________</a:t>
            </a:r>
            <a:r>
              <a:rPr lang="sl-SI" sz="2200" dirty="0">
                <a:latin typeface="+mj-lt"/>
              </a:rPr>
              <a:t> je lepo mesto. V </a:t>
            </a:r>
            <a:r>
              <a:rPr lang="sl-SI" sz="2200" b="1" dirty="0">
                <a:latin typeface="+mj-lt"/>
              </a:rPr>
              <a:t>_________________________</a:t>
            </a:r>
            <a:r>
              <a:rPr lang="sl-SI" sz="2200" dirty="0">
                <a:latin typeface="+mj-lt"/>
              </a:rPr>
              <a:t> je star spomenik. Na </a:t>
            </a:r>
            <a:r>
              <a:rPr lang="sl-SI" sz="2200" b="1" dirty="0">
                <a:latin typeface="+mj-lt"/>
              </a:rPr>
              <a:t>_________________________</a:t>
            </a:r>
            <a:r>
              <a:rPr lang="sl-SI" sz="2200" dirty="0">
                <a:latin typeface="+mj-lt"/>
              </a:rPr>
              <a:t> sedi ptič. </a:t>
            </a:r>
          </a:p>
          <a:p>
            <a:endParaRPr lang="sl-SI" sz="2200" dirty="0" smtClean="0">
              <a:latin typeface="+mj-lt"/>
            </a:endParaRPr>
          </a:p>
          <a:p>
            <a:r>
              <a:rPr lang="sl-SI" sz="2200" u="sng" dirty="0" smtClean="0">
                <a:latin typeface="+mj-lt"/>
              </a:rPr>
              <a:t>Na </a:t>
            </a:r>
            <a:r>
              <a:rPr lang="sl-SI" sz="2200" u="sng" dirty="0">
                <a:latin typeface="+mj-lt"/>
              </a:rPr>
              <a:t>Češkem</a:t>
            </a:r>
            <a:r>
              <a:rPr lang="sl-SI" sz="2200" dirty="0">
                <a:latin typeface="+mj-lt"/>
              </a:rPr>
              <a:t> so … restavracije, mize, krožniki, juha, zelenjava, polž, </a:t>
            </a:r>
            <a:r>
              <a:rPr lang="sl-SI" sz="2200" dirty="0" smtClean="0">
                <a:latin typeface="+mj-lt"/>
              </a:rPr>
              <a:t>hišica</a:t>
            </a:r>
          </a:p>
          <a:p>
            <a:endParaRPr lang="sl-SI" sz="2200" u="sng" dirty="0">
              <a:latin typeface="+mj-lt"/>
            </a:endParaRPr>
          </a:p>
          <a:p>
            <a:r>
              <a:rPr lang="sl-SI" sz="2200" u="sng" dirty="0" smtClean="0">
                <a:latin typeface="+mj-lt"/>
              </a:rPr>
              <a:t>V </a:t>
            </a:r>
            <a:r>
              <a:rPr lang="sl-SI" sz="2200" u="sng" dirty="0">
                <a:latin typeface="+mj-lt"/>
              </a:rPr>
              <a:t>knjižnicah</a:t>
            </a:r>
            <a:r>
              <a:rPr lang="sl-SI" sz="2200" dirty="0">
                <a:latin typeface="+mj-lt"/>
              </a:rPr>
              <a:t> so … knjige, slike, mesta, parki, majhne hišice, majhna soba, majhne mizice, majhni krožniki, majhni makaroni, majhni koščki </a:t>
            </a:r>
            <a:r>
              <a:rPr lang="sl-SI" sz="2200" dirty="0" smtClean="0">
                <a:latin typeface="+mj-lt"/>
              </a:rPr>
              <a:t>mesa</a:t>
            </a:r>
          </a:p>
          <a:p>
            <a:endParaRPr lang="sl-SI" sz="2200" dirty="0" smtClean="0">
              <a:latin typeface="+mj-lt"/>
            </a:endParaRPr>
          </a:p>
          <a:p>
            <a:r>
              <a:rPr lang="sl-SI" sz="2200" u="sng" dirty="0" smtClean="0">
                <a:latin typeface="+mj-lt"/>
              </a:rPr>
              <a:t>V </a:t>
            </a:r>
            <a:r>
              <a:rPr lang="sl-SI" sz="2200" u="sng" dirty="0">
                <a:latin typeface="+mj-lt"/>
              </a:rPr>
              <a:t>Sloveniji je</a:t>
            </a:r>
            <a:r>
              <a:rPr lang="sl-SI" sz="2200" dirty="0">
                <a:latin typeface="+mj-lt"/>
              </a:rPr>
              <a:t> …</a:t>
            </a:r>
          </a:p>
          <a:p>
            <a:pPr marL="0" indent="0">
              <a:buNone/>
            </a:pPr>
            <a:endParaRPr lang="sl-SI" sz="2200" dirty="0">
              <a:latin typeface="Bahnschrift Light Condensed" panose="020B0502040204020203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4097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8782"/>
          </a:xfrm>
        </p:spPr>
        <p:txBody>
          <a:bodyPr/>
          <a:lstStyle/>
          <a:p>
            <a:r>
              <a:rPr lang="sl-SI" dirty="0" smtClean="0">
                <a:solidFill>
                  <a:schemeClr val="accent5"/>
                </a:solidFill>
              </a:rPr>
              <a:t>Vprašalni in oziralni zaimek</a:t>
            </a:r>
            <a:endParaRPr lang="sl-SI" dirty="0">
              <a:solidFill>
                <a:schemeClr val="accent5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665170"/>
            <a:ext cx="10515600" cy="45117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000" i="1" dirty="0"/>
              <a:t>Primeri: </a:t>
            </a:r>
          </a:p>
          <a:p>
            <a:pPr marL="0" indent="0">
              <a:buNone/>
            </a:pPr>
            <a:r>
              <a:rPr lang="sl-SI" sz="2000" b="1" dirty="0"/>
              <a:t>Kje</a:t>
            </a:r>
            <a:r>
              <a:rPr lang="sl-SI" sz="2000" dirty="0"/>
              <a:t> bo pouk</a:t>
            </a:r>
            <a:r>
              <a:rPr lang="sl-SI" sz="2000" b="1" dirty="0"/>
              <a:t>?</a:t>
            </a:r>
            <a:r>
              <a:rPr lang="sl-SI" sz="2000" dirty="0"/>
              <a:t> – </a:t>
            </a:r>
            <a:r>
              <a:rPr lang="sl-SI" sz="2000" b="1" dirty="0"/>
              <a:t>Kjer</a:t>
            </a:r>
            <a:r>
              <a:rPr lang="sl-SI" sz="2000" dirty="0"/>
              <a:t> bo prosto.</a:t>
            </a:r>
          </a:p>
          <a:p>
            <a:pPr marL="0" indent="0">
              <a:buNone/>
            </a:pPr>
            <a:r>
              <a:rPr lang="sl-SI" sz="2000" b="1" dirty="0"/>
              <a:t>Kam</a:t>
            </a:r>
            <a:r>
              <a:rPr lang="sl-SI" sz="2000" dirty="0"/>
              <a:t> naj dam knjige</a:t>
            </a:r>
            <a:r>
              <a:rPr lang="sl-SI" sz="2000" b="1" dirty="0"/>
              <a:t>?</a:t>
            </a:r>
            <a:r>
              <a:rPr lang="sl-SI" sz="2000" dirty="0"/>
              <a:t> – </a:t>
            </a:r>
            <a:r>
              <a:rPr lang="sl-SI" sz="2000" b="1" dirty="0"/>
              <a:t>Kamor</a:t>
            </a:r>
            <a:r>
              <a:rPr lang="sl-SI" sz="2000" dirty="0"/>
              <a:t> hočeš.</a:t>
            </a:r>
          </a:p>
          <a:p>
            <a:pPr marL="0" indent="0">
              <a:buNone/>
            </a:pPr>
            <a:r>
              <a:rPr lang="sl-SI" sz="2000" b="1" dirty="0"/>
              <a:t>Kdaj</a:t>
            </a:r>
            <a:r>
              <a:rPr lang="sl-SI" sz="2000" dirty="0"/>
              <a:t> bereš</a:t>
            </a:r>
            <a:r>
              <a:rPr lang="sl-SI" sz="2000" b="1" dirty="0"/>
              <a:t>?</a:t>
            </a:r>
            <a:r>
              <a:rPr lang="sl-SI" sz="2000" dirty="0"/>
              <a:t> – </a:t>
            </a:r>
            <a:r>
              <a:rPr lang="sl-SI" sz="2000" b="1" dirty="0"/>
              <a:t>Kadar</a:t>
            </a:r>
            <a:r>
              <a:rPr lang="sl-SI" sz="2000" dirty="0"/>
              <a:t> imam čas.</a:t>
            </a:r>
          </a:p>
          <a:p>
            <a:pPr marL="0" indent="0">
              <a:buNone/>
            </a:pPr>
            <a:r>
              <a:rPr lang="sl-SI" sz="2000" b="1" dirty="0"/>
              <a:t>Kako</a:t>
            </a:r>
            <a:r>
              <a:rPr lang="sl-SI" sz="2000" dirty="0"/>
              <a:t> lahko to </a:t>
            </a:r>
            <a:r>
              <a:rPr lang="sl-SI" sz="2000" dirty="0" smtClean="0"/>
              <a:t>naredim</a:t>
            </a:r>
            <a:r>
              <a:rPr lang="sl-SI" sz="2000" b="1" dirty="0"/>
              <a:t>?</a:t>
            </a:r>
            <a:r>
              <a:rPr lang="sl-SI" sz="2000" dirty="0"/>
              <a:t> – </a:t>
            </a:r>
            <a:r>
              <a:rPr lang="sl-SI" sz="2000" b="1" dirty="0"/>
              <a:t>Kakor</a:t>
            </a:r>
            <a:r>
              <a:rPr lang="sl-SI" sz="2000" dirty="0"/>
              <a:t> (</a:t>
            </a:r>
            <a:r>
              <a:rPr lang="sl-SI" sz="2000" b="1" dirty="0"/>
              <a:t>Kot</a:t>
            </a:r>
            <a:r>
              <a:rPr lang="sl-SI" sz="2000" dirty="0"/>
              <a:t>) hočeš.</a:t>
            </a:r>
          </a:p>
          <a:p>
            <a:pPr marL="0" indent="0">
              <a:buNone/>
            </a:pPr>
            <a:r>
              <a:rPr lang="sl-SI" sz="2000" b="1" dirty="0"/>
              <a:t>!</a:t>
            </a:r>
            <a:endParaRPr lang="sl-SI" sz="2000" dirty="0"/>
          </a:p>
          <a:p>
            <a:pPr marL="0" indent="0">
              <a:buNone/>
            </a:pPr>
            <a:r>
              <a:rPr lang="sl-SI" sz="2000" dirty="0"/>
              <a:t>»</a:t>
            </a:r>
            <a:r>
              <a:rPr lang="sl-SI" sz="2000" b="1" dirty="0"/>
              <a:t>Kaj</a:t>
            </a:r>
            <a:r>
              <a:rPr lang="sl-SI" sz="2000" dirty="0"/>
              <a:t> </a:t>
            </a:r>
            <a:r>
              <a:rPr lang="sl-SI" sz="2000" dirty="0" smtClean="0"/>
              <a:t>si </a:t>
            </a:r>
            <a:r>
              <a:rPr lang="sl-SI" sz="2000" dirty="0"/>
              <a:t>rekel?« - Zanima me, </a:t>
            </a:r>
            <a:r>
              <a:rPr lang="sl-SI" sz="2000" b="1" dirty="0"/>
              <a:t>kaj</a:t>
            </a:r>
            <a:r>
              <a:rPr lang="sl-SI" sz="2000" dirty="0"/>
              <a:t> si rekel.</a:t>
            </a:r>
          </a:p>
          <a:p>
            <a:pPr marL="0" indent="0">
              <a:buNone/>
            </a:pPr>
            <a:r>
              <a:rPr lang="sl-SI" sz="2000" dirty="0"/>
              <a:t>»</a:t>
            </a:r>
            <a:r>
              <a:rPr lang="sl-SI" sz="2000" b="1" dirty="0"/>
              <a:t>Kdaj</a:t>
            </a:r>
            <a:r>
              <a:rPr lang="sl-SI" sz="2000" dirty="0"/>
              <a:t> prideš?« - Zanima me, </a:t>
            </a:r>
            <a:r>
              <a:rPr lang="sl-SI" sz="2000" b="1" dirty="0"/>
              <a:t>kdaj</a:t>
            </a:r>
            <a:r>
              <a:rPr lang="sl-SI" sz="2000" dirty="0"/>
              <a:t> prideš.</a:t>
            </a:r>
          </a:p>
          <a:p>
            <a:pPr marL="0" indent="0">
              <a:buNone/>
            </a:pPr>
            <a:r>
              <a:rPr lang="sl-SI" sz="2000" dirty="0"/>
              <a:t>»</a:t>
            </a:r>
            <a:r>
              <a:rPr lang="sl-SI" sz="2000" b="1" dirty="0"/>
              <a:t>Kje</a:t>
            </a:r>
            <a:r>
              <a:rPr lang="sl-SI" sz="2000" dirty="0"/>
              <a:t> živi?« - Ne vem, </a:t>
            </a:r>
            <a:r>
              <a:rPr lang="sl-SI" sz="2000" b="1" dirty="0"/>
              <a:t>kje</a:t>
            </a:r>
            <a:r>
              <a:rPr lang="sl-SI" sz="2000" dirty="0"/>
              <a:t> živi.</a:t>
            </a:r>
          </a:p>
          <a:p>
            <a:endParaRPr lang="sl-SI" dirty="0"/>
          </a:p>
        </p:txBody>
      </p:sp>
      <p:pic>
        <p:nvPicPr>
          <p:cNvPr id="4" name="Slika 3"/>
          <p:cNvPicPr/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 t="2192"/>
          <a:stretch/>
        </p:blipFill>
        <p:spPr>
          <a:xfrm>
            <a:off x="7180447" y="1665170"/>
            <a:ext cx="4022456" cy="386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4029"/>
          </a:xfrm>
        </p:spPr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accent5"/>
                </a:solidFill>
              </a:rPr>
              <a:t>Vaja</a:t>
            </a:r>
            <a:endParaRPr lang="sl-SI" sz="2800" dirty="0">
              <a:solidFill>
                <a:schemeClr val="accent5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164657"/>
            <a:ext cx="10515600" cy="50123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b="1" dirty="0"/>
              <a:t>Vaja. Izberite ustrezen zaimek</a:t>
            </a:r>
            <a:r>
              <a:rPr lang="sl-SI" b="1" dirty="0" smtClean="0"/>
              <a:t>.</a:t>
            </a:r>
          </a:p>
          <a:p>
            <a:pPr marL="0" indent="0">
              <a:buNone/>
            </a:pPr>
            <a:endParaRPr lang="sl-SI" b="1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000" b="1" i="1" dirty="0"/>
              <a:t>Kje – </a:t>
            </a:r>
            <a:r>
              <a:rPr lang="sl-SI" sz="2000" i="1" dirty="0"/>
              <a:t>Kjer</a:t>
            </a:r>
            <a:r>
              <a:rPr lang="sl-SI" sz="2000" dirty="0"/>
              <a:t> študiraš?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000" dirty="0"/>
              <a:t>Dobiva se pred blokom, tam, </a:t>
            </a:r>
            <a:r>
              <a:rPr lang="sl-SI" sz="2000" i="1" dirty="0"/>
              <a:t>kje</a:t>
            </a:r>
            <a:r>
              <a:rPr lang="sl-SI" sz="2000" b="1" i="1" dirty="0"/>
              <a:t> – kjer</a:t>
            </a:r>
            <a:r>
              <a:rPr lang="sl-SI" sz="2000" dirty="0"/>
              <a:t> je velik spomenik.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000" b="1" i="1" dirty="0"/>
              <a:t>Kam – </a:t>
            </a:r>
            <a:r>
              <a:rPr lang="sl-SI" sz="2000" i="1" dirty="0"/>
              <a:t>Kamor</a:t>
            </a:r>
            <a:r>
              <a:rPr lang="sl-SI" sz="2000" dirty="0"/>
              <a:t> greš letos na počitnice?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000" dirty="0"/>
              <a:t>Lahko greš, </a:t>
            </a:r>
            <a:r>
              <a:rPr lang="sl-SI" sz="2000" i="1" dirty="0"/>
              <a:t>kam</a:t>
            </a:r>
            <a:r>
              <a:rPr lang="sl-SI" sz="2000" b="1" i="1" dirty="0"/>
              <a:t> – kamor</a:t>
            </a:r>
            <a:r>
              <a:rPr lang="sl-SI" sz="2000" dirty="0"/>
              <a:t> si želiš.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000" i="1" dirty="0"/>
              <a:t>Kdaj</a:t>
            </a:r>
            <a:r>
              <a:rPr lang="sl-SI" sz="2000" b="1" i="1" dirty="0"/>
              <a:t> – Kadar</a:t>
            </a:r>
            <a:r>
              <a:rPr lang="sl-SI" sz="2000" dirty="0"/>
              <a:t> grem na tržnico, kupim svežo zelenjavo.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000" dirty="0"/>
              <a:t>Moraš narediti to, </a:t>
            </a:r>
            <a:r>
              <a:rPr lang="sl-SI" sz="2000" i="1" dirty="0"/>
              <a:t>kaj</a:t>
            </a:r>
            <a:r>
              <a:rPr lang="sl-SI" sz="2000" b="1" i="1" dirty="0"/>
              <a:t> – kar</a:t>
            </a:r>
            <a:r>
              <a:rPr lang="sl-SI" sz="2000" dirty="0"/>
              <a:t> si obljubil.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000" dirty="0"/>
              <a:t>Oprostite, ali veste, </a:t>
            </a:r>
            <a:r>
              <a:rPr lang="sl-SI" sz="2000" b="1" i="1" dirty="0"/>
              <a:t>kako – </a:t>
            </a:r>
            <a:r>
              <a:rPr lang="sl-SI" sz="2000" i="1" dirty="0"/>
              <a:t>kakor</a:t>
            </a:r>
            <a:r>
              <a:rPr lang="sl-SI" sz="2000" dirty="0"/>
              <a:t> se pride do gledališča?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000" i="1" dirty="0"/>
              <a:t>Kdo</a:t>
            </a:r>
            <a:r>
              <a:rPr lang="sl-SI" sz="2000" b="1" i="1" dirty="0"/>
              <a:t> – Kdor</a:t>
            </a:r>
            <a:r>
              <a:rPr lang="sl-SI" sz="2000" dirty="0"/>
              <a:t> ima denar, si lahko kupi veliko stanovanje.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3467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269</Words>
  <Application>Microsoft Office PowerPoint</Application>
  <PresentationFormat>Širokozaslonsko</PresentationFormat>
  <Paragraphs>37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Arial</vt:lpstr>
      <vt:lpstr>Bahnschrift Light Condensed</vt:lpstr>
      <vt:lpstr>Calibri</vt:lpstr>
      <vt:lpstr>Calibri Light</vt:lpstr>
      <vt:lpstr>Officeova tema</vt:lpstr>
      <vt:lpstr>Skloni</vt:lpstr>
      <vt:lpstr>Vaja</vt:lpstr>
      <vt:lpstr>Vprašalni in oziralni zaimek</vt:lpstr>
      <vt:lpstr>Vaja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Skloni</dc:title>
  <dc:creator>Magda Lojk</dc:creator>
  <cp:lastModifiedBy>Magda Lojk</cp:lastModifiedBy>
  <cp:revision>7</cp:revision>
  <dcterms:created xsi:type="dcterms:W3CDTF">2020-04-22T07:05:36Z</dcterms:created>
  <dcterms:modified xsi:type="dcterms:W3CDTF">2020-04-22T22:07:13Z</dcterms:modified>
</cp:coreProperties>
</file>