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864" r:id="rId2"/>
    <p:sldMasterId id="2147483871" r:id="rId3"/>
  </p:sldMasterIdLst>
  <p:notesMasterIdLst>
    <p:notesMasterId r:id="rId17"/>
  </p:notesMasterIdLst>
  <p:sldIdLst>
    <p:sldId id="304" r:id="rId4"/>
    <p:sldId id="458" r:id="rId5"/>
    <p:sldId id="459" r:id="rId6"/>
    <p:sldId id="461" r:id="rId7"/>
    <p:sldId id="484" r:id="rId8"/>
    <p:sldId id="462" r:id="rId9"/>
    <p:sldId id="463" r:id="rId10"/>
    <p:sldId id="474" r:id="rId11"/>
    <p:sldId id="475" r:id="rId12"/>
    <p:sldId id="485" r:id="rId13"/>
    <p:sldId id="486" r:id="rId14"/>
    <p:sldId id="487" r:id="rId15"/>
    <p:sldId id="477" r:id="rId16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224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BA1F9B40-C8FA-FF43-B352-859A9B50A2C6}" type="datetimeFigureOut">
              <a:rPr lang="cs-CZ"/>
              <a:pPr>
                <a:defRPr/>
              </a:pPr>
              <a:t>08.04.20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 smtClean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cs-CZ" noProof="0"/>
              <a:t>Klepnutím lze upravit styly předlohy textu.</a:t>
            </a:r>
          </a:p>
          <a:p>
            <a:pPr lvl="1"/>
            <a:r>
              <a:rPr lang="cs-CZ" noProof="0"/>
              <a:t>Druhá úroveň</a:t>
            </a:r>
          </a:p>
          <a:p>
            <a:pPr lvl="2"/>
            <a:r>
              <a:rPr lang="cs-CZ" noProof="0"/>
              <a:t>Třetí úroveň</a:t>
            </a:r>
          </a:p>
          <a:p>
            <a:pPr lvl="3"/>
            <a:r>
              <a:rPr lang="cs-CZ" noProof="0"/>
              <a:t>Čtvrtá úroveň</a:t>
            </a:r>
          </a:p>
          <a:p>
            <a:pPr lvl="4"/>
            <a:r>
              <a:rPr lang="cs-CZ" noProof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Arial" charset="0"/>
              </a:defRPr>
            </a:lvl1pPr>
          </a:lstStyle>
          <a:p>
            <a:pPr>
              <a:defRPr/>
            </a:pPr>
            <a:fld id="{4858E9F4-C2E5-0D43-A4FB-3C11AF2FB50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38551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jpeg"/><Relationship Id="rId3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jpeg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png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72750-8E21-9048-8D4A-FA6A1DC32A3D}" type="datetime1">
              <a:rPr lang="cs-CZ"/>
              <a:pPr>
                <a:defRPr/>
              </a:pPr>
              <a:t>08.04.20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4720F-75D9-EE4E-B3C8-405D32E0E5F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4439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72E832-A245-B54C-8097-DF38BE9F635E}" type="datetime1">
              <a:rPr lang="cs-CZ"/>
              <a:pPr>
                <a:defRPr/>
              </a:pPr>
              <a:t>08.04.20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03CAA7-60E9-A64E-9442-5859A58D778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212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97BF7-AFFD-A142-8CAE-81069F662BA7}" type="datetime1">
              <a:rPr lang="cs-CZ"/>
              <a:pPr>
                <a:defRPr/>
              </a:pPr>
              <a:t>08.04.20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281D2C-64FD-3A40-A72D-FBDE5C6FEA9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7136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T:\_GRAFIKA\PIAF\UCESANI_PREZENTACE\FOTO\Obrázek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9125" y="476250"/>
            <a:ext cx="2825750" cy="211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924944"/>
            <a:ext cx="7772400" cy="1470025"/>
          </a:xfrm>
        </p:spPr>
        <p:txBody>
          <a:bodyPr/>
          <a:lstStyle>
            <a:lvl1pPr>
              <a:defRPr b="1" cap="all" baseline="0">
                <a:solidFill>
                  <a:srgbClr val="9F2E4C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5229200"/>
            <a:ext cx="6400800" cy="1464568"/>
          </a:xfrm>
        </p:spPr>
        <p:txBody>
          <a:bodyPr>
            <a:normAutofit/>
          </a:bodyPr>
          <a:lstStyle>
            <a:lvl1pPr marL="0" indent="0" algn="ctr">
              <a:buNone/>
              <a:defRPr sz="24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56562703"/>
      </p:ext>
    </p:extLst>
  </p:cSld>
  <p:clrMapOvr>
    <a:masterClrMapping/>
  </p:clrMapOvr>
  <p:hf hdr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9F2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smtClean="0"/>
              <a:t>Click to edit Master title style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36504"/>
          </a:xfrm>
        </p:spPr>
        <p:txBody>
          <a:bodyPr/>
          <a:lstStyle>
            <a:lvl1pPr>
              <a:buClr>
                <a:srgbClr val="9F2E4C"/>
              </a:buClr>
              <a:defRPr sz="2000"/>
            </a:lvl1pPr>
            <a:lvl2pPr marL="742950" indent="-285750">
              <a:buClr>
                <a:srgbClr val="9F2E4C"/>
              </a:buClr>
              <a:buFont typeface="Arial" pitchFamily="34" charset="0"/>
              <a:buChar char="•"/>
              <a:defRPr sz="2000"/>
            </a:lvl2pPr>
            <a:lvl3pPr marL="1143000" indent="-228600">
              <a:buClr>
                <a:srgbClr val="9F2E4C"/>
              </a:buClr>
              <a:buFont typeface="Calibri" pitchFamily="34" charset="0"/>
              <a:buChar char="–"/>
              <a:defRPr sz="1500"/>
            </a:lvl3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50312808"/>
      </p:ext>
    </p:extLst>
  </p:cSld>
  <p:clrMapOvr>
    <a:masterClrMapping/>
  </p:clrMapOvr>
  <p:hf hd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va obsahy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363272" cy="11430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9F2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smtClean="0"/>
              <a:t>Click to edit Master title style</a:t>
            </a:r>
            <a:endParaRPr lang="cs-CZ" dirty="0"/>
          </a:p>
        </p:txBody>
      </p:sp>
      <p:sp>
        <p:nvSpPr>
          <p:cNvPr id="9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4042792" cy="4536504"/>
          </a:xfrm>
        </p:spPr>
        <p:txBody>
          <a:bodyPr/>
          <a:lstStyle>
            <a:lvl1pPr>
              <a:buClr>
                <a:srgbClr val="9F2E4C"/>
              </a:buClr>
              <a:defRPr sz="2000"/>
            </a:lvl1pPr>
            <a:lvl2pPr marL="742950" indent="-285750">
              <a:buClr>
                <a:srgbClr val="9F2E4C"/>
              </a:buClr>
              <a:buFont typeface="Arial" pitchFamily="34" charset="0"/>
              <a:buChar char="•"/>
              <a:defRPr sz="2000"/>
            </a:lvl2pPr>
            <a:lvl3pPr marL="1143000" indent="-228600">
              <a:buClr>
                <a:srgbClr val="9F2E4C"/>
              </a:buClr>
              <a:buFont typeface="Calibri" pitchFamily="34" charset="0"/>
              <a:buChar char="–"/>
              <a:defRPr sz="1500"/>
            </a:lvl3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</p:txBody>
      </p:sp>
      <p:sp>
        <p:nvSpPr>
          <p:cNvPr id="10" name="Zástupný symbol pro obsah 2"/>
          <p:cNvSpPr>
            <a:spLocks noGrp="1"/>
          </p:cNvSpPr>
          <p:nvPr>
            <p:ph idx="10"/>
          </p:nvPr>
        </p:nvSpPr>
        <p:spPr>
          <a:xfrm>
            <a:off x="4788024" y="1988840"/>
            <a:ext cx="4033844" cy="4536504"/>
          </a:xfrm>
        </p:spPr>
        <p:txBody>
          <a:bodyPr/>
          <a:lstStyle>
            <a:lvl1pPr>
              <a:buClr>
                <a:srgbClr val="9F2E4C"/>
              </a:buClr>
              <a:defRPr sz="2000"/>
            </a:lvl1pPr>
            <a:lvl2pPr marL="742950" indent="-285750">
              <a:buClr>
                <a:srgbClr val="9F2E4C"/>
              </a:buClr>
              <a:buFont typeface="Arial" pitchFamily="34" charset="0"/>
              <a:buChar char="•"/>
              <a:defRPr sz="2000"/>
            </a:lvl2pPr>
            <a:lvl3pPr marL="1143000" indent="-228600">
              <a:buClr>
                <a:srgbClr val="9F2E4C"/>
              </a:buClr>
              <a:buFont typeface="Calibri" pitchFamily="34" charset="0"/>
              <a:buChar char="–"/>
              <a:defRPr sz="1500"/>
            </a:lvl3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169332000"/>
      </p:ext>
    </p:extLst>
  </p:cSld>
  <p:clrMapOvr>
    <a:masterClrMapping/>
  </p:clrMapOvr>
  <p:hf hdr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70080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70080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363272" cy="11430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9F2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smtClean="0"/>
              <a:t>Click to edit Master title style</a:t>
            </a:r>
            <a:endParaRPr lang="cs-CZ" dirty="0"/>
          </a:p>
        </p:txBody>
      </p:sp>
      <p:sp>
        <p:nvSpPr>
          <p:cNvPr id="11" name="Zástupný symbol pro obsah 2"/>
          <p:cNvSpPr>
            <a:spLocks noGrp="1"/>
          </p:cNvSpPr>
          <p:nvPr>
            <p:ph idx="10"/>
          </p:nvPr>
        </p:nvSpPr>
        <p:spPr>
          <a:xfrm>
            <a:off x="467544" y="2403426"/>
            <a:ext cx="4042792" cy="4176464"/>
          </a:xfrm>
        </p:spPr>
        <p:txBody>
          <a:bodyPr/>
          <a:lstStyle>
            <a:lvl1pPr>
              <a:buClr>
                <a:srgbClr val="9F2E4C"/>
              </a:buClr>
              <a:defRPr sz="2000"/>
            </a:lvl1pPr>
            <a:lvl2pPr marL="742950" indent="-285750">
              <a:buClr>
                <a:srgbClr val="9F2E4C"/>
              </a:buClr>
              <a:buFont typeface="Arial" pitchFamily="34" charset="0"/>
              <a:buChar char="•"/>
              <a:defRPr sz="2000"/>
            </a:lvl2pPr>
            <a:lvl3pPr marL="1143000" indent="-228600">
              <a:buClr>
                <a:srgbClr val="9F2E4C"/>
              </a:buClr>
              <a:buFont typeface="Calibri" pitchFamily="34" charset="0"/>
              <a:buChar char="–"/>
              <a:defRPr sz="1500"/>
            </a:lvl3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11"/>
          </p:nvPr>
        </p:nvSpPr>
        <p:spPr>
          <a:xfrm>
            <a:off x="4644008" y="2403426"/>
            <a:ext cx="4042792" cy="4176464"/>
          </a:xfrm>
        </p:spPr>
        <p:txBody>
          <a:bodyPr/>
          <a:lstStyle>
            <a:lvl1pPr>
              <a:buClr>
                <a:srgbClr val="9F2E4C"/>
              </a:buClr>
              <a:defRPr sz="2000"/>
            </a:lvl1pPr>
            <a:lvl2pPr marL="742950" indent="-285750">
              <a:buClr>
                <a:srgbClr val="9F2E4C"/>
              </a:buClr>
              <a:buFont typeface="Arial" pitchFamily="34" charset="0"/>
              <a:buChar char="•"/>
              <a:defRPr sz="2000"/>
            </a:lvl2pPr>
            <a:lvl3pPr marL="1143000" indent="-228600">
              <a:buClr>
                <a:srgbClr val="9F2E4C"/>
              </a:buClr>
              <a:buFont typeface="Calibri" pitchFamily="34" charset="0"/>
              <a:buChar char="–"/>
              <a:defRPr sz="1500"/>
            </a:lvl3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26222889"/>
      </p:ext>
    </p:extLst>
  </p:cSld>
  <p:clrMapOvr>
    <a:masterClrMapping/>
  </p:clrMapOvr>
  <p:hf hdr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uze nadpis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>
            <a:lvl1pPr algn="l">
              <a:defRPr sz="3600" b="1">
                <a:solidFill>
                  <a:srgbClr val="9F2E4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cs-CZ" smtClean="0"/>
              <a:t>Click to edit Master title style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700808"/>
            <a:ext cx="5194920" cy="4536504"/>
          </a:xfrm>
        </p:spPr>
        <p:txBody>
          <a:bodyPr/>
          <a:lstStyle>
            <a:lvl1pPr marL="0" indent="0">
              <a:buClr>
                <a:srgbClr val="9F2E4C"/>
              </a:buClr>
              <a:buNone/>
              <a:defRPr sz="2000"/>
            </a:lvl1pPr>
            <a:lvl2pPr marL="742950" indent="-285750">
              <a:buClr>
                <a:srgbClr val="9F2E4C"/>
              </a:buClr>
              <a:buFont typeface="Arial" pitchFamily="34" charset="0"/>
              <a:buChar char="•"/>
              <a:defRPr sz="2000"/>
            </a:lvl2pPr>
            <a:lvl3pPr marL="1143000" indent="-228600">
              <a:buClr>
                <a:srgbClr val="9F2E4C"/>
              </a:buClr>
              <a:buFont typeface="Calibri" pitchFamily="34" charset="0"/>
              <a:buChar char="–"/>
              <a:defRPr sz="1500"/>
            </a:lvl3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8" name="Zástupný symbol pro obrázek 2"/>
          <p:cNvSpPr>
            <a:spLocks noGrp="1"/>
          </p:cNvSpPr>
          <p:nvPr>
            <p:ph type="pic" idx="10"/>
          </p:nvPr>
        </p:nvSpPr>
        <p:spPr>
          <a:xfrm>
            <a:off x="5796136" y="1700808"/>
            <a:ext cx="2952328" cy="288032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Drag picture to placeholder or click icon to add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130542199"/>
      </p:ext>
    </p:extLst>
  </p:cSld>
  <p:clrMapOvr>
    <a:masterClrMapping/>
  </p:clrMapOvr>
  <p:hf hd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08.04.20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D8626-32C7-B742-8510-1C7E52EAEDA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26981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08.04.20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BCD0D-613E-C740-A8BF-8FA783C54E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31942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08.04.20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53863-310C-114F-8293-7A4C3B9304B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488853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6B758-E28B-0043-8214-F07C4B99EAC0}" type="datetime1">
              <a:rPr lang="cs-CZ"/>
              <a:pPr>
                <a:defRPr/>
              </a:pPr>
              <a:t>08.04.20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4336ED-35A6-3A48-A360-A441ED63BD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8755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08.04.20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0AAB2B-CAC2-3C4E-A3BE-4C26B84A77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15560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08.04.20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C7B8B6-BC20-C54E-B2AF-FD69B40A4B5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6058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08.04.20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81865-B8CA-F144-8969-110F8346C13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7259576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08.04.20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AC55F1-28BA-DC4D-8BA2-0F641B9CDA4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30030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08.04.20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00CC3-56A6-AD40-8854-C33B2B11557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6005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cs-CZ" noProof="0" smtClean="0"/>
              <a:t>Drag picture to placeholder or click icon to add</a:t>
            </a:r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Click to edit Master text styles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08.04.20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C06DEB-1B83-0849-96B5-1E650CE3330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65988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08.04.20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4F905-308F-9E43-87E9-1379E3EFE6C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1486926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Click to edit Master title style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08.04.20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69BF3-B22C-AF4A-974D-14FAAEC2CC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831367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adpis a obsah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5"/>
          <p:cNvSpPr/>
          <p:nvPr/>
        </p:nvSpPr>
        <p:spPr>
          <a:xfrm>
            <a:off x="7658100" y="6327775"/>
            <a:ext cx="1268413" cy="3079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Obdélník 6"/>
          <p:cNvSpPr/>
          <p:nvPr/>
        </p:nvSpPr>
        <p:spPr>
          <a:xfrm>
            <a:off x="215900" y="6327775"/>
            <a:ext cx="7385050" cy="307975"/>
          </a:xfrm>
          <a:prstGeom prst="rect">
            <a:avLst/>
          </a:prstGeom>
          <a:solidFill>
            <a:srgbClr val="F58913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TextovéPole 7"/>
          <p:cNvSpPr txBox="1"/>
          <p:nvPr/>
        </p:nvSpPr>
        <p:spPr>
          <a:xfrm>
            <a:off x="5786438" y="6389688"/>
            <a:ext cx="1928812" cy="254000"/>
          </a:xfrm>
          <a:prstGeom prst="rect">
            <a:avLst/>
          </a:prstGeom>
          <a:noFill/>
        </p:spPr>
        <p:txBody>
          <a:bodyPr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cs-CZ" sz="1000" b="1">
                <a:solidFill>
                  <a:srgbClr val="FFFFFF"/>
                </a:solidFill>
                <a:latin typeface="Arial" charset="0"/>
              </a:rPr>
              <a:t>© MEDIARESEARCH, a.s.</a:t>
            </a:r>
          </a:p>
        </p:txBody>
      </p:sp>
      <p:sp>
        <p:nvSpPr>
          <p:cNvPr id="8" name="Obdélník 8"/>
          <p:cNvSpPr/>
          <p:nvPr/>
        </p:nvSpPr>
        <p:spPr>
          <a:xfrm>
            <a:off x="215900" y="222250"/>
            <a:ext cx="7389813" cy="469900"/>
          </a:xfrm>
          <a:prstGeom prst="rect">
            <a:avLst/>
          </a:prstGeom>
          <a:gradFill>
            <a:gsLst>
              <a:gs pos="0">
                <a:srgbClr val="FEBF0E"/>
              </a:gs>
              <a:gs pos="100000">
                <a:srgbClr val="F1791C"/>
              </a:gs>
            </a:gsLst>
            <a:lin ang="5400000" scaled="0"/>
          </a:gra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Obdélník 9"/>
          <p:cNvSpPr/>
          <p:nvPr/>
        </p:nvSpPr>
        <p:spPr>
          <a:xfrm>
            <a:off x="7651750" y="222250"/>
            <a:ext cx="1277938" cy="469900"/>
          </a:xfrm>
          <a:prstGeom prst="rect">
            <a:avLst/>
          </a:prstGeom>
          <a:gradFill>
            <a:gsLst>
              <a:gs pos="9000">
                <a:schemeClr val="tx1">
                  <a:lumMod val="50000"/>
                  <a:lumOff val="50000"/>
                </a:schemeClr>
              </a:gs>
              <a:gs pos="85000">
                <a:schemeClr val="tx1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  <p:pic>
        <p:nvPicPr>
          <p:cNvPr id="10" name="Picture 5" descr="X:\Groups\08-Marketingu a PR\01-Firemni kultura\01-Grafika a marketingove materialy\Grafika a materiály MR ČR\Loga\MEDIARESEARCH\Logo_se_sloganem\AI\MRES_clai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211" b="4068"/>
          <a:stretch>
            <a:fillRect/>
          </a:stretch>
        </p:blipFill>
        <p:spPr bwMode="auto">
          <a:xfrm>
            <a:off x="7807325" y="85725"/>
            <a:ext cx="95408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2"/>
          <p:cNvSpPr>
            <a:spLocks noGrp="1"/>
          </p:cNvSpPr>
          <p:nvPr>
            <p:ph idx="13"/>
          </p:nvPr>
        </p:nvSpPr>
        <p:spPr>
          <a:xfrm>
            <a:off x="214281" y="1428735"/>
            <a:ext cx="8716993" cy="4760947"/>
          </a:xfrm>
        </p:spPr>
        <p:txBody>
          <a:bodyPr/>
          <a:lstStyle>
            <a:lvl1pPr>
              <a:buFont typeface="Wingdings" pitchFamily="2" charset="2"/>
              <a:buChar char="§"/>
              <a:tabLst>
                <a:tab pos="5295900" algn="l"/>
              </a:tabLst>
              <a:defRPr sz="2800" b="0" i="0" cap="none" baseline="0">
                <a:solidFill>
                  <a:schemeClr val="tx1"/>
                </a:solidFill>
              </a:defRPr>
            </a:lvl1pPr>
            <a:lvl2pPr>
              <a:buFont typeface="Wingdings" pitchFamily="2" charset="2"/>
              <a:buChar char="§"/>
              <a:tabLst>
                <a:tab pos="5295900" algn="l"/>
              </a:tabLst>
              <a:defRPr sz="2400" i="0">
                <a:solidFill>
                  <a:schemeClr val="tx1"/>
                </a:solidFill>
              </a:defRPr>
            </a:lvl2pPr>
            <a:lvl3pPr>
              <a:buFont typeface="Wingdings" pitchFamily="2" charset="2"/>
              <a:buChar char="§"/>
              <a:tabLst>
                <a:tab pos="5295900" algn="l"/>
              </a:tabLst>
              <a:defRPr sz="2000">
                <a:solidFill>
                  <a:schemeClr val="tx1"/>
                </a:solidFill>
              </a:defRPr>
            </a:lvl3pPr>
            <a:lvl4pPr>
              <a:buFont typeface="Wingdings" pitchFamily="2" charset="2"/>
              <a:buChar char="§"/>
              <a:tabLst>
                <a:tab pos="5295900" algn="l"/>
              </a:tabLst>
              <a:defRPr sz="1800"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§"/>
              <a:tabLst>
                <a:tab pos="5295900" algn="l"/>
              </a:tabLst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214282" y="285728"/>
            <a:ext cx="7286676" cy="428628"/>
          </a:xfrm>
          <a:prstGeom prst="rect">
            <a:avLst/>
          </a:prstGeom>
        </p:spPr>
        <p:txBody>
          <a:bodyPr/>
          <a:lstStyle>
            <a:lvl1pPr algn="l"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cs-CZ" dirty="0"/>
          </a:p>
        </p:txBody>
      </p:sp>
      <p:sp>
        <p:nvSpPr>
          <p:cNvPr id="23" name="Podnadpis 2"/>
          <p:cNvSpPr>
            <a:spLocks noGrp="1"/>
          </p:cNvSpPr>
          <p:nvPr>
            <p:ph type="subTitle" idx="1"/>
          </p:nvPr>
        </p:nvSpPr>
        <p:spPr>
          <a:xfrm>
            <a:off x="214281" y="857232"/>
            <a:ext cx="8716993" cy="500066"/>
          </a:xfrm>
        </p:spPr>
        <p:txBody>
          <a:bodyPr/>
          <a:lstStyle>
            <a:lvl1pPr marL="0" indent="0" algn="l">
              <a:buNone/>
              <a:defRPr sz="2800" b="1" cap="small" baseline="0">
                <a:solidFill>
                  <a:srgbClr val="FEA300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cs-CZ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 Step Ahead</a:t>
            </a: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25208C-F436-3044-B819-17EBA6434C0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865302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Nadpis a obsah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5"/>
          <p:cNvSpPr/>
          <p:nvPr/>
        </p:nvSpPr>
        <p:spPr>
          <a:xfrm>
            <a:off x="7658100" y="6327775"/>
            <a:ext cx="1268413" cy="307975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Obdélník 6"/>
          <p:cNvSpPr/>
          <p:nvPr/>
        </p:nvSpPr>
        <p:spPr>
          <a:xfrm>
            <a:off x="215900" y="6327775"/>
            <a:ext cx="7385050" cy="307975"/>
          </a:xfrm>
          <a:prstGeom prst="rect">
            <a:avLst/>
          </a:prstGeom>
          <a:solidFill>
            <a:srgbClr val="F58913"/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TextovéPole 7"/>
          <p:cNvSpPr txBox="1"/>
          <p:nvPr/>
        </p:nvSpPr>
        <p:spPr>
          <a:xfrm>
            <a:off x="5786438" y="6389688"/>
            <a:ext cx="1928812" cy="254000"/>
          </a:xfrm>
          <a:prstGeom prst="rect">
            <a:avLst/>
          </a:prstGeom>
          <a:noFill/>
        </p:spPr>
        <p:txBody>
          <a:bodyPr anchor="b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>
              <a:defRPr/>
            </a:pPr>
            <a:r>
              <a:rPr lang="cs-CZ" sz="1000" b="1">
                <a:solidFill>
                  <a:srgbClr val="FFFFFF"/>
                </a:solidFill>
                <a:latin typeface="Arial" charset="0"/>
              </a:rPr>
              <a:t>© MEDIARESEARCH, a.s.</a:t>
            </a:r>
          </a:p>
        </p:txBody>
      </p:sp>
      <p:sp>
        <p:nvSpPr>
          <p:cNvPr id="8" name="Obdélník 8"/>
          <p:cNvSpPr/>
          <p:nvPr/>
        </p:nvSpPr>
        <p:spPr>
          <a:xfrm>
            <a:off x="215900" y="222250"/>
            <a:ext cx="7389813" cy="469900"/>
          </a:xfrm>
          <a:prstGeom prst="rect">
            <a:avLst/>
          </a:prstGeom>
          <a:gradFill>
            <a:gsLst>
              <a:gs pos="0">
                <a:srgbClr val="FEBF0E"/>
              </a:gs>
              <a:gs pos="100000">
                <a:srgbClr val="F1791C"/>
              </a:gs>
            </a:gsLst>
            <a:lin ang="5400000" scaled="0"/>
          </a:gra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Obdélník 9"/>
          <p:cNvSpPr/>
          <p:nvPr/>
        </p:nvSpPr>
        <p:spPr>
          <a:xfrm>
            <a:off x="7651750" y="222250"/>
            <a:ext cx="1277938" cy="469900"/>
          </a:xfrm>
          <a:prstGeom prst="rect">
            <a:avLst/>
          </a:prstGeom>
          <a:gradFill>
            <a:gsLst>
              <a:gs pos="9000">
                <a:schemeClr val="tx1">
                  <a:lumMod val="50000"/>
                  <a:lumOff val="50000"/>
                </a:schemeClr>
              </a:gs>
              <a:gs pos="85000">
                <a:schemeClr val="tx1">
                  <a:lumMod val="95000"/>
                  <a:lumOff val="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cs-CZ" dirty="0">
              <a:solidFill>
                <a:srgbClr val="FFFFFF"/>
              </a:solidFill>
            </a:endParaRPr>
          </a:p>
        </p:txBody>
      </p:sp>
      <p:pic>
        <p:nvPicPr>
          <p:cNvPr id="10" name="Picture 5" descr="X:\Groups\08-Marketingu a PR\01-Firemni kultura\01-Grafika a marketingove materialy\Grafika a materiály MR ČR\Loga\MEDIARESEARCH\Logo_se_sloganem\AI\MRES_clai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211" b="4068"/>
          <a:stretch>
            <a:fillRect/>
          </a:stretch>
        </p:blipFill>
        <p:spPr bwMode="auto">
          <a:xfrm>
            <a:off x="7807325" y="85725"/>
            <a:ext cx="954088" cy="576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Zástupný symbol pro obsah 2"/>
          <p:cNvSpPr>
            <a:spLocks noGrp="1"/>
          </p:cNvSpPr>
          <p:nvPr>
            <p:ph idx="13"/>
          </p:nvPr>
        </p:nvSpPr>
        <p:spPr>
          <a:xfrm>
            <a:off x="214281" y="1428735"/>
            <a:ext cx="8716993" cy="4760947"/>
          </a:xfrm>
        </p:spPr>
        <p:txBody>
          <a:bodyPr/>
          <a:lstStyle>
            <a:lvl1pPr>
              <a:buFont typeface="Wingdings" pitchFamily="2" charset="2"/>
              <a:buChar char="§"/>
              <a:tabLst>
                <a:tab pos="5295900" algn="l"/>
              </a:tabLst>
              <a:defRPr sz="2800" b="0" i="0" cap="none" baseline="0">
                <a:solidFill>
                  <a:schemeClr val="tx1"/>
                </a:solidFill>
              </a:defRPr>
            </a:lvl1pPr>
            <a:lvl2pPr>
              <a:buFont typeface="Wingdings" pitchFamily="2" charset="2"/>
              <a:buChar char="§"/>
              <a:tabLst>
                <a:tab pos="5295900" algn="l"/>
              </a:tabLst>
              <a:defRPr sz="2400" i="0">
                <a:solidFill>
                  <a:schemeClr val="tx1"/>
                </a:solidFill>
              </a:defRPr>
            </a:lvl2pPr>
            <a:lvl3pPr>
              <a:buFont typeface="Wingdings" pitchFamily="2" charset="2"/>
              <a:buChar char="§"/>
              <a:tabLst>
                <a:tab pos="5295900" algn="l"/>
              </a:tabLst>
              <a:defRPr sz="2000">
                <a:solidFill>
                  <a:schemeClr val="tx1"/>
                </a:solidFill>
              </a:defRPr>
            </a:lvl3pPr>
            <a:lvl4pPr>
              <a:buFont typeface="Wingdings" pitchFamily="2" charset="2"/>
              <a:buChar char="§"/>
              <a:tabLst>
                <a:tab pos="5295900" algn="l"/>
              </a:tabLst>
              <a:defRPr sz="1800">
                <a:solidFill>
                  <a:schemeClr val="tx1"/>
                </a:solidFill>
              </a:defRPr>
            </a:lvl4pPr>
            <a:lvl5pPr>
              <a:buFont typeface="Wingdings" pitchFamily="2" charset="2"/>
              <a:buChar char="§"/>
              <a:tabLst>
                <a:tab pos="5295900" algn="l"/>
              </a:tabLst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cs-CZ" smtClean="0"/>
              <a:t>Click to edit Master text styles</a:t>
            </a:r>
          </a:p>
          <a:p>
            <a:pPr lvl="1"/>
            <a:r>
              <a:rPr lang="cs-CZ" smtClean="0"/>
              <a:t>Second level</a:t>
            </a:r>
          </a:p>
          <a:p>
            <a:pPr lvl="2"/>
            <a:r>
              <a:rPr lang="cs-CZ" smtClean="0"/>
              <a:t>Third level</a:t>
            </a:r>
          </a:p>
          <a:p>
            <a:pPr lvl="3"/>
            <a:r>
              <a:rPr lang="cs-CZ" smtClean="0"/>
              <a:t>Fourth level</a:t>
            </a:r>
          </a:p>
          <a:p>
            <a:pPr lvl="4"/>
            <a:r>
              <a:rPr lang="cs-CZ" smtClean="0"/>
              <a:t>Fifth level</a:t>
            </a:r>
            <a:endParaRPr lang="cs-CZ" dirty="0"/>
          </a:p>
        </p:txBody>
      </p:sp>
      <p:sp>
        <p:nvSpPr>
          <p:cNvPr id="14" name="Nadpis 13"/>
          <p:cNvSpPr>
            <a:spLocks noGrp="1"/>
          </p:cNvSpPr>
          <p:nvPr>
            <p:ph type="title"/>
          </p:nvPr>
        </p:nvSpPr>
        <p:spPr>
          <a:xfrm>
            <a:off x="214282" y="285728"/>
            <a:ext cx="7286676" cy="428628"/>
          </a:xfrm>
          <a:prstGeom prst="rect">
            <a:avLst/>
          </a:prstGeom>
        </p:spPr>
        <p:txBody>
          <a:bodyPr/>
          <a:lstStyle>
            <a:lvl1pPr algn="l"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cs-CZ" smtClean="0"/>
              <a:t>Click to edit Master title style</a:t>
            </a:r>
            <a:endParaRPr lang="cs-CZ" dirty="0"/>
          </a:p>
        </p:txBody>
      </p:sp>
      <p:sp>
        <p:nvSpPr>
          <p:cNvPr id="23" name="Podnadpis 2"/>
          <p:cNvSpPr>
            <a:spLocks noGrp="1"/>
          </p:cNvSpPr>
          <p:nvPr>
            <p:ph type="subTitle" idx="1"/>
          </p:nvPr>
        </p:nvSpPr>
        <p:spPr>
          <a:xfrm>
            <a:off x="214281" y="857232"/>
            <a:ext cx="8716993" cy="500066"/>
          </a:xfrm>
        </p:spPr>
        <p:txBody>
          <a:bodyPr/>
          <a:lstStyle>
            <a:lvl1pPr marL="0" indent="0" algn="l">
              <a:buNone/>
              <a:defRPr sz="2800" b="1" cap="small" baseline="0">
                <a:solidFill>
                  <a:srgbClr val="FEA300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Click to edit Master subtitle style</a:t>
            </a:r>
            <a:endParaRPr lang="cs-CZ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2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A Step Ahead</a:t>
            </a:r>
          </a:p>
        </p:txBody>
      </p:sp>
      <p:sp>
        <p:nvSpPr>
          <p:cNvPr id="13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D76EB-9D35-2E4E-BF4C-291D67E6427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0447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93CA5-6883-FD4A-9349-AEC80CCFBF7A}" type="datetime1">
              <a:rPr lang="cs-CZ"/>
              <a:pPr>
                <a:defRPr/>
              </a:pPr>
              <a:t>08.04.20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5ED900-F489-704C-9080-4A958256D0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732863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 userDrawn="1"/>
        </p:nvCxnSpPr>
        <p:spPr>
          <a:xfrm>
            <a:off x="169863" y="6480175"/>
            <a:ext cx="7196137" cy="1588"/>
          </a:xfrm>
          <a:prstGeom prst="line">
            <a:avLst/>
          </a:prstGeom>
          <a:ln w="12700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8156410"/>
      </p:ext>
    </p:extLst>
  </p:cSld>
  <p:clrMapOvr>
    <a:masterClrMapping/>
  </p:clrMapOvr>
  <p:transition xmlns:p14="http://schemas.microsoft.com/office/powerpoint/2010/main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CABD4D-6115-9447-8E03-6B1210A0064C}" type="datetime1">
              <a:rPr lang="cs-CZ"/>
              <a:pPr>
                <a:defRPr/>
              </a:pPr>
              <a:t>08.04.20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86578A-42A0-7247-82BC-312A1D3A04E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89786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15AFF4-6B9A-6144-8D1C-050062C7221D}" type="datetime1">
              <a:rPr lang="cs-CZ"/>
              <a:pPr>
                <a:defRPr/>
              </a:pPr>
              <a:t>08.04.20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F95942-8E09-3F47-A24E-9CBCE287B19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4970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6CEFF-DCF3-0B44-BDD1-7FA73C9164DC}" type="datetime1">
              <a:rPr lang="cs-CZ"/>
              <a:pPr>
                <a:defRPr/>
              </a:pPr>
              <a:t>08.04.20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1CBCA6-DFAB-A848-9DC2-CE07BEF1052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1743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8635E-7E27-BF46-AD71-85BE6EA20574}" type="datetime1">
              <a:rPr lang="cs-CZ"/>
              <a:pPr>
                <a:defRPr/>
              </a:pPr>
              <a:t>08.04.20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CC949-B8BF-4C49-A740-428462D180E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09965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63E6F8-A23C-BF4B-818F-DACF58F23005}" type="datetime1">
              <a:rPr lang="cs-CZ"/>
              <a:pPr>
                <a:defRPr/>
              </a:pPr>
              <a:t>08.04.20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B769A-95C7-5D49-8636-46D5F360339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0837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BB3EF-E8F1-6E49-B232-68F771D5A371}" type="datetime1">
              <a:rPr lang="cs-CZ"/>
              <a:pPr>
                <a:defRPr/>
              </a:pPr>
              <a:t>08.04.20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60795-AF07-A948-BA59-3D5FC6E851A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632011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7.xml"/><Relationship Id="rId12" Type="http://schemas.openxmlformats.org/officeDocument/2006/relationships/slideLayout" Target="../slideLayouts/slideLayout28.xml"/><Relationship Id="rId13" Type="http://schemas.openxmlformats.org/officeDocument/2006/relationships/slideLayout" Target="../slideLayouts/slideLayout29.xml"/><Relationship Id="rId14" Type="http://schemas.openxmlformats.org/officeDocument/2006/relationships/slideLayout" Target="../slideLayouts/slideLayout30.xml"/><Relationship Id="rId15" Type="http://schemas.openxmlformats.org/officeDocument/2006/relationships/theme" Target="../theme/theme3.xml"/><Relationship Id="rId1" Type="http://schemas.openxmlformats.org/officeDocument/2006/relationships/slideLayout" Target="../slideLayouts/slideLayout17.xml"/><Relationship Id="rId2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9.xml"/><Relationship Id="rId4" Type="http://schemas.openxmlformats.org/officeDocument/2006/relationships/slideLayout" Target="../slideLayouts/slideLayout20.xml"/><Relationship Id="rId5" Type="http://schemas.openxmlformats.org/officeDocument/2006/relationships/slideLayout" Target="../slideLayouts/slideLayout21.xml"/><Relationship Id="rId6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3.xml"/><Relationship Id="rId8" Type="http://schemas.openxmlformats.org/officeDocument/2006/relationships/slideLayout" Target="../slideLayouts/slideLayout24.xml"/><Relationship Id="rId9" Type="http://schemas.openxmlformats.org/officeDocument/2006/relationships/slideLayout" Target="../slideLayouts/slideLayout25.xml"/><Relationship Id="rId10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1">
          <a:gsLst>
            <a:gs pos="0">
              <a:srgbClr val="FFEFD1"/>
            </a:gs>
            <a:gs pos="64999">
              <a:srgbClr val="F0EBD5"/>
            </a:gs>
            <a:gs pos="100000">
              <a:srgbClr val="D1C39F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Georgia" charset="0"/>
                <a:cs typeface="Arial" charset="0"/>
              </a:defRPr>
            </a:lvl1pPr>
          </a:lstStyle>
          <a:p>
            <a:pPr>
              <a:defRPr/>
            </a:pPr>
            <a:fld id="{16B4569C-1694-B74B-B82C-8AC66EFB26D0}" type="datetime1">
              <a:rPr lang="cs-CZ"/>
              <a:pPr>
                <a:defRPr/>
              </a:pPr>
              <a:t>08.04.20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Georgia" charset="0"/>
                <a:cs typeface="Arial" charset="0"/>
              </a:defRPr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Georgia" charset="0"/>
                <a:cs typeface="Arial" charset="0"/>
              </a:defRPr>
            </a:lvl1pPr>
          </a:lstStyle>
          <a:p>
            <a:pPr>
              <a:defRPr/>
            </a:pPr>
            <a:fld id="{6012AB58-FA36-E643-B5E4-91F9FE1FB0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28" r:id="rId1"/>
    <p:sldLayoutId id="2147484329" r:id="rId2"/>
    <p:sldLayoutId id="2147484330" r:id="rId3"/>
    <p:sldLayoutId id="2147484331" r:id="rId4"/>
    <p:sldLayoutId id="2147484332" r:id="rId5"/>
    <p:sldLayoutId id="2147484333" r:id="rId6"/>
    <p:sldLayoutId id="2147484334" r:id="rId7"/>
    <p:sldLayoutId id="2147484335" r:id="rId8"/>
    <p:sldLayoutId id="2147484336" r:id="rId9"/>
    <p:sldLayoutId id="2147484337" r:id="rId10"/>
    <p:sldLayoutId id="2147484338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Georgia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styl.</a:t>
            </a:r>
          </a:p>
        </p:txBody>
      </p:sp>
      <p:sp>
        <p:nvSpPr>
          <p:cNvPr id="13315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E9E369-46FC-7E4B-A137-B61022E9F93E}" type="datetime1">
              <a:rPr lang="cs-CZ"/>
              <a:pPr>
                <a:defRPr/>
              </a:pPr>
              <a:t>08.04.20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PhDr. Denisa Kasl Kollmannová, Charles University in Prague, Department of Marketing Communication and Public Relations 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8600FC6-94F1-4E4D-9B57-57ACE4F992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50" r:id="rId1"/>
    <p:sldLayoutId id="2147484351" r:id="rId2"/>
    <p:sldLayoutId id="2147484352" r:id="rId3"/>
    <p:sldLayoutId id="2147484353" r:id="rId4"/>
    <p:sldLayoutId id="2147484354" r:id="rId5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 předlohy nadpisů.</a:t>
            </a:r>
          </a:p>
        </p:txBody>
      </p:sp>
      <p:sp>
        <p:nvSpPr>
          <p:cNvPr id="15363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/>
              <a:t>Klepnutím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95EC1D4A-A796-47C3-A63E-CE236FB377E2}" type="datetimeFigureOut">
              <a:rPr lang="cs-CZ"/>
              <a:pPr>
                <a:defRPr/>
              </a:pPr>
              <a:t>08.04.20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prstClr val="black">
                    <a:tint val="75000"/>
                  </a:prstClr>
                </a:solidFill>
              </a:defRPr>
            </a:lvl1pPr>
          </a:lstStyle>
          <a:p>
            <a:pPr>
              <a:defRPr/>
            </a:pPr>
            <a:fld id="{6C21F84C-C26D-F747-A85F-570DC483B9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9" r:id="rId1"/>
    <p:sldLayoutId id="2147484340" r:id="rId2"/>
    <p:sldLayoutId id="2147484341" r:id="rId3"/>
    <p:sldLayoutId id="2147484342" r:id="rId4"/>
    <p:sldLayoutId id="2147484343" r:id="rId5"/>
    <p:sldLayoutId id="2147484344" r:id="rId6"/>
    <p:sldLayoutId id="2147484345" r:id="rId7"/>
    <p:sldLayoutId id="2147484346" r:id="rId8"/>
    <p:sldLayoutId id="2147484347" r:id="rId9"/>
    <p:sldLayoutId id="2147484348" r:id="rId10"/>
    <p:sldLayoutId id="2147484349" r:id="rId11"/>
    <p:sldLayoutId id="2147484355" r:id="rId12"/>
    <p:sldLayoutId id="2147484356" r:id="rId13"/>
    <p:sldLayoutId id="2147484357" r:id="rId14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823071"/>
            <a:ext cx="7772400" cy="14700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Metodika</a:t>
            </a:r>
            <a:r>
              <a:rPr lang="en-US" dirty="0" smtClean="0"/>
              <a:t> </a:t>
            </a:r>
            <a:r>
              <a:rPr lang="en-US" dirty="0" err="1" smtClean="0"/>
              <a:t>tvorby</a:t>
            </a:r>
            <a:r>
              <a:rPr lang="en-US" dirty="0" smtClean="0"/>
              <a:t> </a:t>
            </a:r>
            <a:r>
              <a:rPr lang="en-US" dirty="0" err="1" smtClean="0"/>
              <a:t>bakalářské</a:t>
            </a:r>
            <a:r>
              <a:rPr lang="en-US" dirty="0" smtClean="0"/>
              <a:t> </a:t>
            </a:r>
            <a:r>
              <a:rPr lang="en-US" dirty="0" err="1" smtClean="0"/>
              <a:t>práce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Výzkumný</a:t>
            </a:r>
            <a:r>
              <a:rPr lang="en-US" dirty="0" smtClean="0"/>
              <a:t> </a:t>
            </a:r>
            <a:r>
              <a:rPr lang="en-US" dirty="0" err="1" smtClean="0"/>
              <a:t>soubor</a:t>
            </a:r>
            <a:r>
              <a:rPr lang="en-US" dirty="0" smtClean="0"/>
              <a:t> a </a:t>
            </a:r>
            <a:r>
              <a:rPr lang="en-US" dirty="0" err="1" smtClean="0"/>
              <a:t>jeho</a:t>
            </a:r>
            <a:r>
              <a:rPr lang="en-US" dirty="0" smtClean="0"/>
              <a:t> </a:t>
            </a:r>
            <a:r>
              <a:rPr lang="en-US" dirty="0" err="1" smtClean="0"/>
              <a:t>výběr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400" dirty="0" smtClean="0"/>
          </a:p>
          <a:p>
            <a:r>
              <a:rPr lang="en-US" sz="2400" b="1" dirty="0" err="1" smtClean="0"/>
              <a:t>Způsoby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stanovení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výběrového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souboru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r>
              <a:rPr lang="en-US" sz="2400" dirty="0" smtClean="0"/>
              <a:t>- </a:t>
            </a:r>
            <a:r>
              <a:rPr lang="en-US" sz="2400" dirty="0" err="1" smtClean="0"/>
              <a:t>náhodný</a:t>
            </a:r>
            <a:r>
              <a:rPr lang="en-US" sz="2400" dirty="0" smtClean="0"/>
              <a:t> </a:t>
            </a:r>
            <a:r>
              <a:rPr lang="en-US" sz="2400" dirty="0" err="1" smtClean="0"/>
              <a:t>výběr</a:t>
            </a:r>
            <a:r>
              <a:rPr lang="en-US" sz="2400" dirty="0" smtClean="0"/>
              <a:t> </a:t>
            </a:r>
            <a:r>
              <a:rPr lang="en-US" sz="2400" dirty="0" smtClean="0"/>
              <a:t>(“</a:t>
            </a:r>
            <a:r>
              <a:rPr lang="en-US" sz="2400" dirty="0" err="1" smtClean="0"/>
              <a:t>losování</a:t>
            </a:r>
            <a:r>
              <a:rPr lang="en-US" sz="2400" dirty="0" smtClean="0"/>
              <a:t>”, </a:t>
            </a:r>
            <a:r>
              <a:rPr lang="en-US" sz="2400" dirty="0" err="1" smtClean="0"/>
              <a:t>každý</a:t>
            </a:r>
            <a:r>
              <a:rPr lang="en-US" sz="2400" dirty="0" smtClean="0"/>
              <a:t> x-</a:t>
            </a:r>
            <a:r>
              <a:rPr lang="en-US" sz="2400" dirty="0" err="1" smtClean="0"/>
              <a:t>tý</a:t>
            </a:r>
            <a:r>
              <a:rPr lang="en-US" sz="2400" dirty="0" smtClean="0"/>
              <a:t> </a:t>
            </a:r>
            <a:r>
              <a:rPr lang="en-US" sz="2400" dirty="0" err="1" smtClean="0"/>
              <a:t>apod</a:t>
            </a:r>
            <a:r>
              <a:rPr lang="en-US" sz="2400" dirty="0" smtClean="0"/>
              <a:t>.) </a:t>
            </a:r>
            <a:br>
              <a:rPr lang="en-US" sz="2400" dirty="0" smtClean="0"/>
            </a:br>
            <a:r>
              <a:rPr lang="en-US" sz="2400" dirty="0" smtClean="0"/>
              <a:t>- </a:t>
            </a:r>
            <a:r>
              <a:rPr lang="en-US" sz="2400" dirty="0" err="1" smtClean="0"/>
              <a:t>záměrný</a:t>
            </a:r>
            <a:r>
              <a:rPr lang="en-US" sz="2400" dirty="0" smtClean="0"/>
              <a:t> </a:t>
            </a:r>
            <a:r>
              <a:rPr lang="en-US" sz="2400" dirty="0" err="1" smtClean="0"/>
              <a:t>výběr</a:t>
            </a:r>
            <a:r>
              <a:rPr lang="en-US" sz="2400" dirty="0" smtClean="0"/>
              <a:t> </a:t>
            </a:r>
            <a:r>
              <a:rPr lang="en-US" sz="2400" dirty="0" smtClean="0"/>
              <a:t>(snowball, </a:t>
            </a:r>
            <a:r>
              <a:rPr lang="en-US" sz="2400" dirty="0" err="1" smtClean="0"/>
              <a:t>kvótní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snowball - </a:t>
            </a:r>
            <a:r>
              <a:rPr lang="cs-CZ" sz="2400" dirty="0"/>
              <a:t>výběr jedinců z málo početných, mezi obyv. rozptýlených a špatně dostupných skupin, </a:t>
            </a:r>
            <a:r>
              <a:rPr lang="cs-CZ" sz="2400" dirty="0" smtClean="0"/>
              <a:t>uvnitř </a:t>
            </a:r>
            <a:r>
              <a:rPr lang="cs-CZ" sz="2400" dirty="0"/>
              <a:t>nichž dochází ke kontaktům (jde např. o zájmové skupiny, sběratele apod.) Metoda spočívá v počátečním vyhledání několika osob a poté v kontaktování těch dalších členů skupiny, na které již vybraní lidé odkázali.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- </a:t>
            </a:r>
            <a:r>
              <a:rPr lang="en-US" sz="2400" dirty="0" err="1" smtClean="0"/>
              <a:t>dostupný</a:t>
            </a:r>
            <a:r>
              <a:rPr lang="en-US" sz="2400" dirty="0" smtClean="0"/>
              <a:t> (</a:t>
            </a:r>
            <a:r>
              <a:rPr lang="en-US" sz="2400" dirty="0" err="1" smtClean="0"/>
              <a:t>bereme</a:t>
            </a:r>
            <a:r>
              <a:rPr lang="en-US" sz="2400" dirty="0" smtClean="0"/>
              <a:t> data, </a:t>
            </a:r>
            <a:r>
              <a:rPr lang="en-US" sz="2400" dirty="0" err="1" smtClean="0"/>
              <a:t>která</a:t>
            </a:r>
            <a:r>
              <a:rPr lang="en-US" sz="2400" dirty="0" smtClean="0"/>
              <a:t> </a:t>
            </a:r>
            <a:r>
              <a:rPr lang="en-US" sz="2400" dirty="0" err="1" smtClean="0"/>
              <a:t>máme</a:t>
            </a:r>
            <a:r>
              <a:rPr lang="en-US" sz="2400" dirty="0" smtClean="0"/>
              <a:t> k </a:t>
            </a:r>
            <a:r>
              <a:rPr lang="en-US" sz="2400" dirty="0" err="1" smtClean="0"/>
              <a:t>dispozici</a:t>
            </a:r>
            <a:r>
              <a:rPr lang="en-US" sz="2400" dirty="0" smtClean="0"/>
              <a:t>, </a:t>
            </a:r>
            <a:r>
              <a:rPr lang="en-US" sz="2400" dirty="0" err="1" smtClean="0"/>
              <a:t>protože</a:t>
            </a:r>
            <a:r>
              <a:rPr lang="en-US" sz="2400" dirty="0" smtClean="0"/>
              <a:t> z </a:t>
            </a:r>
            <a:r>
              <a:rPr lang="en-US" sz="2400" dirty="0" err="1" smtClean="0"/>
              <a:t>nějakého</a:t>
            </a:r>
            <a:r>
              <a:rPr lang="en-US" sz="2400" dirty="0" smtClean="0"/>
              <a:t> </a:t>
            </a:r>
            <a:r>
              <a:rPr lang="en-US" sz="2400" dirty="0" err="1" smtClean="0"/>
              <a:t>důvodu</a:t>
            </a:r>
            <a:r>
              <a:rPr lang="en-US" sz="2400" dirty="0" smtClean="0"/>
              <a:t> </a:t>
            </a:r>
            <a:r>
              <a:rPr lang="en-US" sz="2400" dirty="0" err="1" smtClean="0"/>
              <a:t>nejsme</a:t>
            </a:r>
            <a:r>
              <a:rPr lang="en-US" sz="2400" dirty="0" smtClean="0"/>
              <a:t> </a:t>
            </a:r>
            <a:r>
              <a:rPr lang="en-US" sz="2400" dirty="0" err="1" smtClean="0"/>
              <a:t>schopni</a:t>
            </a:r>
            <a:r>
              <a:rPr lang="en-US" sz="2400" dirty="0" smtClean="0"/>
              <a:t> </a:t>
            </a:r>
            <a:r>
              <a:rPr lang="en-US" sz="2400" dirty="0" err="1" smtClean="0"/>
              <a:t>získat</a:t>
            </a:r>
            <a:r>
              <a:rPr lang="en-US" sz="2400" dirty="0" smtClean="0"/>
              <a:t> data </a:t>
            </a:r>
            <a:r>
              <a:rPr lang="en-US" sz="2400" dirty="0" err="1" smtClean="0"/>
              <a:t>jiným</a:t>
            </a:r>
            <a:r>
              <a:rPr lang="en-US" sz="2400" dirty="0" smtClean="0"/>
              <a:t> </a:t>
            </a:r>
            <a:r>
              <a:rPr lang="en-US" sz="2400" dirty="0" err="1" smtClean="0"/>
              <a:t>způsobem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536573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Výzkumný</a:t>
            </a:r>
            <a:r>
              <a:rPr lang="en-US" dirty="0" smtClean="0"/>
              <a:t> </a:t>
            </a:r>
            <a:r>
              <a:rPr lang="en-US" dirty="0" err="1" smtClean="0"/>
              <a:t>soubor</a:t>
            </a:r>
            <a:r>
              <a:rPr lang="en-US" dirty="0" smtClean="0"/>
              <a:t> a </a:t>
            </a:r>
            <a:r>
              <a:rPr lang="en-US" dirty="0" err="1" smtClean="0"/>
              <a:t>jeho</a:t>
            </a:r>
            <a:r>
              <a:rPr lang="en-US" dirty="0" smtClean="0"/>
              <a:t> </a:t>
            </a:r>
            <a:r>
              <a:rPr lang="en-US" dirty="0" err="1" smtClean="0"/>
              <a:t>výběr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2061864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400" dirty="0" smtClean="0"/>
          </a:p>
          <a:p>
            <a:r>
              <a:rPr lang="en-US" sz="2400" dirty="0" err="1" smtClean="0"/>
              <a:t>Pokud</a:t>
            </a:r>
            <a:r>
              <a:rPr lang="en-US" sz="2400" dirty="0"/>
              <a:t> </a:t>
            </a:r>
            <a:r>
              <a:rPr lang="en-US" sz="2400" dirty="0" smtClean="0"/>
              <a:t>je </a:t>
            </a:r>
            <a:r>
              <a:rPr lang="en-US" sz="2400" dirty="0" err="1" smtClean="0"/>
              <a:t>metodou</a:t>
            </a:r>
            <a:r>
              <a:rPr lang="en-US" sz="2400" dirty="0" smtClean="0"/>
              <a:t> </a:t>
            </a:r>
            <a:r>
              <a:rPr lang="en-US" sz="2400" dirty="0" err="1" smtClean="0"/>
              <a:t>sběru</a:t>
            </a:r>
            <a:r>
              <a:rPr lang="en-US" sz="2400" dirty="0" smtClean="0"/>
              <a:t> </a:t>
            </a:r>
            <a:r>
              <a:rPr lang="en-US" sz="2400" dirty="0" err="1" smtClean="0"/>
              <a:t>dat</a:t>
            </a:r>
            <a:r>
              <a:rPr lang="en-US" sz="2400" dirty="0" smtClean="0"/>
              <a:t> </a:t>
            </a:r>
            <a:r>
              <a:rPr lang="en-US" sz="2400" dirty="0" err="1" smtClean="0"/>
              <a:t>např</a:t>
            </a:r>
            <a:r>
              <a:rPr lang="en-US" sz="2400" dirty="0" smtClean="0"/>
              <a:t>. </a:t>
            </a:r>
            <a:r>
              <a:rPr lang="en-US" sz="2400" dirty="0" err="1" smtClean="0"/>
              <a:t>dotazníkové</a:t>
            </a:r>
            <a:r>
              <a:rPr lang="en-US" sz="2400" dirty="0" smtClean="0"/>
              <a:t> </a:t>
            </a:r>
            <a:r>
              <a:rPr lang="en-US" sz="2400" dirty="0" err="1" smtClean="0"/>
              <a:t>šetření</a:t>
            </a:r>
            <a:r>
              <a:rPr lang="en-US" sz="2400" dirty="0" smtClean="0"/>
              <a:t>,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určitě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nezískáme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reprezentativní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výběrový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soubor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tím</a:t>
            </a:r>
            <a:r>
              <a:rPr lang="en-US" sz="2400" u="sng" dirty="0" smtClean="0"/>
              <a:t>, </a:t>
            </a:r>
            <a:r>
              <a:rPr lang="en-US" sz="2400" u="sng" dirty="0" err="1" smtClean="0"/>
              <a:t>že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dotazník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distribuujeme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mezi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své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kontakty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na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sociálních</a:t>
            </a:r>
            <a:r>
              <a:rPr lang="en-US" sz="2400" u="sng" dirty="0" smtClean="0"/>
              <a:t> </a:t>
            </a:r>
            <a:r>
              <a:rPr lang="en-US" sz="2400" u="sng" dirty="0" err="1" smtClean="0"/>
              <a:t>sítích</a:t>
            </a:r>
            <a:r>
              <a:rPr lang="en-US" sz="2400" u="sng" dirty="0" smtClean="0"/>
              <a:t>!</a:t>
            </a:r>
          </a:p>
          <a:p>
            <a:endParaRPr lang="en-US" sz="2400" u="sng" dirty="0"/>
          </a:p>
          <a:p>
            <a:r>
              <a:rPr lang="en-US" sz="2400" dirty="0" err="1" smtClean="0"/>
              <a:t>Možnosti</a:t>
            </a:r>
            <a:r>
              <a:rPr lang="en-US" sz="2400" dirty="0" smtClean="0"/>
              <a:t> </a:t>
            </a:r>
            <a:r>
              <a:rPr lang="en-US" sz="2400" dirty="0" err="1" smtClean="0"/>
              <a:t>studentů</a:t>
            </a:r>
            <a:r>
              <a:rPr lang="en-US" sz="2400" dirty="0" smtClean="0"/>
              <a:t> </a:t>
            </a:r>
            <a:r>
              <a:rPr lang="en-US" sz="2400" dirty="0" err="1" smtClean="0"/>
              <a:t>jsou</a:t>
            </a:r>
            <a:r>
              <a:rPr lang="en-US" sz="2400" dirty="0" smtClean="0"/>
              <a:t> (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rozdíl</a:t>
            </a:r>
            <a:r>
              <a:rPr lang="en-US" sz="2400" dirty="0" smtClean="0"/>
              <a:t> </a:t>
            </a:r>
            <a:r>
              <a:rPr lang="en-US" sz="2400" dirty="0" err="1" smtClean="0"/>
              <a:t>například</a:t>
            </a:r>
            <a:r>
              <a:rPr lang="en-US" sz="2400" dirty="0" smtClean="0"/>
              <a:t> od </a:t>
            </a:r>
            <a:r>
              <a:rPr lang="en-US" sz="2400" dirty="0" err="1" smtClean="0"/>
              <a:t>výzkumných</a:t>
            </a:r>
            <a:r>
              <a:rPr lang="en-US" sz="2400" dirty="0" smtClean="0"/>
              <a:t> </a:t>
            </a:r>
            <a:r>
              <a:rPr lang="en-US" sz="2400" dirty="0" err="1" smtClean="0"/>
              <a:t>agentur</a:t>
            </a:r>
            <a:r>
              <a:rPr lang="en-US" sz="2400" dirty="0" smtClean="0"/>
              <a:t>) </a:t>
            </a:r>
            <a:r>
              <a:rPr lang="en-US" sz="2400" dirty="0" err="1" smtClean="0"/>
              <a:t>při</a:t>
            </a:r>
            <a:r>
              <a:rPr lang="en-US" sz="2400" dirty="0" smtClean="0"/>
              <a:t> </a:t>
            </a:r>
            <a:r>
              <a:rPr lang="en-US" sz="2400" dirty="0" err="1" smtClean="0"/>
              <a:t>získávání</a:t>
            </a:r>
            <a:r>
              <a:rPr lang="en-US" sz="2400" dirty="0" smtClean="0"/>
              <a:t> </a:t>
            </a:r>
            <a:r>
              <a:rPr lang="en-US" sz="2400" dirty="0" err="1" smtClean="0"/>
              <a:t>reprezentativních</a:t>
            </a:r>
            <a:r>
              <a:rPr lang="en-US" sz="2400" dirty="0" smtClean="0"/>
              <a:t> </a:t>
            </a:r>
            <a:r>
              <a:rPr lang="en-US" sz="2400" dirty="0" err="1" smtClean="0"/>
              <a:t>dat</a:t>
            </a:r>
            <a:r>
              <a:rPr lang="en-US" sz="2400" dirty="0" smtClean="0"/>
              <a:t> </a:t>
            </a:r>
            <a:r>
              <a:rPr lang="en-US" sz="2400" dirty="0" err="1" smtClean="0"/>
              <a:t>omezené,je</a:t>
            </a:r>
            <a:r>
              <a:rPr lang="en-US" sz="2400" dirty="0" smtClean="0"/>
              <a:t> ale </a:t>
            </a:r>
            <a:r>
              <a:rPr lang="en-US" sz="2400" dirty="0" err="1" smtClean="0"/>
              <a:t>potřeba</a:t>
            </a:r>
            <a:r>
              <a:rPr lang="en-US" sz="2400" dirty="0" smtClean="0"/>
              <a:t> </a:t>
            </a:r>
            <a:r>
              <a:rPr lang="en-US" sz="2400" dirty="0" err="1" smtClean="0"/>
              <a:t>alespo</a:t>
            </a:r>
            <a:r>
              <a:rPr lang="en-US" sz="2400" dirty="0" err="1" smtClean="0"/>
              <a:t>ň</a:t>
            </a:r>
            <a:r>
              <a:rPr lang="en-US" sz="2400" dirty="0" smtClean="0"/>
              <a:t> </a:t>
            </a:r>
            <a:r>
              <a:rPr lang="en-US" sz="2400" dirty="0" err="1" smtClean="0"/>
              <a:t>prokázat</a:t>
            </a:r>
            <a:r>
              <a:rPr lang="en-US" sz="2400" dirty="0" smtClean="0"/>
              <a:t> </a:t>
            </a:r>
            <a:r>
              <a:rPr lang="en-US" sz="2400" dirty="0" err="1" smtClean="0"/>
              <a:t>snahu</a:t>
            </a:r>
            <a:r>
              <a:rPr lang="en-US" sz="2400" dirty="0" smtClean="0"/>
              <a:t> o </a:t>
            </a:r>
            <a:r>
              <a:rPr lang="en-US" sz="2400" dirty="0" err="1" smtClean="0"/>
              <a:t>dosažení</a:t>
            </a:r>
            <a:r>
              <a:rPr lang="en-US" sz="2400" dirty="0" smtClean="0"/>
              <a:t> </a:t>
            </a:r>
            <a:r>
              <a:rPr lang="en-US" sz="2400" dirty="0" err="1" smtClean="0"/>
              <a:t>reperezentativnosti</a:t>
            </a:r>
            <a:r>
              <a:rPr lang="en-US" sz="2400" dirty="0" smtClean="0"/>
              <a:t> </a:t>
            </a:r>
            <a:r>
              <a:rPr lang="en-US" sz="2400" dirty="0" err="1" smtClean="0"/>
              <a:t>dat</a:t>
            </a:r>
            <a:r>
              <a:rPr lang="en-US" sz="2400" dirty="0" smtClean="0"/>
              <a:t> (</a:t>
            </a:r>
            <a:r>
              <a:rPr lang="en-US" sz="2400" dirty="0" err="1" smtClean="0"/>
              <a:t>distribuovat</a:t>
            </a:r>
            <a:r>
              <a:rPr lang="en-US" sz="2400" dirty="0" smtClean="0"/>
              <a:t> </a:t>
            </a:r>
            <a:r>
              <a:rPr lang="en-US" sz="2400" dirty="0" err="1" smtClean="0"/>
              <a:t>například</a:t>
            </a:r>
            <a:r>
              <a:rPr lang="en-US" sz="2400" dirty="0" smtClean="0"/>
              <a:t> </a:t>
            </a:r>
            <a:r>
              <a:rPr lang="en-US" sz="2400" dirty="0" err="1" smtClean="0"/>
              <a:t>dotazník</a:t>
            </a:r>
            <a:r>
              <a:rPr lang="en-US" sz="2400" dirty="0" smtClean="0"/>
              <a:t> </a:t>
            </a:r>
            <a:r>
              <a:rPr lang="en-US" sz="2400" dirty="0" err="1" smtClean="0"/>
              <a:t>různými</a:t>
            </a:r>
            <a:r>
              <a:rPr lang="en-US" sz="2400" dirty="0" smtClean="0"/>
              <a:t> </a:t>
            </a:r>
            <a:r>
              <a:rPr lang="en-US" sz="2400" dirty="0" err="1" smtClean="0"/>
              <a:t>cestami</a:t>
            </a:r>
            <a:r>
              <a:rPr lang="en-US" sz="2400" dirty="0" smtClean="0"/>
              <a:t>, v </a:t>
            </a:r>
            <a:r>
              <a:rPr lang="en-US" sz="2400" dirty="0" err="1" smtClean="0"/>
              <a:t>závislosti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konkrétním</a:t>
            </a:r>
            <a:r>
              <a:rPr lang="en-US" sz="2400" dirty="0" smtClean="0"/>
              <a:t> </a:t>
            </a:r>
            <a:r>
              <a:rPr lang="en-US" sz="2400" dirty="0" err="1" smtClean="0"/>
              <a:t>tématu</a:t>
            </a:r>
            <a:r>
              <a:rPr lang="en-US" sz="2400" dirty="0" smtClean="0"/>
              <a:t>)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62262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Výzkumný</a:t>
            </a:r>
            <a:r>
              <a:rPr lang="en-US" dirty="0" smtClean="0"/>
              <a:t> </a:t>
            </a:r>
            <a:r>
              <a:rPr lang="en-US" dirty="0" err="1" smtClean="0"/>
              <a:t>soubor</a:t>
            </a:r>
            <a:r>
              <a:rPr lang="en-US" dirty="0" smtClean="0"/>
              <a:t> a </a:t>
            </a:r>
            <a:r>
              <a:rPr lang="en-US" dirty="0" err="1" smtClean="0"/>
              <a:t>jeho</a:t>
            </a:r>
            <a:r>
              <a:rPr lang="en-US" dirty="0" smtClean="0"/>
              <a:t> </a:t>
            </a:r>
            <a:r>
              <a:rPr lang="en-US" dirty="0" err="1" smtClean="0"/>
              <a:t>výběr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2061864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400" dirty="0" smtClean="0"/>
          </a:p>
          <a:p>
            <a:r>
              <a:rPr lang="en-US" sz="2400" dirty="0" smtClean="0"/>
              <a:t>U</a:t>
            </a:r>
            <a:r>
              <a:rPr lang="cs-CZ" sz="2400" dirty="0" smtClean="0"/>
              <a:t> kvalitativního výzkumu (pokud například realizujeme rozhovory či </a:t>
            </a:r>
            <a:r>
              <a:rPr lang="cs-CZ" sz="2400" dirty="0" err="1" smtClean="0"/>
              <a:t>focus</a:t>
            </a:r>
            <a:r>
              <a:rPr lang="cs-CZ" sz="2400" dirty="0" smtClean="0"/>
              <a:t> </a:t>
            </a:r>
            <a:r>
              <a:rPr lang="cs-CZ" sz="2400" dirty="0" err="1" smtClean="0"/>
              <a:t>groups</a:t>
            </a:r>
            <a:r>
              <a:rPr lang="cs-CZ" sz="2400" dirty="0" smtClean="0"/>
              <a:t> nebo kvalitativně analyzujeme mediální obsahy), se o reprezentativnost nesnažíme, s počtem jednotek, které zkoumáme (typicky u rozhovorů například cca 10), by to ani nebylo možné</a:t>
            </a:r>
          </a:p>
          <a:p>
            <a:r>
              <a:rPr lang="en-US" sz="2400" dirty="0" smtClean="0"/>
              <a:t>V</a:t>
            </a:r>
            <a:r>
              <a:rPr lang="cs-CZ" sz="2400" dirty="0" err="1" smtClean="0"/>
              <a:t>ýsledky</a:t>
            </a:r>
            <a:r>
              <a:rPr lang="cs-CZ" sz="2400" dirty="0" smtClean="0"/>
              <a:t> výzkumu pak ale nezobec</a:t>
            </a:r>
            <a:r>
              <a:rPr lang="cs-CZ" sz="2400" dirty="0" smtClean="0"/>
              <a:t>ňujeme na celý základní soubor, jde nám o hlubší pochopení problematiky, nacházení zajímavých vztahů apod.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39859947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Výzkumné</a:t>
            </a:r>
            <a:r>
              <a:rPr lang="en-US" dirty="0" smtClean="0"/>
              <a:t> </a:t>
            </a:r>
            <a:r>
              <a:rPr lang="en-US" dirty="0" err="1" smtClean="0"/>
              <a:t>jednotky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koho</a:t>
            </a:r>
            <a:r>
              <a:rPr lang="en-US" dirty="0" smtClean="0"/>
              <a:t>/co </a:t>
            </a:r>
            <a:r>
              <a:rPr lang="en-US" dirty="0" err="1" smtClean="0"/>
              <a:t>vybíráme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17848"/>
            <a:ext cx="8229600" cy="4535488"/>
          </a:xfrm>
        </p:spPr>
        <p:txBody>
          <a:bodyPr/>
          <a:lstStyle/>
          <a:p>
            <a:pPr>
              <a:defRPr/>
            </a:pPr>
            <a:r>
              <a:rPr lang="en-US" sz="2400" dirty="0" err="1" smtClean="0"/>
              <a:t>Jedinci</a:t>
            </a:r>
            <a:endParaRPr lang="en-US" sz="2400" dirty="0" smtClean="0"/>
          </a:p>
          <a:p>
            <a:pPr>
              <a:defRPr/>
            </a:pPr>
            <a:r>
              <a:rPr lang="en-US" sz="2400" dirty="0" err="1" smtClean="0"/>
              <a:t>Dokumenty</a:t>
            </a:r>
            <a:r>
              <a:rPr lang="en-US" sz="2400" dirty="0" smtClean="0"/>
              <a:t> </a:t>
            </a:r>
            <a:r>
              <a:rPr lang="en-US" sz="2400" dirty="0" err="1" smtClean="0"/>
              <a:t>různé</a:t>
            </a:r>
            <a:r>
              <a:rPr lang="en-US" sz="2400" dirty="0" smtClean="0"/>
              <a:t> </a:t>
            </a:r>
            <a:r>
              <a:rPr lang="en-US" sz="2400" dirty="0" err="1" smtClean="0"/>
              <a:t>povahy</a:t>
            </a:r>
            <a:endParaRPr lang="en-US" sz="2400" dirty="0"/>
          </a:p>
          <a:p>
            <a:pPr>
              <a:defRPr/>
            </a:pPr>
            <a:r>
              <a:rPr lang="en-US" sz="2400" dirty="0" err="1" smtClean="0"/>
              <a:t>Skupiny</a:t>
            </a:r>
            <a:r>
              <a:rPr lang="en-US" sz="2400" dirty="0" smtClean="0"/>
              <a:t> (</a:t>
            </a:r>
            <a:r>
              <a:rPr lang="en-US" sz="2400" dirty="0" err="1" smtClean="0"/>
              <a:t>fanoušci</a:t>
            </a:r>
            <a:r>
              <a:rPr lang="en-US" sz="2400" dirty="0" smtClean="0"/>
              <a:t>, </a:t>
            </a:r>
            <a:r>
              <a:rPr lang="en-US" sz="2400" dirty="0" err="1" smtClean="0"/>
              <a:t>diváci</a:t>
            </a:r>
            <a:r>
              <a:rPr lang="en-US" sz="2400" dirty="0" smtClean="0"/>
              <a:t>...)</a:t>
            </a:r>
            <a:endParaRPr lang="en-US" sz="2400" dirty="0"/>
          </a:p>
          <a:p>
            <a:pPr>
              <a:defRPr/>
            </a:pPr>
            <a:r>
              <a:rPr lang="en-US" sz="2400" dirty="0" err="1" smtClean="0"/>
              <a:t>Reklamní</a:t>
            </a:r>
            <a:r>
              <a:rPr lang="en-US" sz="2400" dirty="0" smtClean="0"/>
              <a:t> </a:t>
            </a:r>
            <a:r>
              <a:rPr lang="en-US" sz="2400" dirty="0" err="1" smtClean="0"/>
              <a:t>spoty</a:t>
            </a:r>
            <a:endParaRPr lang="en-US" sz="2400" dirty="0"/>
          </a:p>
          <a:p>
            <a:pPr>
              <a:defRPr/>
            </a:pPr>
            <a:r>
              <a:rPr lang="en-US" sz="2400" dirty="0" err="1"/>
              <a:t>N</a:t>
            </a:r>
            <a:r>
              <a:rPr lang="en-US" sz="2400" dirty="0" err="1" smtClean="0"/>
              <a:t>ovinové</a:t>
            </a:r>
            <a:r>
              <a:rPr lang="en-US" sz="2400" dirty="0" smtClean="0"/>
              <a:t> </a:t>
            </a:r>
            <a:r>
              <a:rPr lang="en-US" sz="2400" dirty="0" err="1" smtClean="0"/>
              <a:t>titulky</a:t>
            </a:r>
            <a:endParaRPr lang="en-US" sz="2400" dirty="0" smtClean="0"/>
          </a:p>
          <a:p>
            <a:pPr>
              <a:defRPr/>
            </a:pPr>
            <a:r>
              <a:rPr lang="en-US" sz="2400" dirty="0" err="1" smtClean="0"/>
              <a:t>Organizace</a:t>
            </a:r>
            <a:endParaRPr lang="en-US" sz="2400" dirty="0" smtClean="0"/>
          </a:p>
          <a:p>
            <a:pPr>
              <a:defRPr/>
            </a:pPr>
            <a:r>
              <a:rPr lang="en-US" sz="2400" dirty="0" err="1" smtClean="0"/>
              <a:t>Jednotlivá</a:t>
            </a:r>
            <a:r>
              <a:rPr lang="en-US" sz="2400" dirty="0" smtClean="0"/>
              <a:t> </a:t>
            </a:r>
            <a:r>
              <a:rPr lang="en-US" sz="2400" dirty="0" err="1" smtClean="0"/>
              <a:t>média</a:t>
            </a:r>
            <a:endParaRPr lang="en-US" sz="2400" dirty="0" smtClean="0"/>
          </a:p>
          <a:p>
            <a:pPr>
              <a:defRPr/>
            </a:pPr>
            <a:r>
              <a:rPr lang="en-US" sz="2400" dirty="0" err="1" smtClean="0"/>
              <a:t>K</a:t>
            </a:r>
            <a:r>
              <a:rPr lang="en-US" sz="2400" dirty="0" err="1" smtClean="0"/>
              <a:t>omentáře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facebooku</a:t>
            </a:r>
            <a:endParaRPr lang="en-US" sz="2400" dirty="0" smtClean="0"/>
          </a:p>
          <a:p>
            <a:pPr>
              <a:defRPr/>
            </a:pPr>
            <a:r>
              <a:rPr lang="en-US" sz="2400" dirty="0" err="1" smtClean="0"/>
              <a:t>R</a:t>
            </a:r>
            <a:r>
              <a:rPr lang="en-US" sz="2400" dirty="0" err="1" smtClean="0"/>
              <a:t>eklamní</a:t>
            </a:r>
            <a:r>
              <a:rPr lang="en-US" sz="2400" dirty="0" smtClean="0"/>
              <a:t> </a:t>
            </a:r>
            <a:r>
              <a:rPr lang="en-US" sz="2400" dirty="0" err="1" smtClean="0"/>
              <a:t>materiály</a:t>
            </a:r>
            <a:r>
              <a:rPr lang="en-US" sz="2400" dirty="0" smtClean="0"/>
              <a:t> </a:t>
            </a:r>
            <a:r>
              <a:rPr lang="en-US" sz="2400" dirty="0" err="1" smtClean="0"/>
              <a:t>politických</a:t>
            </a:r>
            <a:r>
              <a:rPr lang="en-US" sz="2400" dirty="0" smtClean="0"/>
              <a:t> </a:t>
            </a:r>
            <a:r>
              <a:rPr lang="en-US" sz="2400" dirty="0" err="1" smtClean="0"/>
              <a:t>stran</a:t>
            </a:r>
            <a:r>
              <a:rPr lang="en-US" sz="2400" dirty="0"/>
              <a:t> </a:t>
            </a:r>
            <a:r>
              <a:rPr lang="en-US" sz="2400" dirty="0" err="1" smtClean="0"/>
              <a:t>apod</a:t>
            </a:r>
            <a:r>
              <a:rPr lang="en-US" sz="2400" dirty="0" smtClean="0"/>
              <a:t>.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562871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Výzkum</a:t>
            </a:r>
            <a:r>
              <a:rPr lang="en-US" dirty="0" smtClean="0"/>
              <a:t> v </a:t>
            </a:r>
            <a:r>
              <a:rPr lang="en-US" dirty="0" err="1" smtClean="0"/>
              <a:t>sociálních</a:t>
            </a:r>
            <a:r>
              <a:rPr lang="en-US" dirty="0" smtClean="0"/>
              <a:t> </a:t>
            </a:r>
            <a:r>
              <a:rPr lang="en-US" dirty="0" err="1" smtClean="0"/>
              <a:t>vědách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85800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400" dirty="0" smtClean="0"/>
          </a:p>
          <a:p>
            <a:r>
              <a:rPr lang="en-US" sz="2400" dirty="0" err="1" smtClean="0"/>
              <a:t>S</a:t>
            </a:r>
            <a:r>
              <a:rPr lang="en-US" sz="2400" dirty="0" err="1" smtClean="0"/>
              <a:t>polečenské</a:t>
            </a:r>
            <a:r>
              <a:rPr lang="en-US" sz="2400" dirty="0" smtClean="0"/>
              <a:t> </a:t>
            </a:r>
            <a:r>
              <a:rPr lang="en-US" sz="2400" dirty="0" err="1" smtClean="0"/>
              <a:t>vědy</a:t>
            </a:r>
            <a:r>
              <a:rPr lang="en-US" sz="2400" dirty="0" smtClean="0"/>
              <a:t> </a:t>
            </a:r>
            <a:r>
              <a:rPr lang="en-US" sz="2400" dirty="0" err="1" smtClean="0"/>
              <a:t>jsou</a:t>
            </a:r>
            <a:r>
              <a:rPr lang="en-US" sz="2400" dirty="0" smtClean="0"/>
              <a:t> </a:t>
            </a:r>
            <a:r>
              <a:rPr lang="en-US" sz="2400" b="1" dirty="0" err="1" smtClean="0"/>
              <a:t>m</a:t>
            </a:r>
            <a:r>
              <a:rPr lang="en-US" sz="2400" b="1" dirty="0" err="1" smtClean="0"/>
              <a:t>ultiparadigmatickým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oborem</a:t>
            </a:r>
            <a:r>
              <a:rPr lang="en-US" sz="2400" dirty="0" smtClean="0"/>
              <a:t> –</a:t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-&gt; </a:t>
            </a:r>
            <a:r>
              <a:rPr lang="en-US" sz="2400" dirty="0" err="1" smtClean="0"/>
              <a:t>kvantitativní</a:t>
            </a:r>
            <a:r>
              <a:rPr lang="en-US" sz="2400" dirty="0" smtClean="0"/>
              <a:t> vs. </a:t>
            </a:r>
            <a:r>
              <a:rPr lang="en-US" sz="2400" dirty="0" err="1" smtClean="0"/>
              <a:t>kvalitativní</a:t>
            </a:r>
            <a:r>
              <a:rPr lang="en-US" sz="2400" dirty="0" smtClean="0"/>
              <a:t> </a:t>
            </a:r>
            <a:r>
              <a:rPr lang="en-US" sz="2400" dirty="0" err="1" smtClean="0"/>
              <a:t>paradigma</a:t>
            </a:r>
            <a:r>
              <a:rPr lang="en-US" sz="2400" dirty="0" smtClean="0"/>
              <a:t> </a:t>
            </a:r>
            <a:r>
              <a:rPr lang="en-US" sz="2400" dirty="0" err="1" smtClean="0"/>
              <a:t>přístupu</a:t>
            </a:r>
            <a:r>
              <a:rPr lang="en-US" sz="2400" dirty="0" smtClean="0"/>
              <a:t> k </a:t>
            </a:r>
            <a:r>
              <a:rPr lang="en-US" sz="2400" dirty="0" err="1" smtClean="0"/>
              <a:t>sociální</a:t>
            </a:r>
            <a:r>
              <a:rPr lang="en-US" sz="2400" dirty="0" smtClean="0"/>
              <a:t> </a:t>
            </a:r>
            <a:r>
              <a:rPr lang="en-US" sz="2400" dirty="0" err="1" smtClean="0"/>
              <a:t>realitě</a:t>
            </a:r>
            <a:r>
              <a:rPr lang="en-US" sz="2400" dirty="0" smtClean="0"/>
              <a:t> a </a:t>
            </a:r>
            <a:r>
              <a:rPr lang="en-US" sz="2400" dirty="0" err="1" smtClean="0"/>
              <a:t>jejímu</a:t>
            </a:r>
            <a:r>
              <a:rPr lang="en-US" sz="2400" dirty="0" smtClean="0"/>
              <a:t> </a:t>
            </a:r>
            <a:r>
              <a:rPr lang="en-US" sz="2400" dirty="0" err="1" smtClean="0"/>
              <a:t>zkoumání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 smtClean="0"/>
              <a:t>(</a:t>
            </a:r>
            <a:r>
              <a:rPr lang="en-US" sz="2400" dirty="0" err="1" smtClean="0"/>
              <a:t>pozitivistická</a:t>
            </a:r>
            <a:r>
              <a:rPr lang="en-US" sz="2400" dirty="0" smtClean="0"/>
              <a:t> vs. </a:t>
            </a:r>
            <a:r>
              <a:rPr lang="en-US" sz="2400" dirty="0" err="1" smtClean="0"/>
              <a:t>interpretativní</a:t>
            </a:r>
            <a:r>
              <a:rPr lang="en-US" sz="2400" dirty="0" smtClean="0"/>
              <a:t> </a:t>
            </a:r>
            <a:r>
              <a:rPr lang="en-US" sz="2400" dirty="0" err="1" smtClean="0"/>
              <a:t>pozice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err="1" smtClean="0"/>
              <a:t>Mohou</a:t>
            </a:r>
            <a:r>
              <a:rPr lang="en-US" sz="2400" dirty="0" smtClean="0"/>
              <a:t> </a:t>
            </a:r>
            <a:r>
              <a:rPr lang="en-US" sz="2400" dirty="0" err="1" smtClean="0"/>
              <a:t>existovat</a:t>
            </a:r>
            <a:r>
              <a:rPr lang="en-US" sz="2400" dirty="0" smtClean="0"/>
              <a:t> </a:t>
            </a:r>
            <a:r>
              <a:rPr lang="en-US" sz="2400" dirty="0" err="1" smtClean="0"/>
              <a:t>různé</a:t>
            </a:r>
            <a:r>
              <a:rPr lang="en-US" sz="2400" dirty="0" smtClean="0"/>
              <a:t> </a:t>
            </a:r>
            <a:r>
              <a:rPr lang="en-US" sz="2400" dirty="0" err="1" smtClean="0"/>
              <a:t>typy</a:t>
            </a:r>
            <a:r>
              <a:rPr lang="en-US" sz="2400" dirty="0" smtClean="0"/>
              <a:t> </a:t>
            </a:r>
            <a:r>
              <a:rPr lang="en-US" sz="2400" dirty="0" err="1" smtClean="0"/>
              <a:t>zkoumání</a:t>
            </a:r>
            <a:r>
              <a:rPr lang="en-US" sz="2400" dirty="0" smtClean="0"/>
              <a:t>, </a:t>
            </a:r>
            <a:r>
              <a:rPr lang="en-US" sz="2400" dirty="0" err="1" smtClean="0"/>
              <a:t>které</a:t>
            </a:r>
            <a:r>
              <a:rPr lang="en-US" sz="2400" dirty="0" smtClean="0"/>
              <a:t> </a:t>
            </a:r>
            <a:r>
              <a:rPr lang="en-US" sz="2400" dirty="0" err="1" smtClean="0"/>
              <a:t>vyžadují</a:t>
            </a:r>
            <a:r>
              <a:rPr lang="en-US" sz="2400" dirty="0" smtClean="0"/>
              <a:t> od </a:t>
            </a:r>
            <a:r>
              <a:rPr lang="en-US" sz="2400" dirty="0" err="1" smtClean="0"/>
              <a:t>výzkumníků</a:t>
            </a:r>
            <a:r>
              <a:rPr lang="en-US" sz="2400" dirty="0" smtClean="0"/>
              <a:t> </a:t>
            </a:r>
            <a:r>
              <a:rPr lang="en-US" sz="2400" dirty="0" err="1" smtClean="0"/>
              <a:t>různý</a:t>
            </a:r>
            <a:r>
              <a:rPr lang="en-US" sz="2400" dirty="0" smtClean="0"/>
              <a:t> </a:t>
            </a:r>
            <a:r>
              <a:rPr lang="en-US" sz="2400" dirty="0" err="1" smtClean="0"/>
              <a:t>přístup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341381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Kvalitativní</a:t>
            </a:r>
            <a:r>
              <a:rPr lang="en-US" dirty="0" smtClean="0"/>
              <a:t> vs. </a:t>
            </a:r>
            <a:r>
              <a:rPr lang="en-US" dirty="0" err="1" smtClean="0"/>
              <a:t>kvantitativní</a:t>
            </a:r>
            <a:r>
              <a:rPr lang="en-US" dirty="0" smtClean="0"/>
              <a:t> </a:t>
            </a:r>
            <a:r>
              <a:rPr lang="en-US" dirty="0" err="1" smtClean="0"/>
              <a:t>paradigma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85800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b="1" dirty="0" err="1" smtClean="0"/>
              <a:t>Kvantitativní</a:t>
            </a:r>
            <a:r>
              <a:rPr lang="en-US" sz="2400" dirty="0" smtClean="0"/>
              <a:t> – </a:t>
            </a:r>
            <a:r>
              <a:rPr lang="en-US" sz="2400" dirty="0" err="1" smtClean="0"/>
              <a:t>předpoklad</a:t>
            </a:r>
            <a:r>
              <a:rPr lang="en-US" sz="2400" dirty="0" smtClean="0"/>
              <a:t> </a:t>
            </a:r>
            <a:r>
              <a:rPr lang="en-US" sz="2400" dirty="0" err="1" smtClean="0"/>
              <a:t>objektivně</a:t>
            </a:r>
            <a:r>
              <a:rPr lang="en-US" sz="2400" dirty="0" smtClean="0"/>
              <a:t> </a:t>
            </a:r>
            <a:r>
              <a:rPr lang="en-US" sz="2400" dirty="0" err="1" smtClean="0"/>
              <a:t>existující</a:t>
            </a:r>
            <a:r>
              <a:rPr lang="en-US" sz="2400" dirty="0" smtClean="0"/>
              <a:t>, </a:t>
            </a:r>
            <a:r>
              <a:rPr lang="en-US" sz="2400" dirty="0" err="1" smtClean="0"/>
              <a:t>exaktními</a:t>
            </a:r>
            <a:r>
              <a:rPr lang="en-US" sz="2400" dirty="0" smtClean="0"/>
              <a:t> </a:t>
            </a:r>
            <a:r>
              <a:rPr lang="en-US" sz="2400" dirty="0" err="1" smtClean="0"/>
              <a:t>metodami</a:t>
            </a:r>
            <a:r>
              <a:rPr lang="en-US" sz="2400" dirty="0" smtClean="0"/>
              <a:t> </a:t>
            </a:r>
            <a:r>
              <a:rPr lang="en-US" sz="2400" dirty="0" err="1" smtClean="0"/>
              <a:t>poznatelná</a:t>
            </a:r>
            <a:r>
              <a:rPr lang="en-US" sz="2400" dirty="0" smtClean="0"/>
              <a:t> </a:t>
            </a:r>
            <a:r>
              <a:rPr lang="en-US" sz="2400" dirty="0" err="1" smtClean="0"/>
              <a:t>empirická</a:t>
            </a:r>
            <a:r>
              <a:rPr lang="en-US" sz="2400" dirty="0" smtClean="0"/>
              <a:t> </a:t>
            </a:r>
            <a:r>
              <a:rPr lang="en-US" sz="2400" dirty="0" err="1" smtClean="0"/>
              <a:t>realita</a:t>
            </a:r>
            <a:r>
              <a:rPr lang="en-US" sz="2400" dirty="0" smtClean="0"/>
              <a:t> </a:t>
            </a:r>
            <a:r>
              <a:rPr lang="en-US" sz="2400" dirty="0" err="1" smtClean="0"/>
              <a:t>nezávislá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jedincích</a:t>
            </a:r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/>
          </a:p>
          <a:p>
            <a:pPr marL="0" indent="0">
              <a:buNone/>
            </a:pPr>
            <a:r>
              <a:rPr lang="en-US" sz="2400" b="1" dirty="0" err="1" smtClean="0"/>
              <a:t>Interpretativní</a:t>
            </a:r>
            <a:r>
              <a:rPr lang="en-US" sz="2400" b="1" dirty="0" smtClean="0"/>
              <a:t>/</a:t>
            </a:r>
            <a:r>
              <a:rPr lang="en-US" sz="2400" b="1" dirty="0" err="1" smtClean="0"/>
              <a:t>kvalitativní</a:t>
            </a:r>
            <a:r>
              <a:rPr lang="en-US" sz="2400" dirty="0" smtClean="0"/>
              <a:t> </a:t>
            </a:r>
            <a:r>
              <a:rPr lang="en-US" sz="2400" dirty="0" smtClean="0"/>
              <a:t>– </a:t>
            </a:r>
            <a:r>
              <a:rPr lang="en-US" sz="2400" dirty="0" err="1" smtClean="0"/>
              <a:t>realita</a:t>
            </a:r>
            <a:r>
              <a:rPr lang="en-US" sz="2400" dirty="0" smtClean="0"/>
              <a:t> je </a:t>
            </a:r>
            <a:r>
              <a:rPr lang="en-US" sz="2400" dirty="0" err="1" smtClean="0"/>
              <a:t>průběžně</a:t>
            </a:r>
            <a:r>
              <a:rPr lang="en-US" sz="2400" dirty="0" smtClean="0"/>
              <a:t> </a:t>
            </a:r>
            <a:r>
              <a:rPr lang="en-US" sz="2400" dirty="0" err="1" smtClean="0"/>
              <a:t>vytvářena</a:t>
            </a:r>
            <a:r>
              <a:rPr lang="en-US" sz="2400" dirty="0" smtClean="0"/>
              <a:t> </a:t>
            </a:r>
            <a:r>
              <a:rPr lang="en-US" sz="2400" dirty="0" err="1" smtClean="0"/>
              <a:t>jednajícími</a:t>
            </a:r>
            <a:r>
              <a:rPr lang="en-US" sz="2400" dirty="0" smtClean="0"/>
              <a:t> </a:t>
            </a:r>
            <a:r>
              <a:rPr lang="en-US" sz="2400" dirty="0" err="1" smtClean="0"/>
              <a:t>individui</a:t>
            </a:r>
            <a:r>
              <a:rPr lang="en-US" sz="2400" dirty="0" smtClean="0"/>
              <a:t>, </a:t>
            </a:r>
            <a:r>
              <a:rPr lang="en-US" sz="2400" dirty="0" err="1" smtClean="0"/>
              <a:t>která</a:t>
            </a:r>
            <a:r>
              <a:rPr lang="en-US" sz="2400" dirty="0" smtClean="0"/>
              <a:t> v </a:t>
            </a:r>
            <a:r>
              <a:rPr lang="en-US" sz="2400" dirty="0" err="1" smtClean="0"/>
              <a:t>ní</a:t>
            </a:r>
            <a:r>
              <a:rPr lang="en-US" sz="2400" dirty="0" smtClean="0"/>
              <a:t> </a:t>
            </a:r>
            <a:r>
              <a:rPr lang="en-US" sz="2400" dirty="0" err="1" smtClean="0"/>
              <a:t>žijí</a:t>
            </a:r>
            <a:r>
              <a:rPr lang="en-US" sz="2400" dirty="0" smtClean="0"/>
              <a:t> a </a:t>
            </a:r>
            <a:r>
              <a:rPr lang="en-US" sz="2400" dirty="0" err="1" smtClean="0"/>
              <a:t>připisují</a:t>
            </a:r>
            <a:r>
              <a:rPr lang="en-US" sz="2400" dirty="0" smtClean="0"/>
              <a:t> </a:t>
            </a:r>
            <a:r>
              <a:rPr lang="en-US" sz="2400" dirty="0" err="1" smtClean="0"/>
              <a:t>jí</a:t>
            </a:r>
            <a:r>
              <a:rPr lang="en-US" sz="2400" dirty="0" smtClean="0"/>
              <a:t> </a:t>
            </a:r>
            <a:r>
              <a:rPr lang="en-US" sz="2400" dirty="0" err="1" smtClean="0"/>
              <a:t>významy</a:t>
            </a:r>
            <a:endParaRPr lang="en-US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96241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Kvalitativní</a:t>
            </a:r>
            <a:r>
              <a:rPr lang="en-US" dirty="0" smtClean="0"/>
              <a:t> vs. </a:t>
            </a:r>
            <a:r>
              <a:rPr lang="en-US" dirty="0" err="1" smtClean="0"/>
              <a:t>kvantitativní</a:t>
            </a:r>
            <a:r>
              <a:rPr lang="en-US" dirty="0" smtClean="0"/>
              <a:t> </a:t>
            </a:r>
            <a:r>
              <a:rPr lang="en-US" dirty="0" err="1" smtClean="0"/>
              <a:t>paradigma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89856"/>
            <a:ext cx="8229600" cy="4535488"/>
          </a:xfrm>
        </p:spPr>
        <p:txBody>
          <a:bodyPr/>
          <a:lstStyle/>
          <a:p>
            <a:pPr marL="0" indent="0">
              <a:buNone/>
            </a:pPr>
            <a:r>
              <a:rPr lang="en-US" sz="2400" b="1" dirty="0" err="1" smtClean="0"/>
              <a:t>Kvantitativní</a:t>
            </a:r>
            <a:r>
              <a:rPr lang="en-US" sz="2400" dirty="0" smtClean="0"/>
              <a:t> </a:t>
            </a:r>
            <a:r>
              <a:rPr lang="en-US" sz="2400" dirty="0" smtClean="0"/>
              <a:t>– </a:t>
            </a:r>
            <a:r>
              <a:rPr lang="en-US" sz="2400" dirty="0" err="1" smtClean="0"/>
              <a:t>zkoumání</a:t>
            </a:r>
            <a:r>
              <a:rPr lang="en-US" sz="2400" dirty="0" smtClean="0"/>
              <a:t> </a:t>
            </a:r>
            <a:r>
              <a:rPr lang="en-US" sz="2400" dirty="0" err="1" smtClean="0"/>
              <a:t>větších</a:t>
            </a:r>
            <a:r>
              <a:rPr lang="en-US" sz="2400" dirty="0" smtClean="0"/>
              <a:t> </a:t>
            </a:r>
            <a:r>
              <a:rPr lang="en-US" sz="2400" dirty="0" err="1" smtClean="0"/>
              <a:t>celků</a:t>
            </a:r>
            <a:r>
              <a:rPr lang="en-US" sz="2400" dirty="0" smtClean="0"/>
              <a:t>, </a:t>
            </a:r>
            <a:r>
              <a:rPr lang="en-US" sz="2400" dirty="0" err="1" smtClean="0"/>
              <a:t>analýza</a:t>
            </a:r>
            <a:r>
              <a:rPr lang="en-US" sz="2400" dirty="0" smtClean="0"/>
              <a:t> </a:t>
            </a:r>
            <a:r>
              <a:rPr lang="en-US" sz="2400" dirty="0" err="1" smtClean="0"/>
              <a:t>hromadných</a:t>
            </a:r>
            <a:r>
              <a:rPr lang="en-US" sz="2400" dirty="0" smtClean="0"/>
              <a:t> </a:t>
            </a:r>
            <a:r>
              <a:rPr lang="en-US" sz="2400" dirty="0" err="1" smtClean="0"/>
              <a:t>dat</a:t>
            </a:r>
            <a:r>
              <a:rPr lang="en-US" sz="2400" dirty="0" smtClean="0"/>
              <a:t>, </a:t>
            </a:r>
            <a:r>
              <a:rPr lang="en-US" sz="2400" dirty="0" err="1" smtClean="0"/>
              <a:t>číselné</a:t>
            </a:r>
            <a:r>
              <a:rPr lang="en-US" sz="2400" dirty="0" smtClean="0"/>
              <a:t> </a:t>
            </a:r>
            <a:r>
              <a:rPr lang="en-US" sz="2400" dirty="0" err="1" smtClean="0"/>
              <a:t>vyjádření</a:t>
            </a:r>
            <a:r>
              <a:rPr lang="en-US" sz="2400" dirty="0" smtClean="0"/>
              <a:t> </a:t>
            </a:r>
            <a:r>
              <a:rPr lang="en-US" sz="2400" dirty="0" err="1" smtClean="0"/>
              <a:t>výsledků</a:t>
            </a:r>
            <a:r>
              <a:rPr lang="en-US" sz="2400" dirty="0" smtClean="0"/>
              <a:t> </a:t>
            </a:r>
            <a:br>
              <a:rPr lang="en-US" sz="2400" dirty="0" smtClean="0"/>
            </a:br>
            <a:endParaRPr lang="en-US" sz="2400" dirty="0"/>
          </a:p>
          <a:p>
            <a:pPr marL="0" indent="0">
              <a:buNone/>
            </a:pPr>
            <a:r>
              <a:rPr lang="en-US" sz="2400" b="1" dirty="0" err="1" smtClean="0"/>
              <a:t>Kvalitativní</a:t>
            </a:r>
            <a:r>
              <a:rPr lang="en-US" sz="2400" dirty="0" smtClean="0"/>
              <a:t> - </a:t>
            </a:r>
            <a:r>
              <a:rPr lang="en-US" sz="2400" dirty="0" err="1" smtClean="0"/>
              <a:t>zkoumání</a:t>
            </a:r>
            <a:r>
              <a:rPr lang="en-US" sz="2400" dirty="0" smtClean="0"/>
              <a:t> </a:t>
            </a:r>
            <a:r>
              <a:rPr lang="en-US" sz="2400" dirty="0" err="1" smtClean="0"/>
              <a:t>vedeno</a:t>
            </a:r>
            <a:r>
              <a:rPr lang="en-US" sz="2400" dirty="0" smtClean="0"/>
              <a:t> </a:t>
            </a:r>
            <a:r>
              <a:rPr lang="en-US" sz="2400" dirty="0" err="1" smtClean="0"/>
              <a:t>ve</a:t>
            </a:r>
            <a:r>
              <a:rPr lang="en-US" sz="2400" dirty="0" smtClean="0"/>
              <a:t> </a:t>
            </a:r>
            <a:r>
              <a:rPr lang="en-US" sz="2400" dirty="0" err="1" smtClean="0"/>
              <a:t>slovní</a:t>
            </a:r>
            <a:r>
              <a:rPr lang="en-US" sz="2400" dirty="0" smtClean="0"/>
              <a:t> </a:t>
            </a:r>
            <a:r>
              <a:rPr lang="en-US" sz="2400" dirty="0" err="1" smtClean="0"/>
              <a:t>podobě</a:t>
            </a:r>
            <a:r>
              <a:rPr lang="en-US" sz="2400" dirty="0" smtClean="0"/>
              <a:t>, </a:t>
            </a:r>
            <a:r>
              <a:rPr lang="en-US" sz="2400" dirty="0" err="1" smtClean="0"/>
              <a:t>snaha</a:t>
            </a:r>
            <a:r>
              <a:rPr lang="en-US" sz="2400" dirty="0" smtClean="0"/>
              <a:t> o </a:t>
            </a:r>
            <a:r>
              <a:rPr lang="en-US" sz="2400" dirty="0" err="1" smtClean="0"/>
              <a:t>proniknutí</a:t>
            </a:r>
            <a:r>
              <a:rPr lang="en-US" sz="2400" dirty="0" smtClean="0"/>
              <a:t> do </a:t>
            </a:r>
            <a:r>
              <a:rPr lang="en-US" sz="2400" dirty="0" err="1" smtClean="0"/>
              <a:t>hloubky</a:t>
            </a:r>
            <a:r>
              <a:rPr lang="en-US" sz="2400" dirty="0" smtClean="0"/>
              <a:t> </a:t>
            </a:r>
            <a:r>
              <a:rPr lang="en-US" sz="2400" dirty="0" err="1" smtClean="0"/>
              <a:t>tématu</a:t>
            </a:r>
            <a:r>
              <a:rPr lang="en-US" sz="2400" dirty="0" smtClean="0"/>
              <a:t> a </a:t>
            </a:r>
            <a:r>
              <a:rPr lang="en-US" sz="2400" dirty="0" err="1" smtClean="0"/>
              <a:t>interpretaci</a:t>
            </a:r>
            <a:r>
              <a:rPr lang="en-US" sz="2400" dirty="0" smtClean="0"/>
              <a:t> </a:t>
            </a:r>
            <a:r>
              <a:rPr lang="en-US" sz="2400" dirty="0" err="1" smtClean="0"/>
              <a:t>získaných</a:t>
            </a:r>
            <a:r>
              <a:rPr lang="en-US" sz="2400" dirty="0" smtClean="0"/>
              <a:t> </a:t>
            </a:r>
            <a:r>
              <a:rPr lang="en-US" sz="2400" dirty="0" err="1" smtClean="0"/>
              <a:t>charakteristik</a:t>
            </a:r>
            <a:r>
              <a:rPr lang="en-US" sz="2400" dirty="0" smtClean="0"/>
              <a:t>.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err="1" smtClean="0"/>
              <a:t>Výsledkem</a:t>
            </a:r>
            <a:r>
              <a:rPr lang="en-US" sz="2400" dirty="0" smtClean="0"/>
              <a:t> je </a:t>
            </a:r>
            <a:r>
              <a:rPr lang="en-US" sz="2400" dirty="0" err="1"/>
              <a:t>p</a:t>
            </a:r>
            <a:r>
              <a:rPr lang="en-US" sz="2400" dirty="0" err="1" smtClean="0"/>
              <a:t>opis</a:t>
            </a:r>
            <a:r>
              <a:rPr lang="en-US" sz="2400" dirty="0" smtClean="0"/>
              <a:t>, </a:t>
            </a:r>
            <a:r>
              <a:rPr lang="en-US" sz="2400" dirty="0" err="1" smtClean="0"/>
              <a:t>který</a:t>
            </a:r>
            <a:r>
              <a:rPr lang="en-US" sz="2400" dirty="0" smtClean="0"/>
              <a:t> je </a:t>
            </a:r>
            <a:r>
              <a:rPr lang="en-US" sz="2400" dirty="0" err="1" smtClean="0"/>
              <a:t>plastický</a:t>
            </a:r>
            <a:r>
              <a:rPr lang="en-US" sz="2400" dirty="0" smtClean="0"/>
              <a:t>, </a:t>
            </a:r>
            <a:r>
              <a:rPr lang="en-US" sz="2400" dirty="0" err="1" smtClean="0"/>
              <a:t>výstižný</a:t>
            </a:r>
            <a:r>
              <a:rPr lang="en-US" sz="2400" dirty="0" smtClean="0"/>
              <a:t> a </a:t>
            </a:r>
            <a:r>
              <a:rPr lang="en-US" sz="2400" dirty="0" err="1" smtClean="0"/>
              <a:t>podrobný</a:t>
            </a:r>
            <a:r>
              <a:rPr lang="en-US" sz="2400" dirty="0" smtClean="0"/>
              <a:t> (“</a:t>
            </a:r>
            <a:r>
              <a:rPr lang="en-US" sz="2400" dirty="0" err="1" smtClean="0"/>
              <a:t>za</a:t>
            </a:r>
            <a:r>
              <a:rPr lang="en-US" sz="2400" dirty="0" smtClean="0"/>
              <a:t> </a:t>
            </a:r>
            <a:r>
              <a:rPr lang="en-US" sz="2400" dirty="0" err="1" smtClean="0"/>
              <a:t>čísly</a:t>
            </a:r>
            <a:r>
              <a:rPr lang="en-US" sz="2400" dirty="0" smtClean="0"/>
              <a:t> se </a:t>
            </a:r>
            <a:r>
              <a:rPr lang="en-US" sz="2400" dirty="0" err="1" smtClean="0"/>
              <a:t>ztrácí</a:t>
            </a:r>
            <a:r>
              <a:rPr lang="en-US" sz="2400" dirty="0" smtClean="0"/>
              <a:t> </a:t>
            </a:r>
            <a:r>
              <a:rPr lang="en-US" sz="2400" dirty="0" err="1" smtClean="0"/>
              <a:t>člověk</a:t>
            </a:r>
            <a:r>
              <a:rPr lang="en-US" sz="2400" dirty="0" smtClean="0"/>
              <a:t>”)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0117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Kvalitativní</a:t>
            </a:r>
            <a:r>
              <a:rPr lang="en-US" dirty="0" smtClean="0"/>
              <a:t> vs. </a:t>
            </a:r>
            <a:r>
              <a:rPr lang="en-US" dirty="0" err="1" smtClean="0"/>
              <a:t>kvantitativní</a:t>
            </a:r>
            <a:r>
              <a:rPr lang="en-US" dirty="0" smtClean="0"/>
              <a:t> </a:t>
            </a:r>
            <a:r>
              <a:rPr lang="en-US" dirty="0" err="1" smtClean="0"/>
              <a:t>paradigma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85800"/>
            <a:ext cx="8229600" cy="4535488"/>
          </a:xfrm>
        </p:spPr>
        <p:txBody>
          <a:bodyPr/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b="1" i="1" dirty="0" err="1" smtClean="0"/>
              <a:t>K</a:t>
            </a:r>
            <a:r>
              <a:rPr lang="en-US" sz="2400" b="1" i="1" dirty="0" err="1" smtClean="0"/>
              <a:t>vantitativní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přístup</a:t>
            </a:r>
            <a:r>
              <a:rPr lang="en-US" sz="2400" b="1" i="1" dirty="0" smtClean="0"/>
              <a:t> </a:t>
            </a:r>
            <a:r>
              <a:rPr lang="mr-IN" sz="2400" b="1" i="1" dirty="0" smtClean="0"/>
              <a:t>–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výsledkem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jsou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omezené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informace</a:t>
            </a:r>
            <a:r>
              <a:rPr lang="en-US" sz="2400" b="1" i="1" dirty="0" smtClean="0"/>
              <a:t> o </a:t>
            </a:r>
            <a:r>
              <a:rPr lang="en-US" sz="2400" b="1" i="1" dirty="0" err="1" smtClean="0"/>
              <a:t>mnoha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jednicích</a:t>
            </a:r>
            <a:r>
              <a:rPr lang="en-US" sz="2400" b="1" i="1" dirty="0" smtClean="0"/>
              <a:t> </a:t>
            </a:r>
            <a:r>
              <a:rPr lang="en-US" sz="2400" b="1" i="1" dirty="0" smtClean="0"/>
              <a:t/>
            </a:r>
            <a:br>
              <a:rPr lang="en-US" sz="2400" b="1" i="1" dirty="0" smtClean="0"/>
            </a:br>
            <a:r>
              <a:rPr lang="en-US" sz="2400" b="1" i="1" dirty="0" smtClean="0"/>
              <a:t/>
            </a:r>
            <a:br>
              <a:rPr lang="en-US" sz="2400" b="1" i="1" dirty="0" smtClean="0"/>
            </a:br>
            <a:r>
              <a:rPr lang="en-US" sz="2400" b="1" i="1" dirty="0" err="1" smtClean="0"/>
              <a:t>Kvalitativní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přístup</a:t>
            </a:r>
            <a:r>
              <a:rPr lang="en-US" sz="2400" b="1" i="1" dirty="0" smtClean="0"/>
              <a:t> </a:t>
            </a:r>
            <a:r>
              <a:rPr lang="mr-IN" sz="2400" b="1" i="1" dirty="0" smtClean="0"/>
              <a:t>–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výsledkem</a:t>
            </a:r>
            <a:r>
              <a:rPr lang="en-US" sz="2400" b="1" i="1" dirty="0" smtClean="0"/>
              <a:t> je </a:t>
            </a:r>
            <a:r>
              <a:rPr lang="en-US" sz="2400" b="1" i="1" dirty="0" err="1" smtClean="0"/>
              <a:t>mnoho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informací</a:t>
            </a:r>
            <a:r>
              <a:rPr lang="en-US" sz="2400" b="1" i="1" dirty="0" smtClean="0"/>
              <a:t> o </a:t>
            </a:r>
            <a:r>
              <a:rPr lang="en-US" sz="2400" b="1" i="1" dirty="0" err="1" smtClean="0"/>
              <a:t>málo</a:t>
            </a:r>
            <a:r>
              <a:rPr lang="en-US" sz="2400" b="1" i="1" dirty="0" smtClean="0"/>
              <a:t> </a:t>
            </a:r>
            <a:r>
              <a:rPr lang="en-US" sz="2400" b="1" i="1" dirty="0" err="1" smtClean="0"/>
              <a:t>jedincích</a:t>
            </a:r>
            <a:r>
              <a:rPr lang="en-US" sz="2400" b="1" i="1" dirty="0" smtClean="0"/>
              <a:t/>
            </a:r>
            <a:br>
              <a:rPr lang="en-US" sz="2400" b="1" i="1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- </a:t>
            </a:r>
            <a:r>
              <a:rPr lang="en-US" sz="2400" dirty="0" smtClean="0"/>
              <a:t>v </a:t>
            </a:r>
            <a:r>
              <a:rPr lang="en-US" sz="2400" dirty="0" err="1" smtClean="0"/>
              <a:t>jedné</a:t>
            </a:r>
            <a:r>
              <a:rPr lang="en-US" sz="2400" dirty="0" smtClean="0"/>
              <a:t> BP </a:t>
            </a:r>
            <a:r>
              <a:rPr lang="en-US" sz="2400" dirty="0" err="1" smtClean="0"/>
              <a:t>můžete</a:t>
            </a:r>
            <a:r>
              <a:rPr lang="en-US" sz="2400" dirty="0" smtClean="0"/>
              <a:t> </a:t>
            </a:r>
            <a:r>
              <a:rPr lang="en-US" sz="2400" dirty="0" err="1" smtClean="0"/>
              <a:t>samozřejmě</a:t>
            </a:r>
            <a:r>
              <a:rPr lang="en-US" sz="2400" dirty="0" smtClean="0"/>
              <a:t> </a:t>
            </a:r>
            <a:r>
              <a:rPr lang="en-US" sz="2400" dirty="0" err="1" smtClean="0"/>
              <a:t>kombinovat</a:t>
            </a:r>
            <a:r>
              <a:rPr lang="en-US" sz="2400" dirty="0" smtClean="0"/>
              <a:t> </a:t>
            </a:r>
            <a:r>
              <a:rPr lang="en-US" sz="2400" dirty="0" err="1" smtClean="0"/>
              <a:t>oba</a:t>
            </a:r>
            <a:r>
              <a:rPr lang="en-US" sz="2400" dirty="0" smtClean="0"/>
              <a:t> </a:t>
            </a:r>
            <a:r>
              <a:rPr lang="en-US" sz="2400" dirty="0" err="1" smtClean="0"/>
              <a:t>přístupy</a:t>
            </a:r>
            <a:r>
              <a:rPr lang="en-US" sz="2400" dirty="0" smtClean="0"/>
              <a:t>, </a:t>
            </a:r>
            <a:r>
              <a:rPr lang="en-US" sz="2400" dirty="0" err="1" smtClean="0"/>
              <a:t>mohou</a:t>
            </a:r>
            <a:r>
              <a:rPr lang="en-US" sz="2400" dirty="0" smtClean="0"/>
              <a:t> </a:t>
            </a:r>
            <a:r>
              <a:rPr lang="en-US" sz="2400" dirty="0" smtClean="0"/>
              <a:t>se </a:t>
            </a:r>
            <a:r>
              <a:rPr lang="en-US" sz="2400" dirty="0" err="1" smtClean="0"/>
              <a:t>doplňovat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603228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nímek obrazovky 2018-11-05 v 10.26.06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58961"/>
            <a:ext cx="5544616" cy="68158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6851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nímek obrazovky 2018-11-05 v 10.26.1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304410"/>
            <a:ext cx="5904656" cy="6100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48008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Výzkumný</a:t>
            </a:r>
            <a:r>
              <a:rPr lang="en-US" dirty="0" smtClean="0"/>
              <a:t> </a:t>
            </a:r>
            <a:r>
              <a:rPr lang="en-US" dirty="0" err="1" smtClean="0"/>
              <a:t>soubor</a:t>
            </a:r>
            <a:r>
              <a:rPr lang="en-US" dirty="0" smtClean="0"/>
              <a:t> a </a:t>
            </a:r>
            <a:r>
              <a:rPr lang="en-US" dirty="0" err="1" smtClean="0"/>
              <a:t>jeho</a:t>
            </a:r>
            <a:r>
              <a:rPr lang="en-US" dirty="0" smtClean="0"/>
              <a:t> </a:t>
            </a:r>
            <a:r>
              <a:rPr lang="en-US" dirty="0" err="1" smtClean="0"/>
              <a:t>výběr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85800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400" dirty="0" smtClean="0"/>
          </a:p>
          <a:p>
            <a:r>
              <a:rPr lang="en-US" sz="2400" dirty="0" smtClean="0"/>
              <a:t>I</a:t>
            </a:r>
            <a:r>
              <a:rPr lang="en-US" sz="2400" dirty="0" smtClean="0"/>
              <a:t> u </a:t>
            </a:r>
            <a:r>
              <a:rPr lang="en-US" sz="2400" dirty="0" err="1" smtClean="0"/>
              <a:t>kvantitativní</a:t>
            </a:r>
            <a:r>
              <a:rPr lang="en-US" sz="2400" dirty="0" smtClean="0"/>
              <a:t> </a:t>
            </a:r>
            <a:r>
              <a:rPr lang="en-US" sz="2400" dirty="0" err="1" smtClean="0"/>
              <a:t>analýzy</a:t>
            </a:r>
            <a:r>
              <a:rPr lang="en-US" sz="2400" dirty="0" smtClean="0"/>
              <a:t> </a:t>
            </a:r>
            <a:r>
              <a:rPr lang="en-US" sz="2400" dirty="0" err="1" smtClean="0"/>
              <a:t>mají</a:t>
            </a:r>
            <a:r>
              <a:rPr lang="en-US" sz="2400" dirty="0" smtClean="0"/>
              <a:t> </a:t>
            </a:r>
            <a:r>
              <a:rPr lang="en-US" sz="2400" dirty="0" err="1" smtClean="0"/>
              <a:t>v</a:t>
            </a:r>
            <a:r>
              <a:rPr lang="en-US" sz="2400" dirty="0" err="1" smtClean="0"/>
              <a:t>ýsledky</a:t>
            </a:r>
            <a:r>
              <a:rPr lang="en-US" sz="2400" dirty="0" smtClean="0"/>
              <a:t> </a:t>
            </a:r>
            <a:r>
              <a:rPr lang="en-US" sz="2400" dirty="0" err="1" smtClean="0"/>
              <a:t>vždy</a:t>
            </a:r>
            <a:r>
              <a:rPr lang="en-US" sz="2400" dirty="0" smtClean="0"/>
              <a:t> </a:t>
            </a:r>
            <a:r>
              <a:rPr lang="en-US" sz="2400" dirty="0" err="1" smtClean="0"/>
              <a:t>jen</a:t>
            </a:r>
            <a:r>
              <a:rPr lang="en-US" sz="2400" dirty="0" smtClean="0"/>
              <a:t> </a:t>
            </a:r>
            <a:r>
              <a:rPr lang="en-US" sz="2400" dirty="0" err="1" smtClean="0"/>
              <a:t>pravděpodobnostní</a:t>
            </a:r>
            <a:r>
              <a:rPr lang="en-US" sz="2400" dirty="0" smtClean="0"/>
              <a:t> </a:t>
            </a:r>
            <a:r>
              <a:rPr lang="en-US" sz="2400" dirty="0" err="1" smtClean="0"/>
              <a:t>charakter</a:t>
            </a:r>
            <a:r>
              <a:rPr lang="en-US" sz="2400" dirty="0" smtClean="0"/>
              <a:t> a </a:t>
            </a:r>
            <a:r>
              <a:rPr lang="en-US" sz="2400" dirty="0" err="1" smtClean="0"/>
              <a:t>platí</a:t>
            </a:r>
            <a:r>
              <a:rPr lang="en-US" sz="2400" dirty="0" smtClean="0"/>
              <a:t> </a:t>
            </a:r>
            <a:r>
              <a:rPr lang="en-US" sz="2400" dirty="0" err="1" smtClean="0"/>
              <a:t>zpravidla</a:t>
            </a:r>
            <a:r>
              <a:rPr lang="en-US" sz="2400" dirty="0" smtClean="0"/>
              <a:t> </a:t>
            </a:r>
            <a:r>
              <a:rPr lang="en-US" sz="2400" dirty="0" err="1" smtClean="0"/>
              <a:t>jen</a:t>
            </a:r>
            <a:r>
              <a:rPr lang="en-US" sz="2400" dirty="0" smtClean="0"/>
              <a:t> pro </a:t>
            </a:r>
            <a:r>
              <a:rPr lang="en-US" sz="2400" dirty="0" err="1" smtClean="0"/>
              <a:t>prostředí</a:t>
            </a:r>
            <a:r>
              <a:rPr lang="en-US" sz="2400" dirty="0" smtClean="0"/>
              <a:t>, z </a:t>
            </a:r>
            <a:r>
              <a:rPr lang="en-US" sz="2400" dirty="0" err="1" smtClean="0"/>
              <a:t>nějž</a:t>
            </a:r>
            <a:r>
              <a:rPr lang="en-US" sz="2400" dirty="0" smtClean="0"/>
              <a:t> </a:t>
            </a:r>
            <a:r>
              <a:rPr lang="en-US" sz="2400" dirty="0" err="1" smtClean="0"/>
              <a:t>pochází</a:t>
            </a:r>
            <a:r>
              <a:rPr lang="en-US" sz="2400" dirty="0" smtClean="0"/>
              <a:t> data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err="1" smtClean="0"/>
              <a:t>Hrozí</a:t>
            </a:r>
            <a:r>
              <a:rPr lang="en-US" sz="2400" dirty="0" smtClean="0"/>
              <a:t> </a:t>
            </a:r>
            <a:r>
              <a:rPr lang="en-US" sz="2400" dirty="0" err="1" smtClean="0"/>
              <a:t>různá</a:t>
            </a:r>
            <a:r>
              <a:rPr lang="en-US" sz="2400" dirty="0" smtClean="0"/>
              <a:t> </a:t>
            </a:r>
            <a:r>
              <a:rPr lang="en-US" sz="2400" dirty="0" err="1" smtClean="0"/>
              <a:t>zkreslení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1. </a:t>
            </a:r>
            <a:r>
              <a:rPr lang="en-US" sz="2400" dirty="0" err="1" smtClean="0"/>
              <a:t>redukce</a:t>
            </a:r>
            <a:r>
              <a:rPr lang="en-US" sz="2400" dirty="0" smtClean="0"/>
              <a:t> </a:t>
            </a:r>
            <a:r>
              <a:rPr lang="en-US" sz="2400" dirty="0" err="1" smtClean="0"/>
              <a:t>počtu</a:t>
            </a:r>
            <a:r>
              <a:rPr lang="en-US" sz="2400" dirty="0" smtClean="0"/>
              <a:t> </a:t>
            </a:r>
            <a:r>
              <a:rPr lang="en-US" sz="2400" dirty="0" err="1" smtClean="0"/>
              <a:t>pozorovaných</a:t>
            </a:r>
            <a:r>
              <a:rPr lang="en-US" sz="2400" dirty="0" smtClean="0"/>
              <a:t> </a:t>
            </a:r>
            <a:r>
              <a:rPr lang="en-US" sz="2400" dirty="0" err="1" smtClean="0"/>
              <a:t>proměnných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2. </a:t>
            </a:r>
            <a:r>
              <a:rPr lang="en-US" sz="2400" dirty="0" err="1" smtClean="0"/>
              <a:t>redukce</a:t>
            </a:r>
            <a:r>
              <a:rPr lang="en-US" sz="2400" dirty="0" smtClean="0"/>
              <a:t> </a:t>
            </a:r>
            <a:r>
              <a:rPr lang="en-US" sz="2400" dirty="0" err="1" smtClean="0"/>
              <a:t>počtu</a:t>
            </a:r>
            <a:r>
              <a:rPr lang="en-US" sz="2400" dirty="0" smtClean="0"/>
              <a:t> </a:t>
            </a:r>
            <a:r>
              <a:rPr lang="en-US" sz="2400" dirty="0" err="1" smtClean="0"/>
              <a:t>analyzovaných</a:t>
            </a:r>
            <a:r>
              <a:rPr lang="en-US" sz="2400" dirty="0" smtClean="0"/>
              <a:t> </a:t>
            </a:r>
            <a:r>
              <a:rPr lang="en-US" sz="2400" dirty="0" err="1" smtClean="0"/>
              <a:t>vztahů</a:t>
            </a:r>
            <a:r>
              <a:rPr lang="en-US" sz="2400" dirty="0" smtClean="0"/>
              <a:t> </a:t>
            </a:r>
            <a:r>
              <a:rPr lang="en-US" sz="2400" dirty="0" err="1" smtClean="0"/>
              <a:t>mezi</a:t>
            </a:r>
            <a:r>
              <a:rPr lang="en-US" sz="2400" dirty="0" smtClean="0"/>
              <a:t> </a:t>
            </a:r>
            <a:r>
              <a:rPr lang="en-US" sz="2400" dirty="0" err="1" smtClean="0"/>
              <a:t>nimi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3. </a:t>
            </a:r>
            <a:r>
              <a:rPr lang="en-US" sz="2400" dirty="0" err="1" smtClean="0"/>
              <a:t>redukce</a:t>
            </a:r>
            <a:r>
              <a:rPr lang="en-US" sz="2400" dirty="0" smtClean="0"/>
              <a:t> populace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vzorek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4. </a:t>
            </a:r>
            <a:r>
              <a:rPr lang="en-US" sz="2400" dirty="0" err="1" smtClean="0"/>
              <a:t>redukce</a:t>
            </a:r>
            <a:r>
              <a:rPr lang="en-US" sz="2400" dirty="0" smtClean="0"/>
              <a:t> </a:t>
            </a:r>
            <a:r>
              <a:rPr lang="en-US" sz="2400" dirty="0" err="1" smtClean="0"/>
              <a:t>časového</a:t>
            </a:r>
            <a:r>
              <a:rPr lang="en-US" sz="2400" dirty="0" smtClean="0"/>
              <a:t> </a:t>
            </a:r>
            <a:r>
              <a:rPr lang="en-US" sz="2400" dirty="0" err="1" smtClean="0"/>
              <a:t>kontinua</a:t>
            </a:r>
            <a:r>
              <a:rPr lang="en-US" sz="2400" dirty="0" smtClean="0"/>
              <a:t> </a:t>
            </a:r>
            <a:r>
              <a:rPr lang="en-US" sz="2400" dirty="0" err="1" smtClean="0"/>
              <a:t>na</a:t>
            </a:r>
            <a:r>
              <a:rPr lang="en-US" sz="2400" dirty="0" smtClean="0"/>
              <a:t> </a:t>
            </a:r>
            <a:r>
              <a:rPr lang="en-US" sz="2400" dirty="0" err="1" smtClean="0"/>
              <a:t>jeden</a:t>
            </a:r>
            <a:r>
              <a:rPr lang="en-US" sz="2400" dirty="0" smtClean="0"/>
              <a:t> bod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b="1" dirty="0" err="1"/>
              <a:t>pravděpodobnostní</a:t>
            </a:r>
            <a:r>
              <a:rPr lang="en-US" sz="2400" b="1" dirty="0"/>
              <a:t> </a:t>
            </a:r>
            <a:r>
              <a:rPr lang="en-US" sz="2400" b="1" dirty="0" err="1"/>
              <a:t>charakter</a:t>
            </a:r>
            <a:r>
              <a:rPr lang="en-US" sz="2400" b="1" dirty="0"/>
              <a:t> </a:t>
            </a:r>
            <a:r>
              <a:rPr lang="en-US" sz="2400" b="1" dirty="0" err="1"/>
              <a:t>získaných</a:t>
            </a:r>
            <a:r>
              <a:rPr lang="en-US" sz="2400" b="1" dirty="0"/>
              <a:t> </a:t>
            </a:r>
            <a:r>
              <a:rPr lang="en-US" sz="2400" b="1" dirty="0" err="1"/>
              <a:t>poznatků</a:t>
            </a:r>
            <a:r>
              <a:rPr lang="en-US" sz="2400" b="1" dirty="0"/>
              <a:t>!</a:t>
            </a:r>
            <a:endParaRPr lang="en-US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28619561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dirty="0" err="1" smtClean="0"/>
              <a:t>Výzkumný</a:t>
            </a:r>
            <a:r>
              <a:rPr lang="en-US" dirty="0" smtClean="0"/>
              <a:t> </a:t>
            </a:r>
            <a:r>
              <a:rPr lang="en-US" dirty="0" err="1" smtClean="0"/>
              <a:t>soubor</a:t>
            </a:r>
            <a:r>
              <a:rPr lang="en-US" dirty="0" smtClean="0"/>
              <a:t> a </a:t>
            </a:r>
            <a:r>
              <a:rPr lang="en-US" dirty="0" err="1" smtClean="0"/>
              <a:t>jeho</a:t>
            </a:r>
            <a:r>
              <a:rPr lang="en-US" dirty="0" smtClean="0"/>
              <a:t> </a:t>
            </a:r>
            <a:r>
              <a:rPr lang="en-US" dirty="0" err="1" smtClean="0"/>
              <a:t>výběr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485800"/>
            <a:ext cx="8229600" cy="4535488"/>
          </a:xfrm>
        </p:spPr>
        <p:txBody>
          <a:bodyPr/>
          <a:lstStyle/>
          <a:p>
            <a:pPr marL="0" indent="0">
              <a:buNone/>
              <a:defRPr/>
            </a:pPr>
            <a:endParaRPr lang="en-US" sz="2400" dirty="0" smtClean="0"/>
          </a:p>
          <a:p>
            <a:r>
              <a:rPr lang="en-US" sz="2400" dirty="0" err="1" smtClean="0"/>
              <a:t>Základní</a:t>
            </a:r>
            <a:r>
              <a:rPr lang="en-US" sz="2400" dirty="0" smtClean="0"/>
              <a:t> </a:t>
            </a:r>
            <a:r>
              <a:rPr lang="en-US" sz="2400" dirty="0" err="1" smtClean="0"/>
              <a:t>soubor</a:t>
            </a:r>
            <a:r>
              <a:rPr lang="en-US" sz="2400" dirty="0" smtClean="0"/>
              <a:t> (populace) – </a:t>
            </a:r>
            <a:r>
              <a:rPr lang="en-US" sz="2400" dirty="0" err="1" smtClean="0"/>
              <a:t>všechny</a:t>
            </a:r>
            <a:r>
              <a:rPr lang="en-US" sz="2400" dirty="0" smtClean="0"/>
              <a:t> </a:t>
            </a:r>
            <a:r>
              <a:rPr lang="en-US" sz="2400" dirty="0" err="1" smtClean="0"/>
              <a:t>prvky</a:t>
            </a:r>
            <a:r>
              <a:rPr lang="en-US" sz="2400" dirty="0" smtClean="0"/>
              <a:t> (</a:t>
            </a:r>
            <a:r>
              <a:rPr lang="en-US" sz="2400" dirty="0" err="1" smtClean="0"/>
              <a:t>osoby</a:t>
            </a:r>
            <a:r>
              <a:rPr lang="en-US" sz="2400" dirty="0" smtClean="0"/>
              <a:t>, </a:t>
            </a:r>
            <a:r>
              <a:rPr lang="en-US" sz="2400" dirty="0" err="1" smtClean="0"/>
              <a:t>situace</a:t>
            </a:r>
            <a:r>
              <a:rPr lang="en-US" sz="2400" dirty="0" smtClean="0"/>
              <a:t>) </a:t>
            </a:r>
            <a:r>
              <a:rPr lang="en-US" sz="2400" dirty="0" err="1" smtClean="0"/>
              <a:t>patřící</a:t>
            </a:r>
            <a:r>
              <a:rPr lang="en-US" sz="2400" dirty="0" smtClean="0"/>
              <a:t> do </a:t>
            </a:r>
            <a:r>
              <a:rPr lang="en-US" sz="2400" dirty="0" err="1" smtClean="0"/>
              <a:t>skupiny</a:t>
            </a:r>
            <a:r>
              <a:rPr lang="en-US" sz="2400" dirty="0" smtClean="0"/>
              <a:t>, </a:t>
            </a:r>
            <a:r>
              <a:rPr lang="en-US" sz="2400" dirty="0" err="1" smtClean="0"/>
              <a:t>kterou</a:t>
            </a:r>
            <a:r>
              <a:rPr lang="en-US" sz="2400" dirty="0" smtClean="0"/>
              <a:t> </a:t>
            </a:r>
            <a:r>
              <a:rPr lang="en-US" sz="2400" dirty="0" err="1" smtClean="0"/>
              <a:t>zkoumáme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b="1" dirty="0" err="1" smtClean="0"/>
              <a:t>Výběrový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soubor</a:t>
            </a:r>
            <a:r>
              <a:rPr lang="en-US" sz="2400" dirty="0" smtClean="0"/>
              <a:t> (</a:t>
            </a:r>
            <a:r>
              <a:rPr lang="en-US" sz="2400" dirty="0" err="1" smtClean="0"/>
              <a:t>výběr</a:t>
            </a:r>
            <a:r>
              <a:rPr lang="en-US" sz="2400" dirty="0" smtClean="0"/>
              <a:t>, </a:t>
            </a:r>
            <a:r>
              <a:rPr lang="en-US" sz="2400" dirty="0" err="1" smtClean="0"/>
              <a:t>vzorek</a:t>
            </a:r>
            <a:r>
              <a:rPr lang="en-US" sz="2400" dirty="0" smtClean="0"/>
              <a:t>) – </a:t>
            </a:r>
            <a:r>
              <a:rPr lang="en-US" sz="2400" dirty="0" err="1" smtClean="0"/>
              <a:t>určitá</a:t>
            </a:r>
            <a:r>
              <a:rPr lang="en-US" sz="2400" dirty="0" smtClean="0"/>
              <a:t> </a:t>
            </a:r>
            <a:r>
              <a:rPr lang="en-US" sz="2400" dirty="0" err="1" smtClean="0"/>
              <a:t>část</a:t>
            </a:r>
            <a:r>
              <a:rPr lang="en-US" sz="2400" dirty="0" smtClean="0"/>
              <a:t> </a:t>
            </a:r>
            <a:r>
              <a:rPr lang="en-US" sz="2400" dirty="0" err="1" smtClean="0"/>
              <a:t>prvků</a:t>
            </a:r>
            <a:r>
              <a:rPr lang="en-US" sz="2400" dirty="0" smtClean="0"/>
              <a:t> </a:t>
            </a:r>
            <a:r>
              <a:rPr lang="en-US" sz="2400" dirty="0" err="1" smtClean="0"/>
              <a:t>vybraná</a:t>
            </a:r>
            <a:r>
              <a:rPr lang="en-US" sz="2400" dirty="0" smtClean="0"/>
              <a:t> </a:t>
            </a:r>
            <a:r>
              <a:rPr lang="en-US" sz="2400" dirty="0" err="1" smtClean="0"/>
              <a:t>ze</a:t>
            </a:r>
            <a:r>
              <a:rPr lang="en-US" sz="2400" dirty="0" smtClean="0"/>
              <a:t> </a:t>
            </a:r>
            <a:r>
              <a:rPr lang="en-US" sz="2400" dirty="0" err="1" smtClean="0"/>
              <a:t>základního</a:t>
            </a:r>
            <a:r>
              <a:rPr lang="en-US" sz="2400" dirty="0" smtClean="0"/>
              <a:t> </a:t>
            </a:r>
            <a:r>
              <a:rPr lang="en-US" sz="2400" dirty="0" err="1" smtClean="0"/>
              <a:t>souboru</a:t>
            </a:r>
            <a:r>
              <a:rPr lang="en-US" sz="2400" dirty="0" smtClean="0"/>
              <a:t>, </a:t>
            </a:r>
            <a:r>
              <a:rPr lang="en-US" sz="2400" dirty="0" err="1" smtClean="0"/>
              <a:t>která</a:t>
            </a:r>
            <a:r>
              <a:rPr lang="en-US" sz="2400" dirty="0" smtClean="0"/>
              <a:t> </a:t>
            </a:r>
            <a:r>
              <a:rPr lang="en-US" sz="2400" dirty="0" err="1" smtClean="0"/>
              <a:t>základní</a:t>
            </a:r>
            <a:r>
              <a:rPr lang="en-US" sz="2400" dirty="0" smtClean="0"/>
              <a:t> </a:t>
            </a:r>
            <a:r>
              <a:rPr lang="en-US" sz="2400" dirty="0" err="1" smtClean="0"/>
              <a:t>soubor</a:t>
            </a:r>
            <a:r>
              <a:rPr lang="en-US" sz="2400" dirty="0" smtClean="0"/>
              <a:t> </a:t>
            </a:r>
            <a:r>
              <a:rPr lang="en-US" sz="2400" dirty="0" err="1" smtClean="0"/>
              <a:t>zastupuje</a:t>
            </a:r>
            <a:r>
              <a:rPr lang="en-US" sz="2400" dirty="0" smtClean="0"/>
              <a:t> (</a:t>
            </a:r>
            <a:r>
              <a:rPr lang="en-US" sz="2400" dirty="0" err="1" smtClean="0"/>
              <a:t>reprezentuje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endParaRPr lang="en-US" sz="2400" dirty="0" smtClean="0"/>
          </a:p>
          <a:p>
            <a:r>
              <a:rPr lang="en-US" sz="2400" dirty="0" smtClean="0"/>
              <a:t>u </a:t>
            </a:r>
            <a:r>
              <a:rPr lang="en-US" sz="2400" dirty="0" err="1" smtClean="0"/>
              <a:t>kvantitativní</a:t>
            </a:r>
            <a:r>
              <a:rPr lang="en-US" sz="2400" dirty="0" err="1" smtClean="0"/>
              <a:t>ho</a:t>
            </a:r>
            <a:r>
              <a:rPr lang="en-US" sz="2400" dirty="0" smtClean="0"/>
              <a:t> </a:t>
            </a:r>
            <a:r>
              <a:rPr lang="en-US" sz="2400" dirty="0" err="1" smtClean="0"/>
              <a:t>přístupu</a:t>
            </a:r>
            <a:r>
              <a:rPr lang="en-US" sz="2400" dirty="0" smtClean="0"/>
              <a:t> </a:t>
            </a:r>
            <a:r>
              <a:rPr lang="en-US" sz="2400" dirty="0" err="1" smtClean="0"/>
              <a:t>bychom</a:t>
            </a:r>
            <a:r>
              <a:rPr lang="en-US" sz="2400" dirty="0" smtClean="0"/>
              <a:t> se </a:t>
            </a:r>
            <a:r>
              <a:rPr lang="en-US" sz="2400" dirty="0" err="1" smtClean="0"/>
              <a:t>měli</a:t>
            </a:r>
            <a:r>
              <a:rPr lang="en-US" sz="2400" dirty="0" smtClean="0"/>
              <a:t> </a:t>
            </a:r>
            <a:r>
              <a:rPr lang="en-US" sz="2400" dirty="0" err="1" smtClean="0"/>
              <a:t>snažit</a:t>
            </a:r>
            <a:r>
              <a:rPr lang="en-US" sz="2400" dirty="0" smtClean="0"/>
              <a:t> o co </a:t>
            </a:r>
            <a:r>
              <a:rPr lang="en-US" sz="2400" dirty="0" err="1" smtClean="0"/>
              <a:t>největší</a:t>
            </a:r>
            <a:r>
              <a:rPr lang="en-US" sz="2400" dirty="0" smtClean="0"/>
              <a:t> </a:t>
            </a:r>
            <a:r>
              <a:rPr lang="en-US" sz="2400" dirty="0" err="1" smtClean="0"/>
              <a:t>reprezentativnost</a:t>
            </a:r>
            <a:r>
              <a:rPr lang="en-US" sz="2400" dirty="0" smtClean="0"/>
              <a:t>, u </a:t>
            </a:r>
            <a:r>
              <a:rPr lang="en-US" sz="2400" dirty="0" err="1" smtClean="0"/>
              <a:t>kvalitativního</a:t>
            </a:r>
            <a:r>
              <a:rPr lang="en-US" sz="2400" dirty="0" smtClean="0"/>
              <a:t> </a:t>
            </a:r>
            <a:r>
              <a:rPr lang="en-US" sz="2400" dirty="0" err="1" smtClean="0"/>
              <a:t>přístpu</a:t>
            </a:r>
            <a:r>
              <a:rPr lang="en-US" sz="2400" dirty="0" smtClean="0"/>
              <a:t> </a:t>
            </a:r>
            <a:r>
              <a:rPr lang="en-US" sz="2400" dirty="0" err="1" smtClean="0"/>
              <a:t>reprezentativnost</a:t>
            </a:r>
            <a:r>
              <a:rPr lang="en-US" sz="2400" dirty="0" smtClean="0"/>
              <a:t> </a:t>
            </a:r>
            <a:r>
              <a:rPr lang="en-US" sz="2400" dirty="0" err="1" smtClean="0"/>
              <a:t>řešit</a:t>
            </a:r>
            <a:r>
              <a:rPr lang="en-US" sz="2400" dirty="0" smtClean="0"/>
              <a:t> </a:t>
            </a:r>
            <a:r>
              <a:rPr lang="en-US" sz="2400" dirty="0" err="1" smtClean="0"/>
              <a:t>nemusíme</a:t>
            </a:r>
            <a:r>
              <a:rPr lang="en-US" sz="2400" dirty="0"/>
              <a:t>!</a:t>
            </a:r>
            <a:r>
              <a:rPr lang="en-US" sz="2400" dirty="0" smtClean="0"/>
              <a:t/>
            </a:r>
            <a:br>
              <a:rPr lang="en-US" sz="2400" dirty="0" smtClean="0"/>
            </a:b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332251331"/>
      </p:ext>
    </p:extLst>
  </p:cSld>
  <p:clrMapOvr>
    <a:masterClrMapping/>
  </p:clrMapOvr>
</p:sld>
</file>

<file path=ppt/theme/theme1.xml><?xml version="1.0" encoding="utf-8"?>
<a:theme xmlns:a="http://schemas.openxmlformats.org/drawingml/2006/main" name="Vlastní návrh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icink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IAF_Government Communication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32271</TotalTime>
  <Words>303</Words>
  <Application>Microsoft Macintosh PowerPoint</Application>
  <PresentationFormat>On-screen Show (4:3)</PresentationFormat>
  <Paragraphs>49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Vlastní návrh</vt:lpstr>
      <vt:lpstr>Micinka</vt:lpstr>
      <vt:lpstr>PIAF_Government Communication</vt:lpstr>
      <vt:lpstr>Metodika tvorby bakalářské práce</vt:lpstr>
      <vt:lpstr>Výzkum v sociálních vědách</vt:lpstr>
      <vt:lpstr>Kvalitativní vs. kvantitativní paradigma</vt:lpstr>
      <vt:lpstr>Kvalitativní vs. kvantitativní paradigma</vt:lpstr>
      <vt:lpstr>Kvalitativní vs. kvantitativní paradigma</vt:lpstr>
      <vt:lpstr>PowerPoint Presentation</vt:lpstr>
      <vt:lpstr>PowerPoint Presentation</vt:lpstr>
      <vt:lpstr>Výzkumný soubor a jeho výběr</vt:lpstr>
      <vt:lpstr>Výzkumný soubor a jeho výběr</vt:lpstr>
      <vt:lpstr>Výzkumný soubor a jeho výběr</vt:lpstr>
      <vt:lpstr>Výzkumný soubor a jeho výběr</vt:lpstr>
      <vt:lpstr>Výzkumný soubor a jeho výběr</vt:lpstr>
      <vt:lpstr>Výzkumné jednotky – koho/co vybíráme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Critique of Marketing:  Creating the ethics and educating the marketing literacy</dc:title>
  <dc:creator>Kasl</dc:creator>
  <cp:lastModifiedBy>Jana Rosenfeldová</cp:lastModifiedBy>
  <cp:revision>553</cp:revision>
  <dcterms:created xsi:type="dcterms:W3CDTF">2010-10-06T12:14:53Z</dcterms:created>
  <dcterms:modified xsi:type="dcterms:W3CDTF">2020-04-08T10:01:10Z</dcterms:modified>
</cp:coreProperties>
</file>