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71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3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23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82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08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4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72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9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00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16D43-9164-40D7-B8DC-F1BDA5E9EF8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3796-23C0-4135-91D7-CCB62C1AD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68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is.ids-mannheim.de/systematische-grammatik/275" TargetMode="External"/><Relationship Id="rId2" Type="http://schemas.openxmlformats.org/officeDocument/2006/relationships/hyperlink" Target="https://www.duden.de/sprachwissen/sprachratgeber/Feinheiten-der-Adjektivbeugu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l1.cuni.cz/pluginfile.php/1148948/mod_resource/content/0/DUDEN%202009%2C%208.%20Auflage%20der%20Grammatik.pdf" TargetMode="External"/><Relationship Id="rId4" Type="http://schemas.openxmlformats.org/officeDocument/2006/relationships/hyperlink" Target="https://grammis.ids-mannheim.de/systematische-grammatik/27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Adjektivdeklination nach verschiedenen Artikelwörtern</a:t>
            </a:r>
            <a:endParaRPr lang="de-DE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Debora Tlustá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2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ALS NULLARTIKEL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SINGULAR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e-DE" dirty="0" err="1"/>
              <a:t>Indefinitnumeralia</a:t>
            </a:r>
            <a:r>
              <a:rPr lang="de-DE" dirty="0"/>
              <a:t> und -pronomina ohne Endung: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allerlei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genug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mancherlei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mehr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viel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w</a:t>
            </a:r>
            <a:r>
              <a:rPr lang="de-DE" dirty="0" err="1" smtClean="0"/>
              <a:t>enig</a:t>
            </a:r>
            <a:endParaRPr lang="cs-CZ" dirty="0" smtClean="0"/>
          </a:p>
          <a:p>
            <a:pPr lvl="1"/>
            <a:r>
              <a:rPr lang="de-DE" dirty="0" smtClean="0"/>
              <a:t>dessen</a:t>
            </a:r>
            <a:r>
              <a:rPr lang="de-DE" dirty="0"/>
              <a:t>, deren, dessen</a:t>
            </a:r>
            <a:endParaRPr lang="cs-CZ" dirty="0"/>
          </a:p>
          <a:p>
            <a:pPr lvl="1"/>
            <a:r>
              <a:rPr lang="cs-CZ" dirty="0"/>
              <a:t>w</a:t>
            </a:r>
            <a:r>
              <a:rPr lang="de-DE" dirty="0" smtClean="0"/>
              <a:t>essen</a:t>
            </a:r>
            <a:endParaRPr lang="cs-CZ" dirty="0"/>
          </a:p>
          <a:p>
            <a:pPr lvl="1"/>
            <a:r>
              <a:rPr lang="de-DE" dirty="0"/>
              <a:t>manch, solch, welch</a:t>
            </a:r>
            <a:endParaRPr lang="cs-CZ" dirty="0"/>
          </a:p>
          <a:p>
            <a:pPr lvl="1"/>
            <a:r>
              <a:rPr lang="de-DE" dirty="0"/>
              <a:t>nichts/etwas + substantiviertes Adjektiv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PLURAL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5000" b="1" dirty="0"/>
              <a:t>PLURAL</a:t>
            </a:r>
            <a:endParaRPr lang="cs-CZ" sz="5000" dirty="0"/>
          </a:p>
          <a:p>
            <a:pPr lvl="0"/>
            <a:r>
              <a:rPr lang="de-DE" sz="5000" dirty="0" err="1"/>
              <a:t>Indefinitnumeralia</a:t>
            </a:r>
            <a:r>
              <a:rPr lang="de-DE" sz="5000" dirty="0"/>
              <a:t>/-pronomina </a:t>
            </a:r>
            <a:endParaRPr lang="cs-CZ" sz="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mehrere</a:t>
            </a:r>
            <a:endParaRPr lang="cs-CZ" sz="5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viele</a:t>
            </a:r>
            <a:endParaRPr lang="cs-CZ" sz="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/>
              <a:t>einige</a:t>
            </a:r>
            <a:endParaRPr lang="cs-CZ" sz="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/>
              <a:t>wenige</a:t>
            </a:r>
            <a:endParaRPr lang="cs-CZ" sz="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etliche</a:t>
            </a:r>
            <a:endParaRPr lang="cs-CZ" sz="5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ein paar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folgende</a:t>
            </a:r>
            <a:endParaRPr lang="cs-CZ" sz="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5000" dirty="0" smtClean="0"/>
              <a:t>andere</a:t>
            </a:r>
            <a:endParaRPr lang="cs-CZ" sz="5000" dirty="0"/>
          </a:p>
          <a:p>
            <a:pPr marL="0" indent="0">
              <a:buNone/>
            </a:pPr>
            <a:r>
              <a:rPr lang="de-DE" sz="5000" dirty="0" smtClean="0"/>
              <a:t>…usw. </a:t>
            </a:r>
          </a:p>
          <a:p>
            <a:pPr lvl="0"/>
            <a:r>
              <a:rPr lang="de-DE" sz="5000" dirty="0" smtClean="0"/>
              <a:t>manche</a:t>
            </a:r>
            <a:r>
              <a:rPr lang="de-DE" sz="5000" dirty="0"/>
              <a:t>, welche, solche (auch wie nach best. A.)</a:t>
            </a:r>
            <a:endParaRPr lang="cs-CZ" sz="5000" dirty="0"/>
          </a:p>
          <a:p>
            <a:pPr lvl="0"/>
            <a:r>
              <a:rPr lang="de-DE" sz="5000" dirty="0"/>
              <a:t>Numeralia</a:t>
            </a:r>
            <a:endParaRPr lang="cs-CZ" sz="5000" dirty="0"/>
          </a:p>
          <a:p>
            <a:pPr lvl="0"/>
            <a:r>
              <a:rPr lang="de-DE" sz="5000" dirty="0"/>
              <a:t>Zwei, -er, -en; drei, -er, -en</a:t>
            </a:r>
            <a:endParaRPr lang="cs-CZ" sz="5000" dirty="0"/>
          </a:p>
          <a:p>
            <a:pPr lvl="0"/>
            <a:r>
              <a:rPr lang="de-DE" sz="5000" dirty="0"/>
              <a:t>Vier, fünf… </a:t>
            </a:r>
            <a:endParaRPr lang="cs-CZ" sz="5000" dirty="0"/>
          </a:p>
          <a:p>
            <a:pPr lvl="0"/>
            <a:r>
              <a:rPr lang="de-DE" sz="5000" dirty="0"/>
              <a:t>Hundert, Tausend, Million </a:t>
            </a:r>
            <a:endParaRPr lang="cs-CZ" sz="5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75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BESONDERHEITEN IN DER ADJEKTIVBEUGUNG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b="1" dirty="0"/>
              <a:t>IN DER REGEL NICHT DEKLINIEBARE ADJEKTIVE: Die Artikelwörter</a:t>
            </a:r>
            <a:r>
              <a:rPr lang="de-DE" dirty="0"/>
              <a:t> beeinflussen hier den Prozess </a:t>
            </a:r>
            <a:r>
              <a:rPr lang="de-DE" u="sng" dirty="0"/>
              <a:t>nicht</a:t>
            </a:r>
            <a:r>
              <a:rPr lang="de-DE" dirty="0"/>
              <a:t>. Zu solchen gehören:</a:t>
            </a:r>
            <a:r>
              <a:rPr lang="de-DE" i="1" dirty="0"/>
              <a:t> </a:t>
            </a:r>
            <a:r>
              <a:rPr lang="de-DE" b="1" i="1" dirty="0"/>
              <a:t>bestimmte Farbadjektive </a:t>
            </a:r>
            <a:r>
              <a:rPr lang="de-DE" i="1" dirty="0"/>
              <a:t>(z. B. lila, rosa), </a:t>
            </a:r>
            <a:r>
              <a:rPr lang="de-DE" b="1" i="1" dirty="0"/>
              <a:t>von den Ortsnamen abgeleitete Formen auf -er </a:t>
            </a:r>
            <a:r>
              <a:rPr lang="de-DE" i="1" dirty="0"/>
              <a:t>(z. B. der Prager Kreis, die Berliner Mauer), </a:t>
            </a:r>
            <a:r>
              <a:rPr lang="de-DE" b="1" i="1" dirty="0"/>
              <a:t>Fremdwörter</a:t>
            </a:r>
            <a:r>
              <a:rPr lang="de-DE" i="1" dirty="0"/>
              <a:t> (z. B. prima), </a:t>
            </a:r>
            <a:r>
              <a:rPr lang="de-DE" b="1" i="1" dirty="0"/>
              <a:t>feste Verbindungen</a:t>
            </a:r>
            <a:r>
              <a:rPr lang="de-DE" i="1" dirty="0"/>
              <a:t>.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de-DE" dirty="0" smtClean="0"/>
              <a:t>Bei </a:t>
            </a:r>
            <a:r>
              <a:rPr lang="de-DE" dirty="0"/>
              <a:t>endungslosen Farbenadjektiven kann man </a:t>
            </a:r>
            <a:r>
              <a:rPr lang="de-DE" b="1" dirty="0"/>
              <a:t>das</a:t>
            </a:r>
            <a:r>
              <a:rPr lang="de-DE" dirty="0"/>
              <a:t> </a:t>
            </a:r>
            <a:r>
              <a:rPr lang="de-DE" b="1" dirty="0"/>
              <a:t>Wortbildungselement „-farbig“ </a:t>
            </a:r>
            <a:r>
              <a:rPr lang="de-DE" dirty="0"/>
              <a:t>verwenden. Das Adjektiv ist </a:t>
            </a:r>
            <a:r>
              <a:rPr lang="de-DE" u="sng" dirty="0"/>
              <a:t>dann deklinierbar</a:t>
            </a:r>
            <a:r>
              <a:rPr lang="de-DE" dirty="0"/>
              <a:t> (z. B. </a:t>
            </a:r>
            <a:r>
              <a:rPr lang="de-DE" i="1" dirty="0"/>
              <a:t>ein lila</a:t>
            </a:r>
            <a:r>
              <a:rPr lang="de-DE" b="1" i="1" dirty="0"/>
              <a:t>farbiges</a:t>
            </a:r>
            <a:r>
              <a:rPr lang="de-DE" i="1" dirty="0"/>
              <a:t> Kleid).</a:t>
            </a:r>
            <a:endParaRPr lang="cs-CZ" dirty="0"/>
          </a:p>
          <a:p>
            <a:pPr lvl="0"/>
            <a:r>
              <a:rPr lang="de-DE" b="1" dirty="0"/>
              <a:t>ADJEKTIVE AUF -EL: Das unbetonte -e </a:t>
            </a:r>
            <a:r>
              <a:rPr lang="de-DE" dirty="0"/>
              <a:t>erfüllt hier die Funktion </a:t>
            </a:r>
            <a:r>
              <a:rPr lang="de-DE" u="sng" dirty="0"/>
              <a:t>der Endsilbe</a:t>
            </a:r>
            <a:r>
              <a:rPr lang="de-DE" dirty="0"/>
              <a:t>, sofern </a:t>
            </a:r>
            <a:r>
              <a:rPr lang="de-DE" b="1" dirty="0"/>
              <a:t>die Adjektive</a:t>
            </a:r>
            <a:r>
              <a:rPr lang="de-DE" dirty="0"/>
              <a:t> </a:t>
            </a:r>
            <a:r>
              <a:rPr lang="de-DE" u="sng" dirty="0"/>
              <a:t>attributiv</a:t>
            </a:r>
            <a:r>
              <a:rPr lang="de-DE" dirty="0"/>
              <a:t> fungieren. Z. B.: </a:t>
            </a:r>
            <a:r>
              <a:rPr lang="de-DE" i="1" dirty="0"/>
              <a:t>dun</a:t>
            </a:r>
            <a:r>
              <a:rPr lang="de-DE" b="1" i="1" dirty="0"/>
              <a:t>kel</a:t>
            </a:r>
            <a:r>
              <a:rPr lang="de-DE" i="1" dirty="0"/>
              <a:t> 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 dun</a:t>
            </a:r>
            <a:r>
              <a:rPr lang="de-DE" b="1" i="1" dirty="0"/>
              <a:t>kler </a:t>
            </a:r>
            <a:r>
              <a:rPr lang="de-DE" i="1" dirty="0"/>
              <a:t>Raum, flexib</a:t>
            </a:r>
            <a:r>
              <a:rPr lang="de-DE" b="1" i="1" dirty="0"/>
              <a:t>el 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 flexi</a:t>
            </a:r>
            <a:r>
              <a:rPr lang="de-DE" b="1" i="1" dirty="0"/>
              <a:t>ble</a:t>
            </a:r>
            <a:r>
              <a:rPr lang="de-DE" i="1" dirty="0"/>
              <a:t> Altersgrenzen…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5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BESONDERHEITEN IN DER ADJEKTIVBEUGUNG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b="1" dirty="0"/>
              <a:t>BESTIMMTE ADJEKTIVE AUF -ER + FREMDE ADJEKTIVE AUF UNBETONTEM -ER</a:t>
            </a:r>
            <a:r>
              <a:rPr lang="de-DE" dirty="0"/>
              <a:t> - wo der Stamm mit </a:t>
            </a:r>
            <a:r>
              <a:rPr lang="de-DE" b="1" dirty="0"/>
              <a:t>dem Diphthong + -er</a:t>
            </a:r>
            <a:r>
              <a:rPr lang="de-DE" dirty="0"/>
              <a:t> endet, dort wird </a:t>
            </a:r>
            <a:r>
              <a:rPr lang="de-DE" b="1" dirty="0"/>
              <a:t>das</a:t>
            </a:r>
            <a:r>
              <a:rPr lang="de-DE" dirty="0"/>
              <a:t> </a:t>
            </a:r>
            <a:r>
              <a:rPr lang="de-DE" b="1" dirty="0"/>
              <a:t>-e</a:t>
            </a:r>
            <a:r>
              <a:rPr lang="de-DE" dirty="0"/>
              <a:t> </a:t>
            </a:r>
            <a:r>
              <a:rPr lang="de-DE" u="sng" dirty="0"/>
              <a:t>die Endsilbe</a:t>
            </a:r>
            <a:r>
              <a:rPr lang="de-DE" dirty="0"/>
              <a:t> während der Deklination. Z. B.: </a:t>
            </a:r>
            <a:r>
              <a:rPr lang="de-DE" i="1" dirty="0"/>
              <a:t>teu</a:t>
            </a:r>
            <a:r>
              <a:rPr lang="de-DE" b="1" i="1" dirty="0"/>
              <a:t>er</a:t>
            </a:r>
            <a:r>
              <a:rPr lang="de-DE" i="1" dirty="0"/>
              <a:t> 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 eine teu</a:t>
            </a:r>
            <a:r>
              <a:rPr lang="de-DE" b="1" i="1" dirty="0"/>
              <a:t>re</a:t>
            </a:r>
            <a:r>
              <a:rPr lang="de-DE" i="1" dirty="0"/>
              <a:t> Wohnung…</a:t>
            </a:r>
            <a:r>
              <a:rPr lang="de-DE" dirty="0"/>
              <a:t> </a:t>
            </a:r>
            <a:endParaRPr lang="cs-CZ" dirty="0"/>
          </a:p>
          <a:p>
            <a:pPr lvl="0"/>
            <a:r>
              <a:rPr lang="de-DE" b="1" dirty="0"/>
              <a:t>ADJEKTIVE MIT/OHNE -E IM AUSLAUT:</a:t>
            </a:r>
            <a:r>
              <a:rPr lang="de-DE" dirty="0"/>
              <a:t> </a:t>
            </a:r>
            <a:r>
              <a:rPr lang="de-DE" b="1" dirty="0"/>
              <a:t>Das -e</a:t>
            </a:r>
            <a:r>
              <a:rPr lang="de-DE" dirty="0"/>
              <a:t> </a:t>
            </a:r>
            <a:r>
              <a:rPr lang="de-DE" u="sng" dirty="0"/>
              <a:t>wegfallen darf</a:t>
            </a:r>
            <a:r>
              <a:rPr lang="de-DE" dirty="0"/>
              <a:t>, falls es </a:t>
            </a:r>
            <a:r>
              <a:rPr lang="de-DE" u="sng" dirty="0"/>
              <a:t>unbetont</a:t>
            </a:r>
            <a:r>
              <a:rPr lang="de-DE" dirty="0"/>
              <a:t> ist. Bei der Flexion wird es allerdings benutzt. Z. B. </a:t>
            </a:r>
            <a:r>
              <a:rPr lang="de-DE" i="1" dirty="0"/>
              <a:t>Der Abend ist mil</a:t>
            </a:r>
            <a:r>
              <a:rPr lang="de-DE" b="1" i="1" dirty="0"/>
              <a:t>d</a:t>
            </a:r>
            <a:r>
              <a:rPr lang="de-DE" i="1" dirty="0"/>
              <a:t>/mil</a:t>
            </a:r>
            <a:r>
              <a:rPr lang="de-DE" b="1" i="1" dirty="0"/>
              <a:t>de</a:t>
            </a:r>
            <a:r>
              <a:rPr lang="de-DE" i="1" dirty="0"/>
              <a:t>. </a:t>
            </a:r>
            <a:r>
              <a:rPr lang="de-DE" dirty="0"/>
              <a:t>X </a:t>
            </a:r>
            <a:r>
              <a:rPr lang="de-DE" i="1" dirty="0"/>
              <a:t>Im Gedicht wird ein mild</a:t>
            </a:r>
            <a:r>
              <a:rPr lang="de-DE" b="1" i="1" dirty="0"/>
              <a:t>er</a:t>
            </a:r>
            <a:r>
              <a:rPr lang="de-DE" i="1" dirty="0"/>
              <a:t> Abend beschrieben. </a:t>
            </a:r>
            <a:endParaRPr lang="cs-CZ" dirty="0"/>
          </a:p>
          <a:p>
            <a:pPr lvl="0"/>
            <a:r>
              <a:rPr lang="de-DE" b="1" dirty="0"/>
              <a:t>DIE STAMMÄNDERUNG BEI „HOCH“ </a:t>
            </a:r>
            <a:r>
              <a:rPr lang="de-DE" dirty="0"/>
              <a:t>- z. B.: </a:t>
            </a:r>
            <a:r>
              <a:rPr lang="de-DE" i="1" dirty="0"/>
              <a:t>ho</a:t>
            </a:r>
            <a:r>
              <a:rPr lang="de-DE" b="1" i="1" dirty="0"/>
              <a:t>ch</a:t>
            </a:r>
            <a:r>
              <a:rPr lang="de-DE" i="1" dirty="0"/>
              <a:t> - ein ho</a:t>
            </a:r>
            <a:r>
              <a:rPr lang="de-DE" b="1" i="1" dirty="0"/>
              <a:t>her</a:t>
            </a:r>
            <a:r>
              <a:rPr lang="de-DE" i="1" dirty="0"/>
              <a:t> Baum.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909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Danke schön für die Aufmerksamkeit. 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186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QUELLEN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140" y="1825625"/>
            <a:ext cx="10981660" cy="4755928"/>
          </a:xfrm>
        </p:spPr>
        <p:txBody>
          <a:bodyPr>
            <a:no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DUDENREDAKTION (O. J.).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Feinheiten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Adjektivbeugung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Duden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online [online].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Bibliographisches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Institut, 2022 [cit. 2022-05-02]. Dostupné z: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www.duden.de/sprachwissen/sprachratgeber/Feinheiten-der-Adjektivbeugung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Artikel. In: Leibniz-Institut für Deutsche Sprache: "Systematische Grammatik". Grammatisches Informationssystem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grammis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10.14618/</a:t>
            </a:r>
            <a:r>
              <a:rPr lang="de-DE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grammatiksystem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[cit. 2022-05-02]. Dostupné z: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Permalink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grammis.ids-mannheim.de/systematische-grammatik/275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Adjektiv. In: Leibniz-Institut für Deutsche Sprache: "Systematische Grammatik". Grammatisches Informationssystem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grammis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10.14618/</a:t>
            </a:r>
            <a:r>
              <a:rPr lang="de-DE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grammatiksystem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[cit. 2022-05-02]. Dostupné z: 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Permalink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grammis.ids-mannheim.de/systematische-grammatik/276</a:t>
            </a:r>
            <a:endParaRPr lang="cs-C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GALLMANN, Peter. Das Adjektiv. DUDEN REDAKTION. DUDEN - Die Grammatik: Unentbehrlich für richtiges Deutsch [online]. 8. Auflage.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Manheim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Bibliographisches Institut, 2009, s. 338-379 [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2022-05-0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978-3-411-04048-3.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Dostupné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z: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://dl1.cuni.cz/pluginfile.php/1148948/mod_resource/content/0/DUDEN%202009%2C%208.%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20Auflage%20der%20Grammatik.pdf</a:t>
            </a:r>
            <a:endParaRPr lang="cs-C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GLÜCK, Helmut a Michael RÖDEL. 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Metzler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Lexikon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[online]. 5.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Auflage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Stutgart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Metzler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Verlag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2016, s. 57 [cit.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2022-05-02].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978-3-476-02641-5. Dostupné z: https://dl1.cuni.cz/pluginfile.php/1148960/mod_resource/content/0/Gl%C3%BCck-Rodel_Metzler-Lexikon-Sprache.pdf</a:t>
            </a:r>
          </a:p>
        </p:txBody>
      </p:sp>
    </p:spTree>
    <p:extLst>
      <p:ext uri="{BB962C8B-B14F-4D97-AF65-F5344CB8AC3E}">
        <p14:creationId xmlns:p14="http://schemas.microsoft.com/office/powerpoint/2010/main" val="70844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665" y="5859837"/>
            <a:ext cx="10515600" cy="1325563"/>
          </a:xfrm>
        </p:spPr>
        <p:txBody>
          <a:bodyPr>
            <a:normAutofit/>
          </a:bodyPr>
          <a:lstStyle/>
          <a:p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 Artikelwörter und Adjektive ist unter anderem die Tatsache gemeinsam, dass sie das Substantiv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e-DE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enauer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charakterisieren und spezifizieren – sowohl aus der grammatischen als auch semantischen Hinsicht. 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ARTIKELWÖRTER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0707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AutoNum type="alphaLcParenR"/>
            </a:pP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Bestimmte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unbestimmte 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Numeralia, welche die Rolle eines bestimmten oder unbestimmten Artikels übernehmen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Funktion der Determination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in der Kooperation mit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einem Nomen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können sie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Nominalphrasen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bilden. Z. B.: 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(A) + Haus (N) 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Haus (NP)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Artikelwörter werden im Deutschen </a:t>
            </a:r>
            <a:r>
              <a:rPr lang="de-D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präponiert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sie stehen </a:t>
            </a:r>
            <a:r>
              <a:rPr lang="de-D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vor dem Wort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Kongruent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 dem Nomen in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Genus, Numerus und Kasus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Generalisierung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Individualisierung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Bekanntheit x 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Nichtbekanntheit…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Festlegung des Deklinationstyps von 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ADJEKTIVE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54065" cy="3230707"/>
          </a:xfrm>
        </p:spPr>
        <p:txBody>
          <a:bodyPr>
            <a:normAutofit/>
          </a:bodyPr>
          <a:lstStyle/>
          <a:p>
            <a:pPr lvl="0"/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dem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Kasus, Numerus und Genus 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flektierbar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Komparationsformen (Positiv, Komparativ, Superlativ)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DE" sz="1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semantische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Aufgabe: Qualifizierung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Eigenschaften von Lebewesen und Sachen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Ausdruck von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Beziehungen oder Zugehörigkeit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Quantifizierung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Gebräuche: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Attributiv, substantiviert, prädikativ, adverbia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42176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Wann dekliniert man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Adjektive NICHT?</a:t>
            </a: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Falls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Adjektiv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dem Nomen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vorkommt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lockere Nachträge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Prädikative 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Adjektive - z. B.: </a:t>
            </a:r>
            <a:r>
              <a:rPr lang="de-DE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 ist </a:t>
            </a:r>
            <a:r>
              <a:rPr lang="de-DE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müde</a:t>
            </a:r>
            <a:r>
              <a:rPr lang="de-DE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Adverbiale Adjektive + Verbindungen aus Präposition und adverbialem Adjektiv 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e-DE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unbekannt verreisen, seit ewig, von nah und fern…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e-D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Endungslose Adjektive und Substantivierungen, Paarformen, Sonderfälle</a:t>
            </a:r>
            <a:r>
              <a:rPr lang="de-D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(mehr in späteren Folien) 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22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Wann werden Adjektive DEKLINIERT?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1500" dirty="0"/>
              <a:t>In den Situationen, wo sich </a:t>
            </a:r>
            <a:r>
              <a:rPr lang="de-DE" sz="1500" b="1" dirty="0"/>
              <a:t>ein Adjektiv</a:t>
            </a:r>
            <a:r>
              <a:rPr lang="de-DE" sz="1500" dirty="0"/>
              <a:t> </a:t>
            </a:r>
            <a:r>
              <a:rPr lang="de-DE" sz="1500" u="sng" dirty="0"/>
              <a:t>vor dem Nomen</a:t>
            </a:r>
            <a:r>
              <a:rPr lang="de-DE" sz="1500" dirty="0"/>
              <a:t> befindet. Z. B.: </a:t>
            </a:r>
            <a:r>
              <a:rPr lang="de-DE" sz="1500" i="1" dirty="0"/>
              <a:t>Ich wünsche Ihnen </a:t>
            </a:r>
            <a:r>
              <a:rPr lang="de-DE" sz="1500" b="1" i="1" dirty="0"/>
              <a:t>einen schönen Tag</a:t>
            </a:r>
            <a:r>
              <a:rPr lang="de-DE" sz="1500" i="1" dirty="0"/>
              <a:t>.</a:t>
            </a:r>
            <a:r>
              <a:rPr lang="de-DE" sz="1500" dirty="0"/>
              <a:t> </a:t>
            </a:r>
            <a:endParaRPr lang="cs-CZ" sz="1500" dirty="0"/>
          </a:p>
          <a:p>
            <a:pPr lvl="0"/>
            <a:r>
              <a:rPr lang="de-DE" sz="1500" u="sng" dirty="0"/>
              <a:t>Auf dieselbe Weise wie Adjektive „vor dem Nomen“</a:t>
            </a:r>
            <a:r>
              <a:rPr lang="de-DE" sz="1500" dirty="0"/>
              <a:t> dekliniert man auch </a:t>
            </a:r>
            <a:r>
              <a:rPr lang="de-DE" sz="1500" b="1" dirty="0"/>
              <a:t>Substantivierungen</a:t>
            </a:r>
            <a:r>
              <a:rPr lang="de-DE" sz="1500" dirty="0"/>
              <a:t>, die sich </a:t>
            </a:r>
            <a:r>
              <a:rPr lang="de-DE" sz="1500" u="sng" dirty="0"/>
              <a:t>als Nomina </a:t>
            </a:r>
            <a:r>
              <a:rPr lang="de-DE" sz="1500" dirty="0"/>
              <a:t>verhalten. Z. B.: </a:t>
            </a:r>
            <a:r>
              <a:rPr lang="de-DE" sz="1500" b="1" i="1" dirty="0"/>
              <a:t>mein</a:t>
            </a:r>
            <a:r>
              <a:rPr lang="de-DE" sz="1500" i="1" dirty="0"/>
              <a:t> Verwandt</a:t>
            </a:r>
            <a:r>
              <a:rPr lang="de-DE" sz="1500" b="1" i="1" dirty="0"/>
              <a:t>er</a:t>
            </a:r>
            <a:r>
              <a:rPr lang="de-DE" sz="1500" i="1" dirty="0"/>
              <a:t>, </a:t>
            </a:r>
            <a:r>
              <a:rPr lang="de-DE" sz="1500" b="1" i="1" dirty="0"/>
              <a:t>derjenige</a:t>
            </a:r>
            <a:r>
              <a:rPr lang="de-DE" sz="1500" i="1" dirty="0"/>
              <a:t> Bekannt</a:t>
            </a:r>
            <a:r>
              <a:rPr lang="de-DE" sz="1500" b="1" i="1" dirty="0"/>
              <a:t>e</a:t>
            </a:r>
            <a:r>
              <a:rPr lang="de-DE" sz="1500" i="1" dirty="0"/>
              <a:t>, die Krank</a:t>
            </a:r>
            <a:r>
              <a:rPr lang="de-DE" sz="1500" b="1" i="1" dirty="0"/>
              <a:t>en</a:t>
            </a:r>
            <a:r>
              <a:rPr lang="de-DE" sz="1500" i="1" dirty="0"/>
              <a:t>… </a:t>
            </a:r>
            <a:endParaRPr lang="cs-CZ" sz="1500" dirty="0"/>
          </a:p>
          <a:p>
            <a:pPr lvl="0"/>
            <a:r>
              <a:rPr lang="de-DE" sz="1500" b="1" dirty="0" smtClean="0"/>
              <a:t>Namenzusätze</a:t>
            </a:r>
            <a:r>
              <a:rPr lang="de-DE" sz="1500" dirty="0" smtClean="0"/>
              <a:t> </a:t>
            </a:r>
            <a:r>
              <a:rPr lang="de-DE" sz="1500" dirty="0"/>
              <a:t>- </a:t>
            </a:r>
            <a:r>
              <a:rPr lang="de-DE" sz="1500" i="1" dirty="0"/>
              <a:t>August </a:t>
            </a:r>
            <a:r>
              <a:rPr lang="de-DE" sz="1500" b="1" i="1" dirty="0"/>
              <a:t>der Starke</a:t>
            </a:r>
            <a:r>
              <a:rPr lang="de-DE" sz="1500" i="1" dirty="0"/>
              <a:t>, Alexandre Dumas </a:t>
            </a:r>
            <a:r>
              <a:rPr lang="de-DE" sz="1500" b="1" i="1" dirty="0"/>
              <a:t>der Ältere</a:t>
            </a:r>
            <a:r>
              <a:rPr lang="de-DE" sz="1500" i="1" dirty="0"/>
              <a:t>…</a:t>
            </a:r>
            <a:endParaRPr lang="cs-CZ" sz="1500" dirty="0"/>
          </a:p>
          <a:p>
            <a:pPr lvl="0"/>
            <a:r>
              <a:rPr lang="de-DE" sz="1500" b="1" dirty="0"/>
              <a:t>Attribute mit Artikelwörtern</a:t>
            </a:r>
            <a:r>
              <a:rPr lang="de-DE" sz="1500" dirty="0"/>
              <a:t>, die sich auf das Substantiv </a:t>
            </a:r>
            <a:r>
              <a:rPr lang="de-DE" sz="1500" u="sng" dirty="0"/>
              <a:t>innerlich</a:t>
            </a:r>
            <a:r>
              <a:rPr lang="de-DE" sz="1500" dirty="0"/>
              <a:t> beziehen, aber</a:t>
            </a:r>
            <a:r>
              <a:rPr lang="de-DE" sz="1500" u="sng" dirty="0"/>
              <a:t> in der Wortfolge</a:t>
            </a:r>
            <a:r>
              <a:rPr lang="de-DE" sz="1500" dirty="0"/>
              <a:t> erscheinen sie </a:t>
            </a:r>
            <a:r>
              <a:rPr lang="de-DE" sz="1500" u="sng" dirty="0"/>
              <a:t>nach</a:t>
            </a:r>
            <a:r>
              <a:rPr lang="de-DE" sz="1500" dirty="0"/>
              <a:t> diesem Nomen. (</a:t>
            </a:r>
            <a:r>
              <a:rPr lang="de-DE" sz="1500" b="1" dirty="0"/>
              <a:t>Achtung!</a:t>
            </a:r>
            <a:r>
              <a:rPr lang="de-DE" sz="1500" dirty="0"/>
              <a:t> Es handelt sich </a:t>
            </a:r>
            <a:r>
              <a:rPr lang="de-DE" sz="1500" u="sng" dirty="0"/>
              <a:t>nicht</a:t>
            </a:r>
            <a:r>
              <a:rPr lang="de-DE" sz="1500" dirty="0"/>
              <a:t> um Nominalisierungen, man schreibt sie </a:t>
            </a:r>
            <a:r>
              <a:rPr lang="de-DE" sz="1500" u="sng" dirty="0"/>
              <a:t>klein</a:t>
            </a:r>
            <a:r>
              <a:rPr lang="de-DE" sz="1500" dirty="0"/>
              <a:t>.) Z. B.: </a:t>
            </a:r>
            <a:r>
              <a:rPr lang="de-DE" sz="1500" i="1" dirty="0"/>
              <a:t>Den neuen Mantel trage ich lieber als </a:t>
            </a:r>
            <a:r>
              <a:rPr lang="de-DE" sz="1500" b="1" i="1" dirty="0"/>
              <a:t>den alten (Mantel)</a:t>
            </a:r>
            <a:r>
              <a:rPr lang="de-DE" sz="1500" dirty="0"/>
              <a:t>. </a:t>
            </a:r>
            <a:endParaRPr lang="cs-CZ" sz="1500" dirty="0"/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48283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PRINZIPIEN DER ADJEKTIVDEKLINATION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u="sng" dirty="0"/>
              <a:t>Zwei Deklinationsmuster nach </a:t>
            </a:r>
            <a:r>
              <a:rPr lang="de-DE" sz="2000" u="sng" dirty="0" smtClean="0"/>
              <a:t>Duden</a:t>
            </a:r>
            <a:r>
              <a:rPr lang="cs-CZ" sz="2000" u="sng" dirty="0" smtClean="0"/>
              <a:t> (</a:t>
            </a:r>
            <a:r>
              <a:rPr lang="de-DE" sz="2000" u="sng" dirty="0" smtClean="0"/>
              <a:t>nicht wie beim Substantiv vorbestimmt, sondern syntaktisch gesteuert</a:t>
            </a:r>
            <a:r>
              <a:rPr lang="cs-CZ" sz="2000" u="sng" dirty="0" smtClean="0"/>
              <a:t>)</a:t>
            </a:r>
            <a:r>
              <a:rPr lang="de-DE" sz="2000" u="sng" dirty="0" smtClean="0"/>
              <a:t>: </a:t>
            </a:r>
            <a:endParaRPr lang="cs-CZ" sz="2000" dirty="0"/>
          </a:p>
          <a:p>
            <a:pPr lvl="0"/>
            <a:r>
              <a:rPr lang="de-DE" sz="2000" b="1" u="sng" dirty="0"/>
              <a:t>Die schwache </a:t>
            </a:r>
            <a:r>
              <a:rPr lang="de-DE" sz="2000" b="1" u="sng" dirty="0" smtClean="0"/>
              <a:t>Adjektivdeklination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	</a:t>
            </a:r>
            <a:r>
              <a:rPr lang="de-DE" sz="2000" b="1" dirty="0" smtClean="0"/>
              <a:t>Der </a:t>
            </a:r>
            <a:r>
              <a:rPr lang="de-DE" sz="2000" b="1" dirty="0"/>
              <a:t>bestimmte Artikel/ein Artikelwort </a:t>
            </a:r>
            <a:r>
              <a:rPr lang="de-DE" sz="2000" b="1" dirty="0" smtClean="0"/>
              <a:t>mit einer</a:t>
            </a:r>
            <a:r>
              <a:rPr lang="cs-CZ" sz="2000" b="1" dirty="0" smtClean="0"/>
              <a:t> </a:t>
            </a:r>
            <a:r>
              <a:rPr lang="de-DE" sz="2000" b="1" dirty="0" smtClean="0"/>
              <a:t>Endung </a:t>
            </a:r>
            <a:r>
              <a:rPr lang="de-DE" sz="2000" b="1" dirty="0"/>
              <a:t>+ die Endung „-e“ oder „-en“ bei dem Adjektiv</a:t>
            </a:r>
            <a:r>
              <a:rPr lang="de-DE" sz="2000" b="1" dirty="0" smtClean="0"/>
              <a:t>.</a:t>
            </a:r>
            <a:r>
              <a:rPr lang="cs-CZ" sz="2000" b="1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 </a:t>
            </a:r>
            <a:r>
              <a:rPr lang="de-DE" sz="2000" dirty="0" smtClean="0"/>
              <a:t>Die Endung </a:t>
            </a:r>
            <a:r>
              <a:rPr lang="de-DE" sz="2000" b="1" dirty="0" smtClean="0"/>
              <a:t>„-en“ </a:t>
            </a:r>
            <a:r>
              <a:rPr lang="cs-CZ" sz="2000" dirty="0" smtClean="0"/>
              <a:t>steht im </a:t>
            </a:r>
            <a:r>
              <a:rPr lang="cs-CZ" sz="2000" u="sng" dirty="0" err="1" smtClean="0"/>
              <a:t>Plural</a:t>
            </a:r>
            <a:r>
              <a:rPr lang="cs-CZ" sz="2000" dirty="0" smtClean="0"/>
              <a:t>, </a:t>
            </a:r>
            <a:r>
              <a:rPr lang="cs-CZ" sz="2000" u="sng" dirty="0" smtClean="0"/>
              <a:t>Dativ</a:t>
            </a:r>
            <a:r>
              <a:rPr lang="cs-CZ" sz="2000" dirty="0" smtClean="0"/>
              <a:t>, </a:t>
            </a:r>
            <a:r>
              <a:rPr lang="cs-CZ" sz="2000" u="sng" dirty="0" smtClean="0"/>
              <a:t>Genitiv</a:t>
            </a:r>
            <a:r>
              <a:rPr lang="cs-CZ" sz="2000" dirty="0" smtClean="0"/>
              <a:t> </a:t>
            </a:r>
            <a:r>
              <a:rPr lang="de-DE" sz="2000" dirty="0" smtClean="0"/>
              <a:t>und </a:t>
            </a:r>
            <a:r>
              <a:rPr lang="de-DE" sz="2000" u="sng" dirty="0" smtClean="0"/>
              <a:t>nur bei dem Singular des Maskulinums </a:t>
            </a:r>
            <a:r>
              <a:rPr lang="cs-CZ" sz="2000" u="sng" dirty="0" err="1" smtClean="0"/>
              <a:t>auch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im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Akkusativ</a:t>
            </a:r>
            <a:r>
              <a:rPr lang="cs-CZ" sz="2000" dirty="0" smtClean="0"/>
              <a:t>. </a:t>
            </a:r>
            <a:r>
              <a:rPr lang="de-DE" sz="2000" i="1" u="sng" dirty="0" smtClean="0"/>
              <a:t>Sonst</a:t>
            </a:r>
            <a:r>
              <a:rPr lang="de-DE" sz="2000" dirty="0" smtClean="0"/>
              <a:t> steht die Endung </a:t>
            </a:r>
            <a:r>
              <a:rPr lang="cs-CZ" sz="2000" b="1" dirty="0" smtClean="0"/>
              <a:t>„-e“</a:t>
            </a:r>
            <a:r>
              <a:rPr lang="cs-CZ" sz="2000" dirty="0" smtClean="0"/>
              <a:t>.</a:t>
            </a:r>
            <a:endParaRPr lang="de-DE" sz="2000" b="1" dirty="0" smtClean="0"/>
          </a:p>
          <a:p>
            <a:pPr lvl="0"/>
            <a:r>
              <a:rPr lang="de-DE" sz="2000" b="1" u="sng" dirty="0" smtClean="0"/>
              <a:t>Die starke Adjektivdeklination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b="1" i="1" dirty="0" smtClean="0"/>
              <a:t>Kein/e</a:t>
            </a:r>
            <a:r>
              <a:rPr lang="cs-CZ" sz="2000" b="1" i="1" dirty="0" smtClean="0"/>
              <a:t>i</a:t>
            </a:r>
            <a:r>
              <a:rPr lang="de-DE" sz="2000" b="1" i="1" dirty="0" smtClean="0"/>
              <a:t>n </a:t>
            </a:r>
            <a:r>
              <a:rPr lang="de-DE" sz="2000" b="1" i="1" dirty="0"/>
              <a:t>endungsloses Artikelwort + ein Adjektiv mit der Endung -e, -en, -</a:t>
            </a:r>
            <a:r>
              <a:rPr lang="de-DE" sz="2000" b="1" i="1" dirty="0" smtClean="0"/>
              <a:t>er</a:t>
            </a:r>
            <a:r>
              <a:rPr lang="cs-CZ" sz="2000" b="1" i="1" dirty="0" smtClean="0"/>
              <a:t>, -es</a:t>
            </a:r>
            <a:r>
              <a:rPr lang="de-DE" sz="2000" b="1" i="1" dirty="0" smtClean="0"/>
              <a:t> </a:t>
            </a:r>
            <a:r>
              <a:rPr lang="de-DE" sz="2000" b="1" i="1" dirty="0"/>
              <a:t>oder -</a:t>
            </a:r>
            <a:r>
              <a:rPr lang="de-DE" sz="2000" b="1" i="1" dirty="0" err="1"/>
              <a:t>em</a:t>
            </a:r>
            <a:r>
              <a:rPr lang="de-DE" sz="2000" b="1" i="1" dirty="0"/>
              <a:t>. </a:t>
            </a:r>
            <a:endParaRPr lang="cs-CZ" sz="2000" b="1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i="1" dirty="0"/>
              <a:t> </a:t>
            </a:r>
            <a:r>
              <a:rPr lang="cs-CZ" sz="2000" b="1" dirty="0" smtClean="0"/>
              <a:t>Die</a:t>
            </a:r>
            <a:r>
              <a:rPr lang="cs-CZ" sz="2000" b="1" i="1" dirty="0" smtClean="0"/>
              <a:t> </a:t>
            </a:r>
            <a:r>
              <a:rPr lang="de-DE" sz="2000" b="1" dirty="0" smtClean="0"/>
              <a:t>Artikelwörter des Typs </a:t>
            </a:r>
            <a:r>
              <a:rPr lang="de-DE" sz="2000" b="1" i="1" dirty="0" smtClean="0"/>
              <a:t>ein, mein, kein</a:t>
            </a:r>
            <a:r>
              <a:rPr lang="de-DE" sz="2000" dirty="0" smtClean="0"/>
              <a:t>: zwei </a:t>
            </a:r>
            <a:r>
              <a:rPr lang="de-DE" sz="2000" dirty="0" err="1" smtClean="0"/>
              <a:t>suffixlose</a:t>
            </a:r>
            <a:r>
              <a:rPr lang="de-DE" sz="2000" dirty="0" smtClean="0"/>
              <a:t> Formen </a:t>
            </a:r>
            <a:r>
              <a:rPr lang="cs-CZ" sz="2000" dirty="0" smtClean="0"/>
              <a:t>– </a:t>
            </a:r>
            <a:r>
              <a:rPr lang="cs-CZ" sz="2000" u="sng" dirty="0" smtClean="0"/>
              <a:t>Nominativ </a:t>
            </a:r>
            <a:r>
              <a:rPr lang="cs-CZ" sz="2000" u="sng" dirty="0" err="1" smtClean="0"/>
              <a:t>Singular</a:t>
            </a:r>
            <a:r>
              <a:rPr lang="cs-CZ" sz="2000" u="sng" dirty="0" smtClean="0"/>
              <a:t> Maskulinum </a:t>
            </a:r>
            <a:r>
              <a:rPr lang="cs-CZ" sz="2000" dirty="0" smtClean="0"/>
              <a:t>+ </a:t>
            </a:r>
            <a:r>
              <a:rPr lang="cs-CZ" sz="2000" u="sng" dirty="0" smtClean="0"/>
              <a:t>Nominativ </a:t>
            </a:r>
            <a:r>
              <a:rPr lang="cs-CZ" sz="2000" u="sng" dirty="0" err="1" smtClean="0"/>
              <a:t>und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Akussativ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Singular</a:t>
            </a:r>
            <a:r>
              <a:rPr lang="cs-CZ" sz="2000" u="sng" dirty="0" smtClean="0"/>
              <a:t> Neutrum</a:t>
            </a:r>
            <a:r>
              <a:rPr lang="cs-CZ" sz="2000" dirty="0" smtClean="0"/>
              <a:t>. </a:t>
            </a:r>
            <a:r>
              <a:rPr lang="de-DE" sz="2000" i="1" u="sng" dirty="0" smtClean="0"/>
              <a:t>Nach diesen Formen</a:t>
            </a:r>
            <a:r>
              <a:rPr lang="de-DE" sz="2000" dirty="0" smtClean="0"/>
              <a:t> trägt das Adjektiv </a:t>
            </a:r>
            <a:r>
              <a:rPr lang="de-DE" sz="2000" b="1" dirty="0" smtClean="0"/>
              <a:t>eine starke Endung</a:t>
            </a:r>
            <a:r>
              <a:rPr lang="de-DE" sz="2000" dirty="0" smtClean="0"/>
              <a:t>, </a:t>
            </a:r>
            <a:r>
              <a:rPr lang="de-DE" sz="2000" i="1" u="sng" dirty="0" smtClean="0"/>
              <a:t>sonst</a:t>
            </a:r>
            <a:r>
              <a:rPr lang="de-DE" sz="2000" dirty="0" smtClean="0"/>
              <a:t> </a:t>
            </a:r>
            <a:r>
              <a:rPr lang="de-DE" sz="2000" b="1" dirty="0" smtClean="0"/>
              <a:t>eine schwache</a:t>
            </a:r>
            <a:r>
              <a:rPr lang="de-DE" sz="2000" dirty="0" smtClean="0"/>
              <a:t>. </a:t>
            </a:r>
            <a:endParaRPr lang="de-DE" sz="2000" i="1" u="sng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487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Adjektivdeklination nach dem bestimmten Artikel</a:t>
            </a: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618594"/>
              </p:ext>
            </p:extLst>
          </p:nvPr>
        </p:nvGraphicFramePr>
        <p:xfrm>
          <a:off x="838200" y="1825625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6041858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175605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994015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00156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42416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Maskulinum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Femininum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Neutrum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79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Nominativ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der</a:t>
                      </a:r>
                      <a:r>
                        <a:rPr lang="de-DE" noProof="0" dirty="0" smtClean="0"/>
                        <a:t> alt</a:t>
                      </a:r>
                      <a:r>
                        <a:rPr lang="de-DE" u="sng" noProof="0" dirty="0" smtClean="0"/>
                        <a:t>e</a:t>
                      </a:r>
                      <a:r>
                        <a:rPr lang="de-DE" noProof="0" dirty="0" smtClean="0"/>
                        <a:t> König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die</a:t>
                      </a:r>
                      <a:r>
                        <a:rPr lang="de-DE" baseline="0" noProof="0" dirty="0" smtClean="0"/>
                        <a:t> schön</a:t>
                      </a:r>
                      <a:r>
                        <a:rPr lang="de-DE" u="sng" baseline="0" noProof="0" dirty="0" smtClean="0"/>
                        <a:t>e</a:t>
                      </a:r>
                      <a:r>
                        <a:rPr lang="de-DE" baseline="0" noProof="0" dirty="0" smtClean="0"/>
                        <a:t> Frau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das</a:t>
                      </a:r>
                      <a:r>
                        <a:rPr lang="de-DE" baseline="0" noProof="0" dirty="0" smtClean="0"/>
                        <a:t> klein</a:t>
                      </a:r>
                      <a:r>
                        <a:rPr lang="de-DE" u="sng" baseline="0" noProof="0" dirty="0" smtClean="0"/>
                        <a:t>e</a:t>
                      </a:r>
                      <a:r>
                        <a:rPr lang="de-DE" baseline="0" noProof="0" dirty="0" smtClean="0"/>
                        <a:t> Haus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die</a:t>
                      </a:r>
                      <a:r>
                        <a:rPr lang="de-DE" baseline="0" noProof="0" dirty="0" smtClean="0"/>
                        <a:t> interessant</a:t>
                      </a:r>
                      <a:r>
                        <a:rPr lang="de-DE" u="sng" baseline="0" noProof="0" dirty="0" smtClean="0"/>
                        <a:t>en </a:t>
                      </a:r>
                      <a:r>
                        <a:rPr lang="de-DE" baseline="0" noProof="0" dirty="0" smtClean="0"/>
                        <a:t>Bücher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96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Genitiv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des</a:t>
                      </a:r>
                      <a:r>
                        <a:rPr lang="de-DE" noProof="0" dirty="0" smtClean="0"/>
                        <a:t> alt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Königs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der</a:t>
                      </a:r>
                      <a:r>
                        <a:rPr lang="de-DE" noProof="0" dirty="0" smtClean="0"/>
                        <a:t> schön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Frau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des</a:t>
                      </a:r>
                      <a:r>
                        <a:rPr lang="de-DE" noProof="0" dirty="0" smtClean="0"/>
                        <a:t> klein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Hauses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der</a:t>
                      </a:r>
                      <a:r>
                        <a:rPr lang="de-DE" noProof="0" dirty="0" smtClean="0"/>
                        <a:t> interessant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Bücher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31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Dativ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dem</a:t>
                      </a:r>
                      <a:r>
                        <a:rPr lang="de-DE" noProof="0" dirty="0" smtClean="0"/>
                        <a:t> alt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König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der</a:t>
                      </a:r>
                      <a:r>
                        <a:rPr lang="de-DE" noProof="0" dirty="0" smtClean="0"/>
                        <a:t> schön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Frau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dem </a:t>
                      </a:r>
                      <a:r>
                        <a:rPr lang="de-DE" noProof="0" dirty="0" smtClean="0"/>
                        <a:t>klein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Haus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den</a:t>
                      </a:r>
                      <a:r>
                        <a:rPr lang="de-DE" noProof="0" dirty="0" smtClean="0"/>
                        <a:t> interessant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Büchern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29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Akkusativ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den</a:t>
                      </a:r>
                      <a:r>
                        <a:rPr lang="de-DE" noProof="0" dirty="0" smtClean="0"/>
                        <a:t> alt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noProof="0" dirty="0" smtClean="0"/>
                        <a:t> König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die</a:t>
                      </a:r>
                      <a:r>
                        <a:rPr lang="de-DE" baseline="0" noProof="0" dirty="0" smtClean="0"/>
                        <a:t> schön</a:t>
                      </a:r>
                      <a:r>
                        <a:rPr lang="de-DE" u="sng" baseline="0" noProof="0" dirty="0" smtClean="0"/>
                        <a:t>e</a:t>
                      </a:r>
                      <a:r>
                        <a:rPr lang="de-DE" baseline="0" noProof="0" dirty="0" smtClean="0"/>
                        <a:t> Frau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das</a:t>
                      </a:r>
                      <a:r>
                        <a:rPr lang="de-DE" baseline="0" noProof="0" dirty="0" smtClean="0"/>
                        <a:t> klein</a:t>
                      </a:r>
                      <a:r>
                        <a:rPr lang="de-DE" u="sng" baseline="0" noProof="0" dirty="0" smtClean="0"/>
                        <a:t>e</a:t>
                      </a:r>
                      <a:r>
                        <a:rPr lang="de-DE" baseline="0" noProof="0" dirty="0" smtClean="0"/>
                        <a:t> Haus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die</a:t>
                      </a:r>
                      <a:r>
                        <a:rPr lang="de-DE" noProof="0" dirty="0" smtClean="0"/>
                        <a:t> interessant</a:t>
                      </a:r>
                      <a:r>
                        <a:rPr lang="de-DE" u="sng" noProof="0" dirty="0" smtClean="0"/>
                        <a:t>en</a:t>
                      </a:r>
                      <a:r>
                        <a:rPr lang="de-DE" baseline="0" noProof="0" dirty="0" smtClean="0"/>
                        <a:t> Bücher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471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46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 smtClean="0"/>
              <a:t>DIE DIEKLINATION NACH DEM UNBESTIMMTEN ARTIKEL UND NULLARTIKEL</a:t>
            </a:r>
            <a:endParaRPr lang="de-DE" sz="20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9686082"/>
              </p:ext>
            </p:extLst>
          </p:nvPr>
        </p:nvGraphicFramePr>
        <p:xfrm>
          <a:off x="838200" y="1825625"/>
          <a:ext cx="5181600" cy="317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34068804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003481332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12883504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81122000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154242159"/>
                    </a:ext>
                  </a:extLst>
                </a:gridCol>
              </a:tblGrid>
              <a:tr h="479630">
                <a:tc>
                  <a:txBody>
                    <a:bodyPr/>
                    <a:lstStyle/>
                    <a:p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MASK.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FEM.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NEU.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PL.</a:t>
                      </a:r>
                      <a:r>
                        <a:rPr lang="cs-CZ" sz="1300" b="1" noProof="0" dirty="0" smtClean="0"/>
                        <a:t> - </a:t>
                      </a:r>
                      <a:r>
                        <a:rPr lang="cs-CZ" sz="1300" b="1" noProof="0" dirty="0" err="1" smtClean="0"/>
                        <a:t>wie</a:t>
                      </a:r>
                      <a:r>
                        <a:rPr lang="cs-CZ" sz="1300" b="1" baseline="0" noProof="0" dirty="0" smtClean="0"/>
                        <a:t> </a:t>
                      </a:r>
                      <a:r>
                        <a:rPr lang="cs-CZ" sz="1300" b="1" baseline="0" noProof="0" dirty="0" err="1" smtClean="0"/>
                        <a:t>beim</a:t>
                      </a:r>
                      <a:r>
                        <a:rPr lang="cs-CZ" sz="1300" b="1" baseline="0" noProof="0" dirty="0" smtClean="0"/>
                        <a:t> 0A.</a:t>
                      </a:r>
                      <a:endParaRPr lang="de-DE" sz="13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8136"/>
                  </a:ext>
                </a:extLst>
              </a:tr>
              <a:tr h="827854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NOM.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</a:t>
                      </a:r>
                      <a:r>
                        <a:rPr lang="de-DE" sz="1300" b="1" baseline="0" noProof="0" dirty="0" smtClean="0"/>
                        <a:t> </a:t>
                      </a:r>
                      <a:r>
                        <a:rPr lang="cs-CZ" sz="1300" b="0" baseline="0" noProof="0" dirty="0" smtClean="0"/>
                        <a:t>alt</a:t>
                      </a:r>
                      <a:r>
                        <a:rPr lang="cs-CZ" sz="1300" b="0" u="sng" baseline="0" noProof="0" dirty="0" smtClean="0"/>
                        <a:t>er</a:t>
                      </a:r>
                      <a:r>
                        <a:rPr lang="de-DE" sz="1300" baseline="0" noProof="0" dirty="0" smtClean="0"/>
                        <a:t> </a:t>
                      </a:r>
                      <a:r>
                        <a:rPr lang="cs-CZ" sz="1300" baseline="0" noProof="0" dirty="0" smtClean="0"/>
                        <a:t>König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 </a:t>
                      </a:r>
                      <a:r>
                        <a:rPr lang="de-DE" sz="1300" noProof="0" dirty="0" smtClean="0"/>
                        <a:t>schön</a:t>
                      </a:r>
                      <a:r>
                        <a:rPr lang="de-DE" sz="1300" u="sng" noProof="0" dirty="0" smtClean="0"/>
                        <a:t>e </a:t>
                      </a:r>
                      <a:r>
                        <a:rPr lang="de-DE" sz="1300" noProof="0" dirty="0" smtClean="0"/>
                        <a:t>Frau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u="none" noProof="0" dirty="0" smtClean="0"/>
                        <a:t>ein</a:t>
                      </a:r>
                      <a:r>
                        <a:rPr lang="de-DE" sz="1300" u="sng" noProof="0" dirty="0" smtClean="0"/>
                        <a:t> </a:t>
                      </a:r>
                      <a:r>
                        <a:rPr lang="de-DE" sz="1300" noProof="0" dirty="0" smtClean="0"/>
                        <a:t>klein</a:t>
                      </a:r>
                      <a:r>
                        <a:rPr lang="de-DE" sz="1300" u="sng" noProof="0" dirty="0" smtClean="0"/>
                        <a:t>e</a:t>
                      </a:r>
                      <a:r>
                        <a:rPr lang="cs-CZ" sz="1300" u="sng" noProof="0" dirty="0" smtClean="0"/>
                        <a:t>s</a:t>
                      </a:r>
                      <a:r>
                        <a:rPr lang="de-DE" sz="1300" u="sng" noProof="0" dirty="0" smtClean="0"/>
                        <a:t> </a:t>
                      </a:r>
                      <a:r>
                        <a:rPr lang="de-DE" sz="1300" noProof="0" dirty="0" smtClean="0"/>
                        <a:t>Haus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noProof="0" dirty="0" err="1" smtClean="0"/>
                        <a:t>interessan</a:t>
                      </a:r>
                      <a:r>
                        <a:rPr lang="cs-CZ" sz="1100" u="sng" noProof="0" dirty="0" err="1" smtClean="0"/>
                        <a:t>te</a:t>
                      </a:r>
                      <a:r>
                        <a:rPr lang="cs-CZ" sz="1100" baseline="0" noProof="0" dirty="0" smtClean="0"/>
                        <a:t> </a:t>
                      </a:r>
                      <a:r>
                        <a:rPr lang="cs-CZ" sz="1100" baseline="0" noProof="0" dirty="0" err="1" smtClean="0"/>
                        <a:t>Bücher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234855"/>
                  </a:ext>
                </a:extLst>
              </a:tr>
              <a:tr h="479630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GEN.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eines</a:t>
                      </a:r>
                    </a:p>
                    <a:p>
                      <a:r>
                        <a:rPr lang="cs-CZ" sz="1300" u="none" noProof="0" dirty="0" err="1" smtClean="0"/>
                        <a:t>alt</a:t>
                      </a:r>
                      <a:r>
                        <a:rPr lang="cs-CZ" sz="1300" u="sng" noProof="0" dirty="0" err="1" smtClean="0"/>
                        <a:t>en</a:t>
                      </a:r>
                      <a:r>
                        <a:rPr lang="cs-CZ" sz="1300" u="sng" baseline="0" noProof="0" dirty="0" smtClean="0"/>
                        <a:t> </a:t>
                      </a:r>
                      <a:r>
                        <a:rPr lang="cs-CZ" sz="1300" u="none" baseline="0" noProof="0" dirty="0" err="1" smtClean="0"/>
                        <a:t>Königs</a:t>
                      </a:r>
                      <a:endParaRPr lang="de-DE" sz="1300" u="sng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einer </a:t>
                      </a:r>
                      <a:r>
                        <a:rPr lang="de-DE" sz="1300" noProof="0" dirty="0" smtClean="0"/>
                        <a:t>schön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baseline="0" noProof="0" dirty="0" smtClean="0"/>
                        <a:t> Frau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eines klein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noProof="0" dirty="0" smtClean="0"/>
                        <a:t> Haus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noProof="0" dirty="0" err="1" smtClean="0"/>
                        <a:t>Interesannt</a:t>
                      </a:r>
                      <a:r>
                        <a:rPr lang="cs-CZ" sz="1100" u="sng" noProof="0" dirty="0" err="1" smtClean="0"/>
                        <a:t>er</a:t>
                      </a:r>
                      <a:r>
                        <a:rPr lang="cs-CZ" sz="1100" noProof="0" dirty="0" smtClean="0"/>
                        <a:t> </a:t>
                      </a:r>
                      <a:r>
                        <a:rPr lang="cs-CZ" sz="1100" noProof="0" dirty="0" err="1" smtClean="0"/>
                        <a:t>Bücher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606888"/>
                  </a:ext>
                </a:extLst>
              </a:tr>
              <a:tr h="479630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DAT. 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b="1" noProof="0" dirty="0" err="1" smtClean="0"/>
                        <a:t>einem</a:t>
                      </a:r>
                      <a:r>
                        <a:rPr lang="cs-CZ" sz="1300" b="1" noProof="0" dirty="0" smtClean="0"/>
                        <a:t> </a:t>
                      </a:r>
                      <a:r>
                        <a:rPr lang="cs-CZ" sz="1300" b="0" noProof="0" dirty="0" err="1" smtClean="0"/>
                        <a:t>alt</a:t>
                      </a:r>
                      <a:r>
                        <a:rPr lang="cs-CZ" sz="1300" b="0" u="sng" noProof="0" dirty="0" err="1" smtClean="0"/>
                        <a:t>en</a:t>
                      </a:r>
                      <a:r>
                        <a:rPr lang="cs-CZ" sz="1300" b="0" noProof="0" dirty="0" smtClean="0"/>
                        <a:t> König</a:t>
                      </a:r>
                      <a:endParaRPr lang="de-DE" sz="1300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einer</a:t>
                      </a:r>
                      <a:r>
                        <a:rPr lang="de-DE" sz="1300" noProof="0" dirty="0" smtClean="0"/>
                        <a:t> schön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baseline="0" noProof="0" dirty="0" smtClean="0"/>
                        <a:t> Frau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</a:t>
                      </a:r>
                      <a:r>
                        <a:rPr lang="de-DE" sz="1300" b="1" u="none" noProof="0" dirty="0" smtClean="0"/>
                        <a:t>em</a:t>
                      </a:r>
                      <a:r>
                        <a:rPr lang="de-DE" sz="1300" u="none" noProof="0" dirty="0" smtClean="0"/>
                        <a:t> </a:t>
                      </a:r>
                      <a:r>
                        <a:rPr lang="de-DE" sz="1300" noProof="0" dirty="0" smtClean="0"/>
                        <a:t>klein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baseline="0" noProof="0" dirty="0" smtClean="0"/>
                        <a:t> Haus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noProof="0" dirty="0" err="1" smtClean="0"/>
                        <a:t>Interessant</a:t>
                      </a:r>
                      <a:r>
                        <a:rPr lang="cs-CZ" sz="1100" u="sng" noProof="0" dirty="0" err="1" smtClean="0"/>
                        <a:t>en</a:t>
                      </a:r>
                      <a:r>
                        <a:rPr lang="cs-CZ" sz="1100" u="sng" baseline="0" noProof="0" dirty="0" smtClean="0"/>
                        <a:t> </a:t>
                      </a:r>
                      <a:r>
                        <a:rPr lang="cs-CZ" sz="1100" baseline="0" noProof="0" dirty="0" err="1" smtClean="0"/>
                        <a:t>Büchern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092475"/>
                  </a:ext>
                </a:extLst>
              </a:tr>
              <a:tr h="479630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AKK.</a:t>
                      </a:r>
                      <a:r>
                        <a:rPr lang="de-DE" sz="1300" b="1" baseline="0" noProof="0" dirty="0" smtClean="0"/>
                        <a:t> 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einen</a:t>
                      </a:r>
                      <a:r>
                        <a:rPr lang="de-DE" sz="1300" noProof="0" dirty="0" smtClean="0"/>
                        <a:t> </a:t>
                      </a:r>
                      <a:r>
                        <a:rPr lang="cs-CZ" sz="1300" noProof="0" dirty="0" err="1" smtClean="0"/>
                        <a:t>alt</a:t>
                      </a:r>
                      <a:r>
                        <a:rPr lang="cs-CZ" sz="1300" u="sng" noProof="0" dirty="0" err="1" smtClean="0"/>
                        <a:t>en</a:t>
                      </a:r>
                      <a:r>
                        <a:rPr lang="cs-CZ" sz="1300" noProof="0" dirty="0" smtClean="0"/>
                        <a:t> König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eine </a:t>
                      </a:r>
                      <a:r>
                        <a:rPr lang="de-DE" sz="1300" noProof="0" dirty="0" smtClean="0"/>
                        <a:t>schön</a:t>
                      </a:r>
                      <a:r>
                        <a:rPr lang="de-DE" sz="1300" u="sng" noProof="0" dirty="0" smtClean="0"/>
                        <a:t>e</a:t>
                      </a:r>
                      <a:r>
                        <a:rPr lang="de-DE" sz="1300" noProof="0" dirty="0" smtClean="0"/>
                        <a:t> Frau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b="1" noProof="0" dirty="0" smtClean="0"/>
                        <a:t>e</a:t>
                      </a:r>
                      <a:r>
                        <a:rPr lang="de-DE" sz="1300" b="1" noProof="0" dirty="0" smtClean="0"/>
                        <a:t>in </a:t>
                      </a:r>
                      <a:r>
                        <a:rPr lang="de-DE" sz="1300" noProof="0" dirty="0" smtClean="0"/>
                        <a:t>klein</a:t>
                      </a:r>
                      <a:r>
                        <a:rPr lang="de-DE" sz="1300" u="sng" noProof="0" dirty="0" smtClean="0"/>
                        <a:t>es</a:t>
                      </a:r>
                      <a:r>
                        <a:rPr lang="de-DE" sz="1300" noProof="0" dirty="0" smtClean="0"/>
                        <a:t> Haus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noProof="0" dirty="0" err="1" smtClean="0"/>
                        <a:t>Interessant</a:t>
                      </a:r>
                      <a:r>
                        <a:rPr lang="cs-CZ" sz="1100" u="sng" noProof="0" dirty="0" err="1" smtClean="0"/>
                        <a:t>e</a:t>
                      </a:r>
                      <a:r>
                        <a:rPr lang="cs-CZ" sz="1100" baseline="0" noProof="0" dirty="0" smtClean="0"/>
                        <a:t> </a:t>
                      </a:r>
                      <a:r>
                        <a:rPr lang="cs-CZ" sz="1100" baseline="0" noProof="0" dirty="0" err="1" smtClean="0"/>
                        <a:t>Bücher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76385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0873979"/>
              </p:ext>
            </p:extLst>
          </p:nvPr>
        </p:nvGraphicFramePr>
        <p:xfrm>
          <a:off x="6172200" y="1825625"/>
          <a:ext cx="5587410" cy="3735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482">
                  <a:extLst>
                    <a:ext uri="{9D8B030D-6E8A-4147-A177-3AD203B41FA5}">
                      <a16:colId xmlns:a16="http://schemas.microsoft.com/office/drawing/2014/main" val="1714307692"/>
                    </a:ext>
                  </a:extLst>
                </a:gridCol>
                <a:gridCol w="1117482">
                  <a:extLst>
                    <a:ext uri="{9D8B030D-6E8A-4147-A177-3AD203B41FA5}">
                      <a16:colId xmlns:a16="http://schemas.microsoft.com/office/drawing/2014/main" val="327554708"/>
                    </a:ext>
                  </a:extLst>
                </a:gridCol>
                <a:gridCol w="1117482">
                  <a:extLst>
                    <a:ext uri="{9D8B030D-6E8A-4147-A177-3AD203B41FA5}">
                      <a16:colId xmlns:a16="http://schemas.microsoft.com/office/drawing/2014/main" val="2853774577"/>
                    </a:ext>
                  </a:extLst>
                </a:gridCol>
                <a:gridCol w="1117482">
                  <a:extLst>
                    <a:ext uri="{9D8B030D-6E8A-4147-A177-3AD203B41FA5}">
                      <a16:colId xmlns:a16="http://schemas.microsoft.com/office/drawing/2014/main" val="528839043"/>
                    </a:ext>
                  </a:extLst>
                </a:gridCol>
                <a:gridCol w="1117482">
                  <a:extLst>
                    <a:ext uri="{9D8B030D-6E8A-4147-A177-3AD203B41FA5}">
                      <a16:colId xmlns:a16="http://schemas.microsoft.com/office/drawing/2014/main" val="4209186874"/>
                    </a:ext>
                  </a:extLst>
                </a:gridCol>
              </a:tblGrid>
              <a:tr h="364298">
                <a:tc>
                  <a:txBody>
                    <a:bodyPr/>
                    <a:lstStyle/>
                    <a:p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MASK.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FEM.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NEU.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PL.</a:t>
                      </a:r>
                      <a:endParaRPr lang="de-DE" sz="13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65546"/>
                  </a:ext>
                </a:extLst>
              </a:tr>
              <a:tr h="676104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NOM.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Schwarz</a:t>
                      </a:r>
                      <a:r>
                        <a:rPr lang="de-DE" sz="1300" u="sng" noProof="0" dirty="0" smtClean="0"/>
                        <a:t>er</a:t>
                      </a:r>
                      <a:r>
                        <a:rPr lang="cs-CZ" sz="1300" u="none" baseline="0" noProof="0" dirty="0" smtClean="0"/>
                        <a:t> </a:t>
                      </a:r>
                      <a:r>
                        <a:rPr lang="cs-CZ" sz="1300" u="none" baseline="0" noProof="0" dirty="0" err="1" smtClean="0"/>
                        <a:t>Kaffee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Traurig</a:t>
                      </a:r>
                      <a:r>
                        <a:rPr lang="de-DE" sz="1300" u="sng" noProof="0" dirty="0" smtClean="0"/>
                        <a:t>e</a:t>
                      </a:r>
                      <a:r>
                        <a:rPr lang="de-DE" sz="1300" noProof="0" dirty="0" smtClean="0"/>
                        <a:t> Liebe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gut</a:t>
                      </a:r>
                      <a:r>
                        <a:rPr lang="de-DE" sz="1300" u="sng" noProof="0" dirty="0" smtClean="0"/>
                        <a:t>es</a:t>
                      </a:r>
                      <a:r>
                        <a:rPr lang="de-DE" sz="1300" baseline="0" noProof="0" dirty="0" smtClean="0"/>
                        <a:t> Essen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noProof="0" dirty="0" smtClean="0"/>
                        <a:t>Häufig</a:t>
                      </a:r>
                      <a:r>
                        <a:rPr lang="de-DE" sz="1100" u="sng" noProof="0" dirty="0" smtClean="0"/>
                        <a:t>e</a:t>
                      </a:r>
                      <a:r>
                        <a:rPr lang="de-DE" sz="1100" noProof="0" dirty="0" smtClean="0"/>
                        <a:t> Kopfschmerzen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771306"/>
                  </a:ext>
                </a:extLst>
              </a:tr>
              <a:tr h="898267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GEN.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Schwarzen Kaffees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Traurig</a:t>
                      </a:r>
                      <a:r>
                        <a:rPr lang="de-DE" sz="1300" u="sng" noProof="0" dirty="0" smtClean="0"/>
                        <a:t>er</a:t>
                      </a:r>
                      <a:r>
                        <a:rPr lang="de-DE" sz="1300" noProof="0" dirty="0" smtClean="0"/>
                        <a:t> Liebe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Gut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noProof="0" dirty="0" smtClean="0"/>
                        <a:t> Essens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noProof="0" dirty="0" smtClean="0"/>
                        <a:t>Häufig</a:t>
                      </a:r>
                      <a:r>
                        <a:rPr lang="de-DE" sz="1100" u="sng" noProof="0" dirty="0" smtClean="0"/>
                        <a:t>er </a:t>
                      </a:r>
                      <a:r>
                        <a:rPr lang="de-DE" sz="1100" noProof="0" dirty="0" smtClean="0"/>
                        <a:t>Kopfschmerzen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922645"/>
                  </a:ext>
                </a:extLst>
              </a:tr>
              <a:tr h="898267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DAT.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Schwarz</a:t>
                      </a:r>
                      <a:r>
                        <a:rPr lang="de-DE" sz="1300" u="sng" noProof="0" dirty="0" smtClean="0"/>
                        <a:t>em </a:t>
                      </a:r>
                      <a:r>
                        <a:rPr lang="de-DE" sz="1300" noProof="0" dirty="0" smtClean="0"/>
                        <a:t>Kaffee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Traurig</a:t>
                      </a:r>
                      <a:r>
                        <a:rPr lang="de-DE" sz="1300" u="sng" noProof="0" dirty="0" smtClean="0"/>
                        <a:t>er</a:t>
                      </a:r>
                      <a:r>
                        <a:rPr lang="de-DE" sz="1300" baseline="0" noProof="0" dirty="0" smtClean="0"/>
                        <a:t> Liebe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Gut</a:t>
                      </a:r>
                      <a:r>
                        <a:rPr lang="de-DE" sz="1300" u="sng" noProof="0" dirty="0" smtClean="0"/>
                        <a:t>em</a:t>
                      </a:r>
                      <a:r>
                        <a:rPr lang="de-DE" sz="1300" noProof="0" dirty="0" smtClean="0"/>
                        <a:t> Essen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noProof="0" dirty="0" smtClean="0"/>
                        <a:t>Häufig</a:t>
                      </a:r>
                      <a:r>
                        <a:rPr lang="de-DE" sz="1100" u="sng" noProof="0" dirty="0" smtClean="0"/>
                        <a:t>en</a:t>
                      </a:r>
                      <a:r>
                        <a:rPr lang="de-DE" sz="1100" noProof="0" dirty="0" smtClean="0"/>
                        <a:t> Kopfschmerzen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537444"/>
                  </a:ext>
                </a:extLst>
              </a:tr>
              <a:tr h="898267">
                <a:tc>
                  <a:txBody>
                    <a:bodyPr/>
                    <a:lstStyle/>
                    <a:p>
                      <a:r>
                        <a:rPr lang="de-DE" sz="1300" b="1" noProof="0" dirty="0" smtClean="0"/>
                        <a:t>AKK. </a:t>
                      </a:r>
                      <a:endParaRPr lang="de-DE" sz="13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Schwarz</a:t>
                      </a:r>
                      <a:r>
                        <a:rPr lang="de-DE" sz="1300" u="sng" noProof="0" dirty="0" smtClean="0"/>
                        <a:t>en</a:t>
                      </a:r>
                      <a:r>
                        <a:rPr lang="de-DE" sz="1300" noProof="0" dirty="0" smtClean="0"/>
                        <a:t> Kaffee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Traurig</a:t>
                      </a:r>
                      <a:r>
                        <a:rPr lang="de-DE" sz="1300" u="sng" noProof="0" dirty="0" smtClean="0"/>
                        <a:t>e</a:t>
                      </a:r>
                      <a:r>
                        <a:rPr lang="de-DE" sz="1300" noProof="0" dirty="0" smtClean="0"/>
                        <a:t> Liebe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noProof="0" dirty="0" smtClean="0"/>
                        <a:t>Gut</a:t>
                      </a:r>
                      <a:r>
                        <a:rPr lang="de-DE" sz="1300" u="sng" noProof="0" dirty="0" smtClean="0"/>
                        <a:t>es</a:t>
                      </a:r>
                      <a:r>
                        <a:rPr lang="de-DE" sz="1300" noProof="0" dirty="0" smtClean="0"/>
                        <a:t> Essen</a:t>
                      </a:r>
                      <a:endParaRPr lang="de-DE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noProof="0" dirty="0" smtClean="0"/>
                        <a:t>Häufig</a:t>
                      </a:r>
                      <a:r>
                        <a:rPr lang="de-DE" sz="1100" u="sng" noProof="0" dirty="0" smtClean="0"/>
                        <a:t>e</a:t>
                      </a:r>
                      <a:r>
                        <a:rPr lang="de-DE" sz="1100" noProof="0" dirty="0" smtClean="0"/>
                        <a:t> Kopfschmerzen</a:t>
                      </a:r>
                      <a:endParaRPr lang="de-DE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5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2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ALS BESTIMMTER ARTIKEL GELTENDEN ARTIKELWÖRTER</a:t>
            </a:r>
            <a:endParaRPr lang="de-DE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SINGULAR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Demonstrativpronomina</a:t>
            </a: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 smtClean="0"/>
              <a:t>dieser</a:t>
            </a:r>
            <a:r>
              <a:rPr lang="de-DE" dirty="0"/>
              <a:t>, -e, -es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jener, -e, -es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mancher, -e, -es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solcher, -e, -es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welcher, -e, -es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der-/die-/dasjenige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der-/die-/dasselbe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irgendwelcher, -e, -es (auch wie nach 0A)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e-DE" dirty="0"/>
              <a:t>aller, -e, -es (auch wie nach 01)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de-DE" dirty="0"/>
              <a:t>folgend, </a:t>
            </a:r>
            <a:r>
              <a:rPr lang="de-DE" dirty="0" err="1"/>
              <a:t>ander</a:t>
            </a:r>
            <a:r>
              <a:rPr lang="de-DE" dirty="0"/>
              <a:t>-, sämtlich, viel-, wenig-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PLURAL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de-DE" dirty="0"/>
              <a:t>Alle Demonstrativpronomina: diese, jene, manche, solche, welche, diejenigen, dieselben</a:t>
            </a:r>
            <a:endParaRPr lang="cs-CZ" dirty="0"/>
          </a:p>
          <a:p>
            <a:pPr lvl="0"/>
            <a:r>
              <a:rPr lang="de-DE" dirty="0"/>
              <a:t>Alle Possessivpronomina: meine, deine, seine, ihre, seine, unsere, eure, ihre, Ihre</a:t>
            </a:r>
            <a:endParaRPr lang="cs-CZ" dirty="0"/>
          </a:p>
          <a:p>
            <a:pPr lvl="0"/>
            <a:r>
              <a:rPr lang="de-DE" dirty="0"/>
              <a:t>alle</a:t>
            </a:r>
            <a:endParaRPr lang="cs-CZ" dirty="0"/>
          </a:p>
          <a:p>
            <a:pPr lvl="0"/>
            <a:r>
              <a:rPr lang="de-DE" dirty="0"/>
              <a:t>beide</a:t>
            </a:r>
            <a:endParaRPr lang="cs-CZ" dirty="0"/>
          </a:p>
          <a:p>
            <a:pPr lvl="0"/>
            <a:r>
              <a:rPr lang="de-DE" dirty="0"/>
              <a:t>keine</a:t>
            </a:r>
            <a:endParaRPr lang="cs-CZ" dirty="0"/>
          </a:p>
          <a:p>
            <a:pPr lvl="0"/>
            <a:r>
              <a:rPr lang="de-DE" dirty="0"/>
              <a:t>sämtliche</a:t>
            </a:r>
            <a:endParaRPr lang="cs-CZ" dirty="0"/>
          </a:p>
          <a:p>
            <a:pPr lvl="0"/>
            <a:r>
              <a:rPr lang="de-DE" dirty="0"/>
              <a:t>irgendwelche</a:t>
            </a:r>
            <a:endParaRPr lang="cs-CZ" dirty="0"/>
          </a:p>
          <a:p>
            <a:r>
              <a:rPr lang="de-DE" dirty="0" smtClean="0"/>
              <a:t>(manche</a:t>
            </a:r>
            <a:r>
              <a:rPr lang="de-DE" dirty="0"/>
              <a:t>, welche, solche - beide Möglichkeiten relevant, häufiger wie nach dem Nullartikel)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423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ALS UNBESTIMMTER ARTIKEL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e-DE" dirty="0"/>
              <a:t>Possessivpronomina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mein, -e, -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dein,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sein,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ihr,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sein,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unser, -e, -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euer,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ihr, -e, -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Ihr, -e, -</a:t>
            </a:r>
            <a:endParaRPr lang="cs-CZ" dirty="0" smtClean="0"/>
          </a:p>
          <a:p>
            <a:pPr lvl="0"/>
            <a:r>
              <a:rPr lang="de-DE" dirty="0" smtClean="0"/>
              <a:t>kein, -e, -</a:t>
            </a:r>
            <a:endParaRPr lang="cs-CZ" dirty="0" smtClean="0"/>
          </a:p>
          <a:p>
            <a:pPr lvl="0"/>
            <a:r>
              <a:rPr lang="de-DE" dirty="0" smtClean="0"/>
              <a:t>manch </a:t>
            </a:r>
            <a:r>
              <a:rPr lang="de-DE" dirty="0"/>
              <a:t>ein, solch ein </a:t>
            </a:r>
            <a:endParaRPr lang="cs-CZ" dirty="0"/>
          </a:p>
          <a:p>
            <a:pPr lvl="0"/>
            <a:r>
              <a:rPr lang="de-DE" dirty="0"/>
              <a:t>ein mancher, ein solcher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9798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FFFFFF"/>
      </a:dk1>
      <a:lt1>
        <a:sysClr val="window" lastClr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1462</Words>
  <Application>Microsoft Office PowerPoint</Application>
  <PresentationFormat>Širokoúhlá obrazovka</PresentationFormat>
  <Paragraphs>189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Adjektivdeklination nach verschiedenen Artikelwörtern</vt:lpstr>
      <vt:lpstr> Für Artikelwörter und Adjektive ist unter anderem die Tatsache gemeinsam, dass sie das Substantiv genauer charakterisieren und spezifizieren – sowohl aus der grammatischen als auch semantischen Hinsicht. </vt:lpstr>
      <vt:lpstr>Wann dekliniert man Adjektive NICHT?</vt:lpstr>
      <vt:lpstr>Wann werden Adjektive DEKLINIERT?</vt:lpstr>
      <vt:lpstr>PRINZIPIEN DER ADJEKTIVDEKLINATION</vt:lpstr>
      <vt:lpstr>Die Adjektivdeklination nach dem bestimmten Artikel</vt:lpstr>
      <vt:lpstr>DIE DIEKLINATION NACH DEM UNBESTIMMTEN ARTIKEL UND NULLARTIKEL</vt:lpstr>
      <vt:lpstr>DIE ALS BESTIMMTER ARTIKEL GELTENDEN ARTIKELWÖRTER</vt:lpstr>
      <vt:lpstr>ALS UNBESTIMMTER ARTIKEL</vt:lpstr>
      <vt:lpstr>ALS NULLARTIKEL</vt:lpstr>
      <vt:lpstr>BESONDERHEITEN IN DER ADJEKTIVBEUGUNG</vt:lpstr>
      <vt:lpstr>BESONDERHEITEN IN DER ADJEKTIVBEUGUNG</vt:lpstr>
      <vt:lpstr>Danke schön für die Aufmerksamkeit. </vt:lpstr>
      <vt:lpstr>DIE 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Adjektivdeklination nach verschiedenen Artikelwörtern</dc:title>
  <dc:creator>De</dc:creator>
  <cp:lastModifiedBy>De</cp:lastModifiedBy>
  <cp:revision>57</cp:revision>
  <dcterms:created xsi:type="dcterms:W3CDTF">2022-05-02T12:12:45Z</dcterms:created>
  <dcterms:modified xsi:type="dcterms:W3CDTF">2022-05-03T12:14:23Z</dcterms:modified>
</cp:coreProperties>
</file>