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6" r:id="rId10"/>
    <p:sldId id="267" r:id="rId11"/>
    <p:sldId id="268" r:id="rId12"/>
    <p:sldId id="269" r:id="rId13"/>
    <p:sldId id="276" r:id="rId14"/>
    <p:sldId id="265" r:id="rId15"/>
    <p:sldId id="270" r:id="rId16"/>
    <p:sldId id="273" r:id="rId17"/>
    <p:sldId id="274" r:id="rId18"/>
    <p:sldId id="295" r:id="rId19"/>
    <p:sldId id="297" r:id="rId20"/>
    <p:sldId id="298" r:id="rId21"/>
    <p:sldId id="299" r:id="rId22"/>
    <p:sldId id="300" r:id="rId23"/>
    <p:sldId id="303" r:id="rId24"/>
    <p:sldId id="301" r:id="rId25"/>
    <p:sldId id="277" r:id="rId26"/>
    <p:sldId id="278" r:id="rId27"/>
    <p:sldId id="279" r:id="rId28"/>
    <p:sldId id="280" r:id="rId29"/>
    <p:sldId id="281" r:id="rId30"/>
    <p:sldId id="284" r:id="rId31"/>
    <p:sldId id="296" r:id="rId32"/>
    <p:sldId id="275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3" autoAdjust="0"/>
    <p:restoredTop sz="94620" autoAdjust="0"/>
  </p:normalViewPr>
  <p:slideViewPr>
    <p:cSldViewPr snapToGrid="0" snapToObjects="1"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31B0C1-74DA-7245-B96D-73D8A30B526A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C15162-BEB0-8147-A425-08636BFD542C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C2CA97-6FA8-D44F-A73F-545880CF65F8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DBE14A-79AD-4146-A063-A6736405FA03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hosting.vse.cz/xhoup05/teachin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arek.vranka@ff.cuni.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.cuni.cz/FF-7330-version1-Pravidla_2013_zadani.d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9hq5jZrFTb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FF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12"/>
            <a:ext cx="3234518" cy="1452939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248280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APS300320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Heuristiky, zkreslení a iracionalita</a:t>
            </a:r>
            <a:b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(v každodenní praxi)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 smtClean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Marek Vranka</a:t>
            </a:r>
            <a:r>
              <a:rPr lang="en-US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24399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1.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Úvod, administrativa a pár metodologických poznámek,</a:t>
            </a:r>
          </a:p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(aneb co čekat a co ne)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171" y="5998311"/>
            <a:ext cx="867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0000"/>
                </a:solidFill>
              </a:rPr>
              <a:t>Předmět APS300320 nebyl (zatím) podpořen z žádného grantu.  A taky tak i vypadá...</a:t>
            </a:r>
          </a:p>
          <a:p>
            <a:pPr algn="ctr"/>
            <a:r>
              <a:rPr lang="cs-CZ" sz="1400" dirty="0" smtClean="0">
                <a:solidFill>
                  <a:srgbClr val="000000"/>
                </a:solidFill>
              </a:rPr>
              <a:t>(část prezentace přebraná od Petra Houdka, </a:t>
            </a:r>
            <a:r>
              <a:rPr lang="cs-CZ" sz="1400" dirty="0" smtClean="0">
                <a:solidFill>
                  <a:srgbClr val="000000"/>
                </a:solidFill>
                <a:hlinkClick r:id="rId3"/>
              </a:rPr>
              <a:t>https://webhosting.vse.cz/xhoup05/teaching.html</a:t>
            </a:r>
            <a:r>
              <a:rPr lang="cs-CZ" sz="1400" dirty="0" smtClean="0">
                <a:solidFill>
                  <a:srgbClr val="000000"/>
                </a:solidFill>
              </a:rPr>
              <a:t>)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3379" y="-1"/>
            <a:ext cx="2920621" cy="1248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(prostor pro loga sponzorů)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CBB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07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robustní chybné </a:t>
            </a:r>
            <a:r>
              <a:rPr lang="cs-CZ" b="1" dirty="0" err="1" smtClean="0">
                <a:solidFill>
                  <a:srgbClr val="FF0000"/>
                </a:solidFill>
              </a:rPr>
              <a:t>metakognitivní</a:t>
            </a:r>
            <a:r>
              <a:rPr lang="cs-CZ" b="1" dirty="0" smtClean="0">
                <a:solidFill>
                  <a:srgbClr val="FF0000"/>
                </a:solidFill>
              </a:rPr>
              <a:t> přesvědčení</a:t>
            </a:r>
          </a:p>
          <a:p>
            <a:r>
              <a:rPr lang="cs-CZ" dirty="0" smtClean="0"/>
              <a:t>rozdíl v oddálených odhadech u objektů a osob</a:t>
            </a:r>
          </a:p>
          <a:p>
            <a:pPr lvl="1"/>
            <a:r>
              <a:rPr lang="cs-CZ" dirty="0" smtClean="0"/>
              <a:t>vnitřní koncept identity (?)</a:t>
            </a:r>
          </a:p>
          <a:p>
            <a:r>
              <a:rPr lang="cs-CZ" b="1" dirty="0" smtClean="0"/>
              <a:t>lidové teorie mysli</a:t>
            </a:r>
            <a:r>
              <a:rPr lang="cs-CZ" dirty="0" smtClean="0"/>
              <a:t>, pozornosti a paměti </a:t>
            </a:r>
            <a:r>
              <a:rPr lang="cs-CZ" sz="2600" dirty="0" smtClean="0"/>
              <a:t>(význam paměti možná podceňován)</a:t>
            </a:r>
          </a:p>
          <a:p>
            <a:pPr lvl="1"/>
            <a:r>
              <a:rPr lang="cs-CZ" dirty="0" smtClean="0"/>
              <a:t>často dostupné živé a detailní vzpomínky</a:t>
            </a:r>
          </a:p>
          <a:p>
            <a:pPr lvl="1"/>
            <a:r>
              <a:rPr lang="cs-CZ" dirty="0" smtClean="0"/>
              <a:t>v běžném životě chybí </a:t>
            </a:r>
            <a:r>
              <a:rPr lang="cs-CZ" dirty="0" err="1" smtClean="0"/>
              <a:t>feedback</a:t>
            </a:r>
            <a:r>
              <a:rPr lang="cs-CZ" dirty="0" smtClean="0"/>
              <a:t> a možnost učení</a:t>
            </a:r>
          </a:p>
          <a:p>
            <a:pPr lvl="1"/>
            <a:r>
              <a:rPr lang="cs-CZ" dirty="0" smtClean="0"/>
              <a:t>experimentálně (</a:t>
            </a:r>
            <a:r>
              <a:rPr lang="en-US" dirty="0" err="1" smtClean="0"/>
              <a:t>Loussouarn</a:t>
            </a:r>
            <a:r>
              <a:rPr lang="cs-CZ" dirty="0" smtClean="0"/>
              <a:t>, 2011) bylo možné ovlivnit odhady vlastní úspěšnosti v CB úlohách</a:t>
            </a:r>
          </a:p>
          <a:p>
            <a:r>
              <a:rPr lang="cs-CZ" dirty="0" smtClean="0"/>
              <a:t>významné </a:t>
            </a:r>
            <a:r>
              <a:rPr lang="cs-CZ" b="1" dirty="0" smtClean="0"/>
              <a:t>dopady do běžného života</a:t>
            </a:r>
          </a:p>
          <a:p>
            <a:pPr lvl="1"/>
            <a:r>
              <a:rPr lang="cs-CZ" dirty="0" smtClean="0"/>
              <a:t>nedůvěra k lidem, jenž si něco „nevšimli“ </a:t>
            </a:r>
          </a:p>
          <a:p>
            <a:pPr lvl="1"/>
            <a:r>
              <a:rPr lang="cs-CZ" dirty="0" smtClean="0"/>
              <a:t>přeceňování vlastní spolehlivosti (očití svědci)</a:t>
            </a:r>
          </a:p>
          <a:p>
            <a:pPr lvl="1"/>
            <a:r>
              <a:rPr lang="cs-CZ" dirty="0" smtClean="0"/>
              <a:t>nedostatečná kontrola a </a:t>
            </a:r>
            <a:r>
              <a:rPr lang="cs-CZ" dirty="0" err="1" smtClean="0"/>
              <a:t>mngmnt</a:t>
            </a:r>
            <a:r>
              <a:rPr lang="cs-CZ" dirty="0" smtClean="0"/>
              <a:t> pozornosti (radiologové)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8"/>
            <a:ext cx="8229600" cy="4525963"/>
          </a:xfrm>
        </p:spPr>
        <p:txBody>
          <a:bodyPr/>
          <a:lstStyle/>
          <a:p>
            <a:r>
              <a:rPr lang="cs-CZ" dirty="0" err="1" smtClean="0"/>
              <a:t>Fisher</a:t>
            </a:r>
            <a:r>
              <a:rPr lang="cs-CZ" dirty="0" smtClean="0"/>
              <a:t>, </a:t>
            </a:r>
            <a:r>
              <a:rPr lang="cs-CZ" dirty="0" err="1" smtClean="0"/>
              <a:t>Haines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 (1980) – studie HUD asistence pro piloty komerčních letadel</a:t>
            </a:r>
          </a:p>
          <a:p>
            <a:pPr lvl="1"/>
            <a:r>
              <a:rPr lang="cs-CZ" dirty="0" smtClean="0"/>
              <a:t>2 z 8 pilotů na simulátoru vůbec nezaznamenala letadlo blokující přistávací dráhu</a:t>
            </a:r>
          </a:p>
          <a:p>
            <a:pPr lvl="1"/>
            <a:r>
              <a:rPr lang="cs-CZ" dirty="0" smtClean="0"/>
              <a:t>reakční čas se při použití HUD v průměru zvýšil z 1,75 na 4,12 s)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326" y="2729952"/>
            <a:ext cx="4612090" cy="39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120"/>
            <a:ext cx="8229600" cy="4525963"/>
          </a:xfrm>
        </p:spPr>
        <p:txBody>
          <a:bodyPr/>
          <a:lstStyle/>
          <a:p>
            <a:r>
              <a:rPr lang="cs-CZ" dirty="0" err="1" smtClean="0"/>
              <a:t>Jacobsen</a:t>
            </a:r>
            <a:r>
              <a:rPr lang="cs-CZ" dirty="0" smtClean="0"/>
              <a:t> (2003) – šance, že daného chodce/cyklistu srazí auto klesá s rostoucím počtem chodců/cyklistů</a:t>
            </a:r>
          </a:p>
          <a:p>
            <a:r>
              <a:rPr lang="cs-CZ" dirty="0" smtClean="0"/>
              <a:t>stávají se méně „nečekanými“?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719" y="3127375"/>
            <a:ext cx="47529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Hall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2010 – Slepota k volbě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131" y="1600200"/>
            <a:ext cx="4128448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džemy a čaje</a:t>
            </a:r>
          </a:p>
          <a:p>
            <a:r>
              <a:rPr lang="cs-CZ" dirty="0" smtClean="0"/>
              <a:t>ochutnávka v reálném super-marketu (n = 180)</a:t>
            </a:r>
          </a:p>
          <a:p>
            <a:r>
              <a:rPr lang="cs-CZ" dirty="0" smtClean="0"/>
              <a:t>celkově pouze třetina výměn zaregistrována</a:t>
            </a:r>
          </a:p>
          <a:p>
            <a:r>
              <a:rPr lang="cs-CZ" dirty="0" smtClean="0"/>
              <a:t>i pro výrazně odlišné (jablko - skořice </a:t>
            </a:r>
            <a:r>
              <a:rPr lang="cs-CZ" dirty="0" err="1" smtClean="0"/>
              <a:t>vs</a:t>
            </a:r>
            <a:r>
              <a:rPr lang="cs-CZ" dirty="0" smtClean="0"/>
              <a:t> grep) jen polovina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Content Placeholder 4" descr="Ha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8" y="1417638"/>
            <a:ext cx="4506871" cy="525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 - Reference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b="1" dirty="0" smtClean="0"/>
              <a:t>popularizační:</a:t>
            </a:r>
            <a:r>
              <a:rPr lang="cs-CZ" dirty="0" smtClean="0"/>
              <a:t> </a:t>
            </a:r>
          </a:p>
          <a:p>
            <a:r>
              <a:rPr lang="en-US" dirty="0" err="1" smtClean="0"/>
              <a:t>Chabris</a:t>
            </a:r>
            <a:r>
              <a:rPr lang="en-US" dirty="0" smtClean="0"/>
              <a:t>, C., &amp; Simons, D. (2011). The invisible gorilla: And other ways our intuitions deceive us. Broadway Books.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odborné:</a:t>
            </a:r>
          </a:p>
          <a:p>
            <a:r>
              <a:rPr lang="en-US" dirty="0" smtClean="0"/>
              <a:t>Simons, D. J., </a:t>
            </a:r>
            <a:r>
              <a:rPr lang="en-US" dirty="0" err="1" smtClean="0"/>
              <a:t>Rensink</a:t>
            </a:r>
            <a:r>
              <a:rPr lang="en-US" dirty="0" smtClean="0"/>
              <a:t>, R. A. (2005): Change blindness: Past, present, and future. Trends in Cognitive Sciences 9, 1, 16-20.</a:t>
            </a:r>
            <a:endParaRPr lang="cs-CZ" dirty="0" smtClean="0"/>
          </a:p>
          <a:p>
            <a:r>
              <a:rPr lang="en-US" dirty="0" smtClean="0"/>
              <a:t>Levin, D. T., </a:t>
            </a:r>
            <a:r>
              <a:rPr lang="en-US" dirty="0" err="1" smtClean="0"/>
              <a:t>Drivdahl</a:t>
            </a:r>
            <a:r>
              <a:rPr lang="en-US" dirty="0" smtClean="0"/>
              <a:t>, S. B., </a:t>
            </a:r>
            <a:r>
              <a:rPr lang="en-US" dirty="0" err="1" smtClean="0"/>
              <a:t>Momen</a:t>
            </a:r>
            <a:r>
              <a:rPr lang="en-US" dirty="0" smtClean="0"/>
              <a:t>, N., &amp; Beck, M. R. (2002). False predictions about the </a:t>
            </a:r>
            <a:r>
              <a:rPr lang="en-US" dirty="0" err="1" smtClean="0"/>
              <a:t>detectability</a:t>
            </a:r>
            <a:r>
              <a:rPr lang="en-US" dirty="0" smtClean="0"/>
              <a:t> of visual changes: The role of beliefs about attention, memory, and the continuity of attended objects in causing change blindness </a:t>
            </a:r>
            <a:r>
              <a:rPr lang="en-US" dirty="0" err="1" smtClean="0"/>
              <a:t>blindness</a:t>
            </a:r>
            <a:r>
              <a:rPr lang="en-US" dirty="0" smtClean="0"/>
              <a:t>. Consciousness and cognition, 11(4), 507-527.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doplňující:</a:t>
            </a:r>
          </a:p>
          <a:p>
            <a:r>
              <a:rPr lang="en-US" dirty="0" err="1" smtClean="0"/>
              <a:t>Bredemeier</a:t>
            </a:r>
            <a:r>
              <a:rPr lang="en-US" dirty="0" smtClean="0"/>
              <a:t>, K., Simons, D. J. (2012). Working memory and </a:t>
            </a:r>
            <a:r>
              <a:rPr lang="en-US" dirty="0" err="1" smtClean="0"/>
              <a:t>inattentional</a:t>
            </a:r>
            <a:r>
              <a:rPr lang="en-US" dirty="0" smtClean="0"/>
              <a:t> blindness. </a:t>
            </a:r>
            <a:r>
              <a:rPr lang="en-US" dirty="0" err="1" smtClean="0"/>
              <a:t>Psychonomic</a:t>
            </a:r>
            <a:r>
              <a:rPr lang="en-US" dirty="0" smtClean="0"/>
              <a:t> bulletin &amp; review, 1-6.</a:t>
            </a:r>
            <a:endParaRPr lang="cs-CZ" dirty="0" smtClean="0"/>
          </a:p>
          <a:p>
            <a:r>
              <a:rPr lang="en-US" dirty="0" smtClean="0"/>
              <a:t>Hall, L., Johansson, P., </a:t>
            </a:r>
            <a:r>
              <a:rPr lang="en-US" dirty="0" err="1" smtClean="0"/>
              <a:t>Tärning</a:t>
            </a:r>
            <a:r>
              <a:rPr lang="en-US" dirty="0" smtClean="0"/>
              <a:t>, B., </a:t>
            </a:r>
            <a:r>
              <a:rPr lang="en-US" dirty="0" err="1" smtClean="0"/>
              <a:t>Sikström</a:t>
            </a:r>
            <a:r>
              <a:rPr lang="en-US" dirty="0" smtClean="0"/>
              <a:t>, S., &amp; </a:t>
            </a:r>
            <a:r>
              <a:rPr lang="en-US" dirty="0" err="1" smtClean="0"/>
              <a:t>Deutgen</a:t>
            </a:r>
            <a:r>
              <a:rPr lang="en-US" dirty="0" smtClean="0"/>
              <a:t>, T. (2010). Magic at the marketplace: Choice blindness for the taste of jam and the smell of tea. Cognition, 117(1), 54-61.</a:t>
            </a:r>
            <a:endParaRPr lang="cs-CZ" dirty="0" smtClean="0"/>
          </a:p>
          <a:p>
            <a:r>
              <a:rPr lang="en-US" dirty="0" smtClean="0"/>
              <a:t>Fisher, E., Haines, RF, &amp; Price, TA (1980). Cognitive issues in head-up displays.</a:t>
            </a:r>
            <a:r>
              <a:rPr lang="cs-CZ" dirty="0" smtClean="0"/>
              <a:t> </a:t>
            </a:r>
            <a:r>
              <a:rPr lang="en-US" dirty="0" smtClean="0"/>
              <a:t> NRTA Technical Paper 1711.</a:t>
            </a:r>
            <a:endParaRPr lang="cs-CZ" dirty="0" smtClean="0"/>
          </a:p>
          <a:p>
            <a:r>
              <a:rPr lang="en-US" dirty="0" err="1" smtClean="0"/>
              <a:t>Loussouarn</a:t>
            </a:r>
            <a:r>
              <a:rPr lang="en-US" dirty="0" smtClean="0"/>
              <a:t> , A., et al.</a:t>
            </a:r>
            <a:r>
              <a:rPr lang="cs-CZ" dirty="0" smtClean="0"/>
              <a:t> (2011)</a:t>
            </a:r>
            <a:r>
              <a:rPr lang="en-US" dirty="0" smtClean="0"/>
              <a:t> Exploring the informational sources of </a:t>
            </a:r>
            <a:r>
              <a:rPr lang="en-US" dirty="0" err="1" smtClean="0"/>
              <a:t>metap</a:t>
            </a:r>
            <a:r>
              <a:rPr lang="en-US" dirty="0" smtClean="0"/>
              <a:t> </a:t>
            </a:r>
            <a:r>
              <a:rPr lang="en-US" dirty="0" err="1" smtClean="0"/>
              <a:t>erception</a:t>
            </a:r>
            <a:r>
              <a:rPr lang="en-US" dirty="0" smtClean="0"/>
              <a:t> : The case of Chang e Blindness </a:t>
            </a:r>
            <a:r>
              <a:rPr lang="en-US" dirty="0" err="1" smtClean="0"/>
              <a:t>Blindness</a:t>
            </a:r>
            <a:r>
              <a:rPr lang="en-US" dirty="0" smtClean="0"/>
              <a:t> .</a:t>
            </a:r>
            <a:r>
              <a:rPr lang="cs-CZ" dirty="0" smtClean="0"/>
              <a:t> </a:t>
            </a:r>
            <a:r>
              <a:rPr lang="en-US" dirty="0" smtClean="0"/>
              <a:t>Consciousness and Cog</a:t>
            </a:r>
            <a:r>
              <a:rPr lang="cs-CZ" dirty="0" smtClean="0"/>
              <a:t>n</a:t>
            </a:r>
            <a:r>
              <a:rPr lang="en-US" dirty="0" err="1" smtClean="0"/>
              <a:t>ition</a:t>
            </a:r>
            <a:r>
              <a:rPr lang="cs-CZ" dirty="0" smtClean="0"/>
              <a:t>.</a:t>
            </a:r>
          </a:p>
          <a:p>
            <a:r>
              <a:rPr lang="en-US" dirty="0" err="1" smtClean="0"/>
              <a:t>Sperling</a:t>
            </a:r>
            <a:r>
              <a:rPr lang="en-US" dirty="0" smtClean="0"/>
              <a:t>, G. (1960). The information that is available in brief visual presentations. Psychological</a:t>
            </a:r>
            <a:r>
              <a:rPr lang="cs-CZ" dirty="0" smtClean="0"/>
              <a:t> </a:t>
            </a:r>
            <a:r>
              <a:rPr lang="en-US" dirty="0" smtClean="0"/>
              <a:t>Monographs, 74 (Whole no. #498), 1–29.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8229600" cy="1143000"/>
          </a:xfrm>
        </p:spPr>
        <p:txBody>
          <a:bodyPr/>
          <a:lstStyle/>
          <a:p>
            <a:r>
              <a:rPr lang="cs-CZ" dirty="0" smtClean="0"/>
              <a:t>Administrativa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3"/>
            <a:ext cx="8229600" cy="515534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kontakt: </a:t>
            </a:r>
            <a:r>
              <a:rPr lang="cs-CZ" dirty="0" smtClean="0">
                <a:hlinkClick r:id="rId2"/>
              </a:rPr>
              <a:t>marek.vranka@</a:t>
            </a:r>
            <a:r>
              <a:rPr lang="cs-CZ" dirty="0" err="1" smtClean="0">
                <a:hlinkClick r:id="rId2"/>
              </a:rPr>
              <a:t>ff</a:t>
            </a:r>
            <a:r>
              <a:rPr lang="cs-CZ" dirty="0" smtClean="0">
                <a:hlinkClick r:id="rId2"/>
              </a:rPr>
              <a:t>.</a:t>
            </a:r>
            <a:r>
              <a:rPr lang="cs-CZ" dirty="0" err="1" smtClean="0">
                <a:hlinkClick r:id="rId2"/>
              </a:rPr>
              <a:t>cuni</a:t>
            </a:r>
            <a:r>
              <a:rPr lang="cs-CZ" dirty="0" smtClean="0">
                <a:hlinkClick r:id="rId2"/>
              </a:rPr>
              <a:t>.</a:t>
            </a:r>
            <a:r>
              <a:rPr lang="cs-CZ" dirty="0" err="1" smtClean="0">
                <a:hlinkClick r:id="rId2"/>
              </a:rPr>
              <a:t>cz</a:t>
            </a:r>
            <a:endParaRPr lang="cs-CZ" dirty="0" smtClean="0"/>
          </a:p>
          <a:p>
            <a:pPr lvl="1"/>
            <a:r>
              <a:rPr lang="cs-CZ" dirty="0" smtClean="0"/>
              <a:t>do předmětu uvádějte prosím </a:t>
            </a:r>
            <a:r>
              <a:rPr lang="cs-CZ" dirty="0" err="1" smtClean="0"/>
              <a:t>HBIr</a:t>
            </a:r>
            <a:r>
              <a:rPr lang="cs-CZ" dirty="0" smtClean="0"/>
              <a:t> či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APS300320</a:t>
            </a:r>
            <a:endParaRPr lang="cs-CZ" dirty="0" smtClean="0"/>
          </a:p>
          <a:p>
            <a:r>
              <a:rPr lang="cs-CZ" dirty="0" smtClean="0"/>
              <a:t>KH: </a:t>
            </a:r>
            <a:r>
              <a:rPr lang="cs-CZ" dirty="0" err="1" smtClean="0"/>
              <a:t>ut</a:t>
            </a:r>
            <a:r>
              <a:rPr lang="cs-CZ" dirty="0" smtClean="0"/>
              <a:t> 16:00 – 17:30, C329 (po domluvě)</a:t>
            </a:r>
          </a:p>
          <a:p>
            <a:r>
              <a:rPr lang="cs-CZ" dirty="0" smtClean="0"/>
              <a:t>povinnosti:  </a:t>
            </a:r>
          </a:p>
          <a:p>
            <a:pPr lvl="1"/>
            <a:r>
              <a:rPr lang="cs-CZ" dirty="0" smtClean="0"/>
              <a:t>číst články</a:t>
            </a:r>
          </a:p>
          <a:p>
            <a:pPr lvl="2"/>
            <a:r>
              <a:rPr lang="cs-CZ" dirty="0" smtClean="0"/>
              <a:t>na příště: </a:t>
            </a:r>
            <a:r>
              <a:rPr lang="en-US" dirty="0" err="1" smtClean="0"/>
              <a:t>Gigerenzer</a:t>
            </a:r>
            <a:r>
              <a:rPr lang="en-US" dirty="0" smtClean="0"/>
              <a:t>, G. (2008): Why heuristics work. Perspectives on Psychological Science 3, str. 20-29.</a:t>
            </a:r>
            <a:r>
              <a:rPr lang="cs-CZ" dirty="0" smtClean="0"/>
              <a:t> a </a:t>
            </a:r>
            <a:r>
              <a:rPr lang="en-US" dirty="0" err="1" smtClean="0"/>
              <a:t>Kahneman</a:t>
            </a:r>
            <a:r>
              <a:rPr lang="en-US" dirty="0" smtClean="0"/>
              <a:t>, D. (2003): Maps of bounded rationality: Psychology for Behavioral Economics. American Economic Review 93, str. 1449-1475.</a:t>
            </a:r>
            <a:endParaRPr lang="cs-CZ" dirty="0" smtClean="0"/>
          </a:p>
          <a:p>
            <a:pPr lvl="1"/>
            <a:r>
              <a:rPr lang="cs-CZ" dirty="0" smtClean="0"/>
              <a:t>vypracovat návrh VG (netýká se vyšších ročníků, které jej stejně nemohou podávat) – jde o výbornou příležitost jak získat prostředky pro zajímavý výzkum</a:t>
            </a:r>
          </a:p>
          <a:p>
            <a:r>
              <a:rPr lang="cs-CZ" dirty="0" smtClean="0"/>
              <a:t>docházka nepovinná, </a:t>
            </a:r>
            <a:r>
              <a:rPr lang="cs-CZ" dirty="0" smtClean="0">
                <a:solidFill>
                  <a:srgbClr val="FF0000"/>
                </a:solidFill>
              </a:rPr>
              <a:t>předpokládá se ale, že se párkrát ukážete a hlavně přispějete do diskuse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(alespoň podnětným dotazem)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děkuji všem, co poslali odpovědi na dotazy!</a:t>
            </a:r>
          </a:p>
          <a:p>
            <a:pPr lvl="1"/>
            <a:r>
              <a:rPr lang="cs-CZ" dirty="0" smtClean="0"/>
              <a:t>(byla vás většina)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důvod zapsání? zajímavé, zábavné téma, dovědět se víc o zkresleních v životě...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kurz přinese? lepší porozumění lidem, náhled a kontrola vlastních H&amp;B, </a:t>
            </a:r>
            <a:r>
              <a:rPr lang="cs-CZ" b="1" dirty="0" smtClean="0"/>
              <a:t>nápady na výzkumy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forma? čtení článků a diskuse o nich – studentské referáty ne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vadí? nudnost, suchost, referáty, chybějící struktura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dotazy? zatím nic, </a:t>
            </a:r>
            <a:r>
              <a:rPr lang="cs-CZ" dirty="0" err="1" smtClean="0"/>
              <a:t>event</a:t>
            </a:r>
            <a:r>
              <a:rPr lang="cs-CZ" dirty="0" smtClean="0"/>
              <a:t>. VG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granty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ff</a:t>
            </a:r>
            <a:r>
              <a:rPr lang="cs-CZ" dirty="0" smtClean="0">
                <a:hlinkClick r:id="rId2"/>
              </a:rPr>
              <a:t>.</a:t>
            </a:r>
            <a:r>
              <a:rPr lang="cs-CZ" dirty="0" err="1" smtClean="0">
                <a:hlinkClick r:id="rId2"/>
              </a:rPr>
              <a:t>cuni</a:t>
            </a:r>
            <a:r>
              <a:rPr lang="cs-CZ" dirty="0" smtClean="0">
                <a:hlinkClick r:id="rId2"/>
              </a:rPr>
              <a:t>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/FF-7330-version1-Pravidla_2013_</a:t>
            </a:r>
            <a:r>
              <a:rPr lang="cs-CZ" dirty="0" err="1" smtClean="0">
                <a:hlinkClick r:id="rId2"/>
              </a:rPr>
              <a:t>zadani</a:t>
            </a:r>
            <a:r>
              <a:rPr lang="cs-CZ" dirty="0" smtClean="0">
                <a:hlinkClick r:id="rId2"/>
              </a:rPr>
              <a:t>.</a:t>
            </a:r>
            <a:r>
              <a:rPr lang="cs-CZ" dirty="0" err="1" smtClean="0">
                <a:hlinkClick r:id="rId2"/>
              </a:rPr>
              <a:t>doc</a:t>
            </a:r>
            <a:endParaRPr lang="cs-CZ" dirty="0" smtClean="0"/>
          </a:p>
          <a:p>
            <a:r>
              <a:rPr lang="cs-CZ" dirty="0" smtClean="0"/>
              <a:t>nesmírně nenáročné požadavky (CV, projekt na 1 </a:t>
            </a:r>
            <a:r>
              <a:rPr lang="cs-CZ" dirty="0" err="1" smtClean="0"/>
              <a:t>normostranu</a:t>
            </a:r>
            <a:r>
              <a:rPr lang="cs-CZ" dirty="0" smtClean="0"/>
              <a:t>, stručný harmonogram a rozpočet, minimální účetní vykazování)</a:t>
            </a:r>
          </a:p>
          <a:p>
            <a:r>
              <a:rPr lang="cs-CZ" dirty="0" smtClean="0"/>
              <a:t>možnost získat až 60 tis. Kč pro vlastní (</a:t>
            </a:r>
            <a:r>
              <a:rPr lang="cs-CZ" b="1" u="sng" dirty="0" smtClean="0"/>
              <a:t>výzkumnou</a:t>
            </a:r>
            <a:r>
              <a:rPr lang="cs-CZ" dirty="0" smtClean="0"/>
              <a:t>) potřebu a dalších 50+ tis. Kč na studijní cesty a další drobné výdaje</a:t>
            </a:r>
          </a:p>
          <a:p>
            <a:r>
              <a:rPr lang="cs-CZ" dirty="0" smtClean="0"/>
              <a:t>čím víc projektů, tím větší šance, že se podpoří opravdu ty nejkvalitnější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Metodologie experimentální psychologie a </a:t>
            </a:r>
            <a:r>
              <a:rPr lang="cs-CZ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behaviorální</a:t>
            </a: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 ekonomie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Font typeface="Arial" charset="0"/>
              <a:buNone/>
              <a:defRPr/>
            </a:pPr>
            <a:r>
              <a:rPr lang="cs-CZ" sz="2400" i="1" dirty="0" smtClean="0"/>
              <a:t>„Kdo vědu umí, ji dělá, kdo neumí, žvaní o její metodologii.“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cs-CZ" sz="2400" dirty="0" smtClean="0"/>
              <a:t>Paul </a:t>
            </a:r>
            <a:r>
              <a:rPr lang="cs-CZ" sz="2400" dirty="0" err="1" smtClean="0"/>
              <a:t>Samuelson</a:t>
            </a:r>
            <a:endParaRPr lang="cs-CZ" sz="2400" dirty="0" smtClean="0"/>
          </a:p>
          <a:p>
            <a:pPr marL="0" indent="0" algn="r">
              <a:buFont typeface="Arial" charset="0"/>
              <a:buNone/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I. Agregátní studie (kvazi-/přirozené experimenty) – využívání reálných dat.</a:t>
            </a:r>
          </a:p>
          <a:p>
            <a:pPr lvl="1">
              <a:defRPr/>
            </a:pPr>
            <a:r>
              <a:rPr lang="cs-CZ" sz="1600" dirty="0" smtClean="0"/>
              <a:t>chybí randomizace (kontrolovat můžeme jen to, o čem víme)</a:t>
            </a:r>
          </a:p>
          <a:p>
            <a:pPr>
              <a:defRPr/>
            </a:pPr>
            <a:r>
              <a:rPr lang="cs-CZ" sz="2400" b="1" dirty="0" smtClean="0"/>
              <a:t>II. Experimenty, podmínky aplikace jejich výsledků do praxe: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Experimentální design je externě </a:t>
            </a:r>
            <a:r>
              <a:rPr lang="cs-CZ" sz="2000" b="1" dirty="0" err="1" smtClean="0">
                <a:solidFill>
                  <a:srgbClr val="FF0000"/>
                </a:solidFill>
              </a:rPr>
              <a:t>validni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Loewenstein</a:t>
            </a:r>
            <a:r>
              <a:rPr lang="cs-CZ" sz="2000" dirty="0" smtClean="0"/>
              <a:t>, 2001)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Subjekty experimentu jsou reprezentativní </a:t>
            </a:r>
          </a:p>
          <a:p>
            <a:pPr lvl="1">
              <a:buFont typeface="Lucida Grande"/>
              <a:buChar char="⇒"/>
              <a:defRPr/>
            </a:pPr>
            <a:r>
              <a:rPr lang="cs-CZ" b="1" dirty="0" smtClean="0"/>
              <a:t>Interpretace výsledků je pak ekologicky validní.</a:t>
            </a:r>
          </a:p>
          <a:p>
            <a:pPr lvl="1">
              <a:buFont typeface="Lucida Grande"/>
              <a:buChar char="⇒"/>
              <a:defRPr/>
            </a:pPr>
            <a:r>
              <a:rPr lang="cs-CZ" b="1" dirty="0" smtClean="0"/>
              <a:t>Stále však bude “sterilní”, interakce existující v realitě budou chybět</a:t>
            </a:r>
            <a:r>
              <a:rPr lang="cs-CZ" dirty="0" smtClean="0"/>
              <a:t> (a další budou navíc, “i experiment je sociální interakce”). Nutnost vycházet z mnoha (!) replikovaných (!!)  experimentů.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Subjekty v dosavadních studiích</a:t>
            </a:r>
          </a:p>
        </p:txBody>
      </p:sp>
      <p:sp>
        <p:nvSpPr>
          <p:cNvPr id="48130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Henrich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Heine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Norenzayan</a:t>
            </a:r>
            <a:r>
              <a:rPr lang="cs-CZ" b="1" dirty="0" smtClean="0">
                <a:solidFill>
                  <a:srgbClr val="FF0000"/>
                </a:solidFill>
              </a:rPr>
              <a:t> (2010)</a:t>
            </a:r>
          </a:p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Většina </a:t>
            </a:r>
            <a: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  <a:t>studií vychází ze subjektů, kteří žijí ve WEIRD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zemích (96% z W.), </a:t>
            </a:r>
            <a: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  <a:t>vůbec nejčastěji jsou to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studenti (psychologie – 67% až 80%).</a:t>
            </a:r>
            <a:endParaRPr lang="cs-CZ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cs-CZ" dirty="0">
                <a:latin typeface="Calibri" charset="0"/>
                <a:ea typeface="ＭＳ Ｐゴシック" charset="0"/>
              </a:rPr>
              <a:t>Western, </a:t>
            </a:r>
            <a:r>
              <a:rPr lang="cs-CZ" dirty="0" err="1">
                <a:latin typeface="Calibri" charset="0"/>
                <a:ea typeface="ＭＳ Ｐゴシック" charset="0"/>
              </a:rPr>
              <a:t>Educated</a:t>
            </a:r>
            <a:r>
              <a:rPr lang="cs-CZ" dirty="0">
                <a:latin typeface="Calibri" charset="0"/>
                <a:ea typeface="ＭＳ Ｐゴシック" charset="0"/>
              </a:rPr>
              <a:t>, </a:t>
            </a:r>
            <a:r>
              <a:rPr lang="cs-CZ" dirty="0" err="1">
                <a:latin typeface="Calibri" charset="0"/>
                <a:ea typeface="ＭＳ Ｐゴシック" charset="0"/>
              </a:rPr>
              <a:t>Industrialized</a:t>
            </a:r>
            <a:r>
              <a:rPr lang="cs-CZ" dirty="0">
                <a:latin typeface="Calibri" charset="0"/>
                <a:ea typeface="ＭＳ Ｐゴシック" charset="0"/>
              </a:rPr>
              <a:t>, </a:t>
            </a:r>
            <a:r>
              <a:rPr lang="cs-CZ" dirty="0" err="1">
                <a:latin typeface="Calibri" charset="0"/>
                <a:ea typeface="ＭＳ Ｐゴシック" charset="0"/>
              </a:rPr>
              <a:t>Rich</a:t>
            </a:r>
            <a:r>
              <a:rPr lang="cs-CZ" dirty="0">
                <a:latin typeface="Calibri" charset="0"/>
                <a:ea typeface="ＭＳ Ｐゴシック" charset="0"/>
              </a:rPr>
              <a:t>, and </a:t>
            </a:r>
            <a:r>
              <a:rPr lang="cs-CZ" dirty="0" err="1">
                <a:latin typeface="Calibri" charset="0"/>
                <a:ea typeface="ＭＳ Ｐゴシック" charset="0"/>
              </a:rPr>
              <a:t>Democratic</a:t>
            </a:r>
            <a:r>
              <a:rPr lang="cs-CZ" dirty="0" smtClean="0">
                <a:latin typeface="Calibri" charset="0"/>
                <a:ea typeface="ＭＳ Ｐゴシック" charset="0"/>
              </a:rPr>
              <a:t>.</a:t>
            </a:r>
          </a:p>
          <a:p>
            <a:pPr lvl="2"/>
            <a:r>
              <a:rPr lang="cs-CZ" dirty="0" smtClean="0">
                <a:latin typeface="Calibri" charset="0"/>
                <a:ea typeface="ＭＳ Ｐゴシック" charset="0"/>
              </a:rPr>
              <a:t>(DIVNE – demokratické, industrializované, vzdělané, ne-nuzné a </a:t>
            </a:r>
            <a:r>
              <a:rPr lang="cs-CZ" dirty="0" err="1" smtClean="0">
                <a:latin typeface="Calibri" charset="0"/>
                <a:ea typeface="ＭＳ Ｐゴシック" charset="0"/>
              </a:rPr>
              <a:t>euroamerické</a:t>
            </a:r>
            <a:r>
              <a:rPr lang="cs-CZ" dirty="0" smtClean="0">
                <a:latin typeface="Calibri" charset="0"/>
                <a:ea typeface="ＭＳ Ｐゴシック" charset="0"/>
              </a:rPr>
              <a:t> - Houdek, 2011)</a:t>
            </a:r>
            <a:endParaRPr lang="cs-CZ" dirty="0">
              <a:latin typeface="Calibri" charset="0"/>
              <a:ea typeface="ＭＳ Ｐゴシック" charset="0"/>
            </a:endParaRPr>
          </a:p>
          <a:p>
            <a:pPr lvl="1"/>
            <a:r>
              <a:rPr lang="cs-CZ" dirty="0">
                <a:latin typeface="Calibri" charset="0"/>
                <a:ea typeface="ＭＳ Ｐゴシック" charset="0"/>
              </a:rPr>
              <a:t>Jak </a:t>
            </a:r>
            <a:r>
              <a:rPr lang="cs-CZ" dirty="0" smtClean="0">
                <a:latin typeface="Calibri" charset="0"/>
                <a:ea typeface="ＭＳ Ｐゴシック" charset="0"/>
              </a:rPr>
              <a:t>to </a:t>
            </a:r>
            <a:r>
              <a:rPr lang="cs-CZ" dirty="0">
                <a:latin typeface="Calibri" charset="0"/>
                <a:ea typeface="ＭＳ Ｐゴシック" charset="0"/>
              </a:rPr>
              <a:t>může vychylovat výsledky?</a:t>
            </a:r>
          </a:p>
          <a:p>
            <a:pPr lvl="2"/>
            <a:r>
              <a:rPr lang="cs-CZ" dirty="0" smtClean="0"/>
              <a:t>samozřejmě ne každý výzkum zobecňuje, některé hledají naopak rozdíly mezi národy, zkoumají osobní hodnoty a pod.</a:t>
            </a:r>
          </a:p>
          <a:p>
            <a:pPr lvl="2"/>
            <a:r>
              <a:rPr lang="cs-CZ" dirty="0" smtClean="0"/>
              <a:t>často ale (implicitně – např. v názvu) </a:t>
            </a:r>
            <a:r>
              <a:rPr lang="cs-CZ" b="1" dirty="0" smtClean="0"/>
              <a:t>ano</a:t>
            </a:r>
          </a:p>
          <a:p>
            <a:pPr lvl="1"/>
            <a:endParaRPr lang="cs-CZ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9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Paměťový test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 descr="snapshot20130306182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9" y="1618964"/>
            <a:ext cx="5629701" cy="422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2. </a:t>
            </a:r>
            <a:r>
              <a:rPr lang="en-US" altLang="ja-JP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Subjekty experimentu (reprezentativnost)</a:t>
            </a:r>
            <a:endParaRPr lang="en-US" b="1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Müller-Lyerova iluze</a:t>
            </a:r>
          </a:p>
        </p:txBody>
      </p:sp>
      <p:pic>
        <p:nvPicPr>
          <p:cNvPr id="41987" name="Content Placeholder 6" descr="Muller-Lyer illusion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4" y="1550104"/>
            <a:ext cx="4040188" cy="624771"/>
          </a:xfrm>
        </p:spPr>
      </p:pic>
      <p:pic>
        <p:nvPicPr>
          <p:cNvPr id="41989" name="Content Placeholder 9" descr="Muller-Lyer illusion graph.tiff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1" y="2677497"/>
            <a:ext cx="6612336" cy="4190375"/>
          </a:xfrm>
        </p:spPr>
      </p:pic>
      <p:sp>
        <p:nvSpPr>
          <p:cNvPr id="41988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2476500" y="2230078"/>
            <a:ext cx="4041775" cy="639762"/>
          </a:xfrm>
        </p:spPr>
        <p:txBody>
          <a:bodyPr/>
          <a:lstStyle/>
          <a:p>
            <a:pPr algn="ctr"/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Mezikulturní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výzkum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Typický subjekt?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797" y="6126163"/>
            <a:ext cx="805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Henrich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2005 až 2010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14" y="1256062"/>
            <a:ext cx="8015886" cy="4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Typický subjekt?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</a:p>
        </p:txBody>
      </p:sp>
      <p:sp>
        <p:nvSpPr>
          <p:cNvPr id="46082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Hra na veřejné blaho s trestáním (PGG with P)</a:t>
            </a:r>
          </a:p>
        </p:txBody>
      </p:sp>
      <p:sp>
        <p:nvSpPr>
          <p:cNvPr id="4608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Subjekty každé kolo vkládají do fondu část ze své dotace. Nashromážděný fond se znásobí a poté rozdělí mezi všechny subjekty ve stejném poměru. Mohou nákladně trestat ty, s jejichž příspěvky nesouhlasí.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Antisociální trestání – trestají hráče, kteří dali naprůměrný příspěvek.</a:t>
            </a:r>
          </a:p>
        </p:txBody>
      </p:sp>
      <p:sp>
        <p:nvSpPr>
          <p:cNvPr id="46083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Mezikulturní výzkum</a:t>
            </a:r>
          </a:p>
        </p:txBody>
      </p:sp>
      <p:pic>
        <p:nvPicPr>
          <p:cNvPr id="46086" name="Content Placeholder 5" descr="PGGwP.tif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36" y="2174875"/>
            <a:ext cx="4022553" cy="3951288"/>
          </a:xfrm>
        </p:spPr>
      </p:pic>
      <p:sp>
        <p:nvSpPr>
          <p:cNvPr id="8" name="Left Arrow 7"/>
          <p:cNvSpPr/>
          <p:nvPr/>
        </p:nvSpPr>
        <p:spPr>
          <a:xfrm rot="18717282" flipV="1">
            <a:off x="7955323" y="4522538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540" y="941712"/>
            <a:ext cx="6999596" cy="590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Morální usuzování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Subjekty</a:t>
            </a:r>
          </a:p>
        </p:txBody>
      </p:sp>
      <p:sp>
        <p:nvSpPr>
          <p:cNvPr id="48130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Subjekty experimentu by měly mít stejné charakteristiky (složení) jako v lidé rozhodující se v reálných situacích.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Rozhodování je pak ekologicky validní (uvědomit si, že rozdíly v subjektech mohou být často ne-sledovatelné – jaké?).</a:t>
            </a:r>
          </a:p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Ve studiích však velmi často malý počet, nereprezentativní výběr.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Je-li skupina homogenní, lze experimentální manipulací dosáhnout signifikantních výsledků. 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Často není ten případ: při kontrole na více faktorů “objevený” vztah zmizí (věk, pohlaví, sociální statut, vzdělání, velikost sídla, osobní charakteristiky, čas od posledního jídla, atd.).</a:t>
            </a:r>
          </a:p>
          <a:p>
            <a:pPr lvl="1"/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Vždy se ptát:</a:t>
            </a:r>
            <a:r>
              <a:rPr lang="cs-CZ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Čím jsou subjekty specifické a jak toto specifikum může ovlivnit výsledky</a:t>
            </a: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(kupř. u anket respondenti s minimálními časovými oportunitními náklady - ?).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CC: BY NC SA by Petr Houdek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1A: Ovlivnění sledováním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6296"/>
            <a:ext cx="4038600" cy="4216539"/>
          </a:xfrm>
        </p:spPr>
        <p:txBody>
          <a:bodyPr wrap="square">
            <a:spAutoFit/>
          </a:bodyPr>
          <a:lstStyle/>
          <a:p>
            <a:r>
              <a:rPr lang="cs-CZ" b="1" dirty="0">
                <a:latin typeface="Calibri" charset="0"/>
                <a:ea typeface="ＭＳ Ｐゴシック" charset="0"/>
                <a:cs typeface="ＭＳ Ｐゴシック" charset="0"/>
              </a:rPr>
              <a:t>Chování subjektů by neměl měnit fakt, že jsou sledovány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,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jedna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z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verzí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dirty="0" err="1" smtClean="0">
                <a:latin typeface="Calibri" charset="0"/>
                <a:ea typeface="ＭＳ Ｐゴシック" charset="0"/>
                <a:cs typeface="ＭＳ Ｐゴシック" charset="0"/>
              </a:rPr>
              <a:t>Hawthornského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 efektu </a:t>
            </a:r>
            <a:r>
              <a:rPr lang="cs-CZ" sz="2000" dirty="0" smtClean="0">
                <a:latin typeface="Calibri" charset="0"/>
                <a:ea typeface="ＭＳ Ｐゴシック" charset="0"/>
                <a:cs typeface="ＭＳ Ｐゴシック" charset="0"/>
              </a:rPr>
              <a:t>(ke kterému v H. továrně ale nedošlo – </a:t>
            </a:r>
            <a:r>
              <a:rPr lang="cs-CZ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Levitt</a:t>
            </a:r>
            <a:r>
              <a:rPr lang="cs-CZ" sz="2000" dirty="0" smtClean="0">
                <a:latin typeface="Calibri" charset="0"/>
                <a:ea typeface="ＭＳ Ｐゴシック" charset="0"/>
                <a:cs typeface="ＭＳ Ｐゴシック" charset="0"/>
              </a:rPr>
              <a:t>, List, 2009)</a:t>
            </a:r>
            <a:endParaRPr lang="cs-CZ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cs-CZ" sz="2000" dirty="0">
                <a:latin typeface="Calibri" charset="0"/>
                <a:ea typeface="ＭＳ Ｐゴシック" charset="0"/>
                <a:cs typeface="ＭＳ Ｐゴシック" charset="0"/>
              </a:rPr>
              <a:t>Málokdy lze zcela vyloučit, lze však minimalizovat vhodnými motivacemi.</a:t>
            </a:r>
          </a:p>
          <a:p>
            <a:pPr lvl="1"/>
            <a:r>
              <a:rPr lang="cs-CZ" sz="2000" dirty="0">
                <a:latin typeface="Calibri" charset="0"/>
                <a:ea typeface="ＭＳ Ｐゴシック" charset="0"/>
                <a:cs typeface="ＭＳ Ｐゴシック" charset="0"/>
              </a:rPr>
              <a:t>I v realitě jsme sledováni.</a:t>
            </a:r>
          </a:p>
        </p:txBody>
      </p:sp>
      <p:pic>
        <p:nvPicPr>
          <p:cNvPr id="32771" name="Content Placeholder 9" descr="Ey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78" y="1604873"/>
            <a:ext cx="3912443" cy="4525963"/>
          </a:xfrm>
        </p:spPr>
      </p:pic>
      <p:sp>
        <p:nvSpPr>
          <p:cNvPr id="6" name="Left Arrow 5"/>
          <p:cNvSpPr/>
          <p:nvPr/>
        </p:nvSpPr>
        <p:spPr>
          <a:xfrm rot="18767787" flipV="1">
            <a:off x="7429955" y="5073862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6280964"/>
            <a:ext cx="841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libri" charset="0"/>
              </a:rPr>
              <a:t>Bateson</a:t>
            </a:r>
            <a:r>
              <a:rPr lang="cs-CZ" dirty="0">
                <a:latin typeface="Calibri" charset="0"/>
              </a:rPr>
              <a:t> et al. (2006) – Nicméně, </a:t>
            </a:r>
            <a:r>
              <a:rPr lang="cs-CZ" dirty="0" err="1">
                <a:latin typeface="Calibri" charset="0"/>
              </a:rPr>
              <a:t>Raihani</a:t>
            </a:r>
            <a:r>
              <a:rPr lang="cs-CZ" dirty="0">
                <a:latin typeface="Calibri" charset="0"/>
              </a:rPr>
              <a:t> a </a:t>
            </a:r>
            <a:r>
              <a:rPr lang="cs-CZ" dirty="0" err="1">
                <a:latin typeface="Calibri" charset="0"/>
              </a:rPr>
              <a:t>Bshary</a:t>
            </a:r>
            <a:r>
              <a:rPr lang="cs-CZ" dirty="0">
                <a:latin typeface="Calibri" charset="0"/>
              </a:rPr>
              <a:t> (2012) v on-line designu nereplikovali.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1B: (Finanční) motivace k výkonům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Úroveň odměny 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>(tj. jak je vysoká, relativně, absolutně).</a:t>
            </a:r>
          </a:p>
          <a:p>
            <a:r>
              <a:rPr lang="cs-CZ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Struktura odměny 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>(tj. z jakých kroků/cílů plyne, kdy).</a:t>
            </a:r>
          </a:p>
          <a:p>
            <a:r>
              <a:rPr lang="cs-CZ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Povaha odměny 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>(tj. finanční, studijní kredity, sociální kapitál, jídlo).</a:t>
            </a:r>
          </a:p>
          <a:p>
            <a:pPr lvl="1"/>
            <a:r>
              <a:rPr lang="cs-CZ" sz="2400" dirty="0" smtClean="0">
                <a:latin typeface="Calibri" charset="0"/>
                <a:ea typeface="ＭＳ Ｐゴシック" charset="0"/>
                <a:cs typeface="ＭＳ Ｐゴシック" charset="0"/>
              </a:rPr>
              <a:t>Finanční je </a:t>
            </a:r>
            <a:r>
              <a:rPr lang="cs-CZ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nejjednoduší</a:t>
            </a:r>
            <a:r>
              <a:rPr lang="cs-CZ" sz="2400" dirty="0" smtClean="0">
                <a:latin typeface="Calibri" charset="0"/>
                <a:ea typeface="ＭＳ Ｐゴシック" charset="0"/>
                <a:cs typeface="ＭＳ Ｐゴシック" charset="0"/>
              </a:rPr>
              <a:t> k implementaci, jde o univerzální motivátor.</a:t>
            </a:r>
          </a:p>
          <a:p>
            <a:pPr lvl="1"/>
            <a:r>
              <a:rPr lang="cs-CZ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Pozor</a:t>
            </a:r>
            <a:r>
              <a:rPr lang="cs-CZ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(!) na</a:t>
            </a:r>
            <a:r>
              <a:rPr lang="cs-CZ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vnitřní a vnější motivace</a:t>
            </a:r>
            <a:endParaRPr lang="cs-CZ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cs-CZ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Odpovědi/reakce subjektů jsou motivovány “měřitelně” 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>(tj. subjekty projevují preference za oportunitních nákladů), nikoliv tím “co by měly odpovědět” (zejména problematické u ekonomie štěstí, WTP, WTA, ad.).</a:t>
            </a:r>
            <a:endParaRPr lang="cs-CZ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2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1B: (Finanční) motivace k výkonům</a:t>
            </a: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Výsledky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studií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využívajících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malé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střední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velké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odměny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kupř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až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ekvivalent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3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měsíčního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platu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> – v Indii nebo na Slovensku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jsou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někdy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srovnatelné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v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jiných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případech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nikoliv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pPr lvl="1"/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Obvykle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však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subjekty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chovají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motivovaně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”.</a:t>
            </a:r>
          </a:p>
          <a:p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hypotetick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>é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či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reputační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”)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odměn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v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některých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případech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dáv</a:t>
            </a:r>
            <a:r>
              <a:rPr lang="cs-CZ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ají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podobné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výsledky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jako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experimenty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využívající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reálné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odměny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v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mnohých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aspektech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liší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err="1">
                <a:latin typeface="Calibri" charset="0"/>
                <a:ea typeface="ＭＳ Ｐゴシック" charset="0"/>
              </a:rPr>
              <a:t>Panuje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vyšší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variabilita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výsledků</a:t>
            </a:r>
            <a:r>
              <a:rPr lang="en-US" sz="2400" dirty="0">
                <a:latin typeface="Calibri" charset="0"/>
                <a:ea typeface="ＭＳ Ｐゴシック" charset="0"/>
              </a:rPr>
              <a:t>, </a:t>
            </a:r>
            <a:r>
              <a:rPr lang="en-US" sz="2400" dirty="0" err="1">
                <a:latin typeface="Calibri" charset="0"/>
                <a:ea typeface="ＭＳ Ｐゴシック" charset="0"/>
              </a:rPr>
              <a:t>subjekty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nevěnují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svým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rozhodnutím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stejné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množství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času</a:t>
            </a:r>
            <a:r>
              <a:rPr lang="en-US" sz="2400" dirty="0">
                <a:latin typeface="Calibri" charset="0"/>
                <a:ea typeface="ＭＳ Ｐゴシック" charset="0"/>
              </a:rPr>
              <a:t>/</a:t>
            </a:r>
            <a:r>
              <a:rPr lang="en-US" sz="2400" dirty="0" err="1">
                <a:latin typeface="Calibri" charset="0"/>
                <a:ea typeface="ＭＳ Ｐゴシック" charset="0"/>
              </a:rPr>
              <a:t>své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snahy</a:t>
            </a:r>
            <a:r>
              <a:rPr lang="en-US" sz="2400" dirty="0">
                <a:latin typeface="Calibri" charset="0"/>
                <a:ea typeface="ＭＳ Ｐゴシック" charset="0"/>
              </a:rPr>
              <a:t> (</a:t>
            </a:r>
            <a:r>
              <a:rPr lang="en-US" sz="2400" dirty="0" err="1">
                <a:latin typeface="Calibri" charset="0"/>
                <a:ea typeface="ＭＳ Ｐゴシック" charset="0"/>
              </a:rPr>
              <a:t>jsou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více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ovlivněni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nepodstatným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framingem</a:t>
            </a:r>
            <a:r>
              <a:rPr lang="en-US" sz="2400" dirty="0">
                <a:latin typeface="Calibri" charset="0"/>
                <a:ea typeface="ＭＳ Ｐゴシック" charset="0"/>
              </a:rPr>
              <a:t>), </a:t>
            </a:r>
            <a:r>
              <a:rPr lang="en-US" sz="2400" dirty="0" err="1">
                <a:latin typeface="Calibri" charset="0"/>
                <a:ea typeface="ＭＳ Ｐゴシック" charset="0"/>
              </a:rPr>
              <a:t>atp</a:t>
            </a:r>
            <a:r>
              <a:rPr lang="en-US" sz="2400" dirty="0">
                <a:latin typeface="Calibri" charset="0"/>
                <a:ea typeface="ＭＳ Ｐゴシック" charset="0"/>
              </a:rPr>
              <a:t>.</a:t>
            </a:r>
          </a:p>
          <a:p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Odlišit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normu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účasti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experimentu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tj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paušální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poplatek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získanou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 err="1">
                <a:latin typeface="Calibri" charset="0"/>
                <a:ea typeface="ＭＳ Ｐゴシック" charset="0"/>
                <a:cs typeface="ＭＳ Ｐゴシック" charset="0"/>
              </a:rPr>
              <a:t>odměnu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err="1">
                <a:latin typeface="Calibri" charset="0"/>
                <a:ea typeface="ＭＳ Ｐゴシック" charset="0"/>
              </a:rPr>
              <a:t>Hra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na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diktátora</a:t>
            </a:r>
            <a:r>
              <a:rPr lang="en-US" sz="2400" dirty="0">
                <a:latin typeface="Calibri" charset="0"/>
                <a:ea typeface="ＭＳ Ｐゴシック" charset="0"/>
              </a:rPr>
              <a:t>: </a:t>
            </a:r>
            <a:r>
              <a:rPr lang="en-US" sz="2400" dirty="0" err="1">
                <a:latin typeface="Calibri" charset="0"/>
                <a:ea typeface="ＭＳ Ｐゴシック" charset="0"/>
              </a:rPr>
              <a:t>získaly</a:t>
            </a:r>
            <a:r>
              <a:rPr lang="en-US" sz="2400" dirty="0">
                <a:latin typeface="Calibri" charset="0"/>
                <a:ea typeface="ＭＳ Ｐゴシック" charset="0"/>
              </a:rPr>
              <a:t> – 40% se </a:t>
            </a:r>
            <a:r>
              <a:rPr lang="en-US" sz="2400" dirty="0" err="1">
                <a:latin typeface="Calibri" charset="0"/>
                <a:ea typeface="ＭＳ Ｐゴシック" charset="0"/>
              </a:rPr>
              <a:t>podělilo</a:t>
            </a:r>
            <a:r>
              <a:rPr lang="en-US" sz="2400" dirty="0">
                <a:latin typeface="Calibri" charset="0"/>
                <a:ea typeface="ＭＳ Ｐゴシック" charset="0"/>
              </a:rPr>
              <a:t>, </a:t>
            </a:r>
            <a:r>
              <a:rPr lang="en-US" sz="2400" dirty="0" err="1">
                <a:latin typeface="Calibri" charset="0"/>
                <a:ea typeface="ＭＳ Ｐゴシック" charset="0"/>
              </a:rPr>
              <a:t>vydělaly</a:t>
            </a:r>
            <a:r>
              <a:rPr lang="en-US" sz="2400" dirty="0">
                <a:latin typeface="Calibri" charset="0"/>
                <a:ea typeface="ＭＳ Ｐゴシック" charset="0"/>
              </a:rPr>
              <a:t> – 5%.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9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1C: Přesně definovaný postup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Na rozdíl od psychologie, v experimentální a (často) behaviorální ekonomii existuje standard </a:t>
            </a:r>
            <a:r>
              <a:rPr lang="cs-CZ" dirty="0" err="1" smtClean="0">
                <a:latin typeface="Calibri" charset="0"/>
                <a:ea typeface="ＭＳ Ｐゴシック" charset="0"/>
                <a:cs typeface="ＭＳ Ｐゴシック" charset="0"/>
              </a:rPr>
              <a:t>hyperdetailních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 “manuálů” jak bude experiment/hra probíhat.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Subjekty nejsou odkázány na improvizaci a “hledání smyslu experimentu”.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Možnost cvičných kol (tj. sledujeme rozhodování subjektů za možnosti získání zkušenosti/učení).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Je zajištěna vyšší </a:t>
            </a:r>
            <a:r>
              <a:rPr lang="cs-CZ" dirty="0" err="1" smtClean="0">
                <a:latin typeface="Calibri" charset="0"/>
                <a:ea typeface="ＭＳ Ｐゴシック" charset="0"/>
                <a:cs typeface="ＭＳ Ｐゴシック" charset="0"/>
              </a:rPr>
              <a:t>replikabilita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 studie.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ale pozor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 – zkoumat např. korupci bez jediné zmínce o „korupci“ či ilegálním/nemorálním chování v instrukcích je přinejmenším zvláštní</a:t>
            </a:r>
            <a:endParaRPr lang="cs-CZ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1C: Opakování (možnost učení)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65693"/>
            <a:ext cx="4040188" cy="456047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Možnost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aby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subjekty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adaptovaly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nové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prostředí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získaly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zkušenosti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nehrály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náhodně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”.</a:t>
            </a:r>
          </a:p>
          <a:p>
            <a:pPr lvl="1">
              <a:buFont typeface="Lucida Grande"/>
              <a:buChar char="+"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Získání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feedbacku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znalost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že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došlo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k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chybě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Možnost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aby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subjekty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naučily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jak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se v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prostředí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chovají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ostatní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Jde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však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 experiment,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existuje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hrozba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ze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subjekty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přizpůsobí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chování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anomální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umělé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povaze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experimentu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extrapolace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výsledků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Je-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li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v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realitě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učení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opakování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omezeno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či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znemožněno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experiment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jej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pochopitelně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nemusí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obsahovat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http://www.youtube.com/watch?v=9hq5jZrFTbE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1x?</a:t>
            </a:r>
          </a:p>
        </p:txBody>
      </p:sp>
      <p:pic>
        <p:nvPicPr>
          <p:cNvPr id="3" name="Content Placeholder 2" descr="1-s2.0-S0020025508000200-gr9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90" r="9890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026190" y="6340740"/>
            <a:ext cx="266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Lee et al. (2008)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4364259" y="1900397"/>
            <a:ext cx="4661514" cy="4440343"/>
          </a:xfrm>
          <a:prstGeom prst="noSmoking">
            <a:avLst>
              <a:gd name="adj" fmla="val 3519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Blindness</a:t>
            </a:r>
            <a:r>
              <a:rPr lang="cs-CZ" dirty="0" smtClean="0"/>
              <a:t> (CB)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3287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dirty="0" err="1" smtClean="0"/>
              <a:t>Simons</a:t>
            </a:r>
            <a:r>
              <a:rPr lang="cs-CZ" dirty="0" smtClean="0"/>
              <a:t>, </a:t>
            </a:r>
            <a:r>
              <a:rPr lang="cs-CZ" dirty="0" err="1" smtClean="0"/>
              <a:t>Rensink</a:t>
            </a:r>
            <a:r>
              <a:rPr lang="cs-CZ" dirty="0" smtClean="0"/>
              <a:t>, (2005): „[CB]</a:t>
            </a:r>
            <a:r>
              <a:rPr lang="en-US" i="1" dirty="0" smtClean="0"/>
              <a:t> is the striking </a:t>
            </a:r>
            <a:r>
              <a:rPr lang="en-US" b="1" i="1" dirty="0" smtClean="0"/>
              <a:t>failure to see large</a:t>
            </a:r>
            <a:r>
              <a:rPr lang="cs-CZ" b="1" i="1" dirty="0" smtClean="0"/>
              <a:t> </a:t>
            </a:r>
            <a:r>
              <a:rPr lang="en-US" b="1" i="1" dirty="0" smtClean="0"/>
              <a:t>changes</a:t>
            </a:r>
            <a:r>
              <a:rPr lang="en-US" i="1" dirty="0" smtClean="0"/>
              <a:t> that normally would be noticed easily. Over the</a:t>
            </a:r>
            <a:r>
              <a:rPr lang="cs-CZ" i="1" dirty="0" smtClean="0"/>
              <a:t> </a:t>
            </a:r>
            <a:r>
              <a:rPr lang="en-US" i="1" dirty="0" smtClean="0"/>
              <a:t>past decade this phenomenon has greatly contributed to</a:t>
            </a:r>
            <a:r>
              <a:rPr lang="cs-CZ" i="1" dirty="0" smtClean="0"/>
              <a:t> </a:t>
            </a:r>
            <a:r>
              <a:rPr lang="en-US" i="1" dirty="0" smtClean="0"/>
              <a:t>our understanding of </a:t>
            </a:r>
            <a:r>
              <a:rPr lang="en-US" b="1" i="1" dirty="0" smtClean="0"/>
              <a:t>attention</a:t>
            </a:r>
            <a:r>
              <a:rPr lang="en-US" i="1" dirty="0" smtClean="0"/>
              <a:t>, </a:t>
            </a:r>
            <a:r>
              <a:rPr lang="en-US" b="1" i="1" dirty="0" smtClean="0"/>
              <a:t>perception</a:t>
            </a:r>
            <a:r>
              <a:rPr lang="en-US" i="1" dirty="0" smtClean="0"/>
              <a:t>, and even</a:t>
            </a:r>
            <a:r>
              <a:rPr lang="cs-CZ" i="1" dirty="0" smtClean="0"/>
              <a:t> </a:t>
            </a:r>
            <a:r>
              <a:rPr lang="en-US" b="1" i="1" dirty="0" smtClean="0"/>
              <a:t>consciousness</a:t>
            </a:r>
            <a:r>
              <a:rPr lang="en-US" i="1" dirty="0" smtClean="0"/>
              <a:t>. The surprising extent of change</a:t>
            </a:r>
            <a:r>
              <a:rPr lang="cs-CZ" i="1" dirty="0" smtClean="0"/>
              <a:t> </a:t>
            </a:r>
            <a:r>
              <a:rPr lang="en-US" i="1" dirty="0" smtClean="0"/>
              <a:t>blindness explains its broad appeal, but its</a:t>
            </a:r>
            <a:r>
              <a:rPr lang="cs-CZ" i="1" dirty="0" smtClean="0"/>
              <a:t> </a:t>
            </a:r>
            <a:r>
              <a:rPr lang="en-US" i="1" dirty="0" smtClean="0"/>
              <a:t>counterintuitive nature has </a:t>
            </a:r>
            <a:r>
              <a:rPr lang="en-US" b="1" i="1" dirty="0" smtClean="0"/>
              <a:t>also engendered confusions</a:t>
            </a:r>
            <a:r>
              <a:rPr lang="cs-CZ" i="1" dirty="0" smtClean="0"/>
              <a:t> </a:t>
            </a:r>
            <a:r>
              <a:rPr lang="en-US" i="1" dirty="0" smtClean="0"/>
              <a:t>about the kinds of inferences that legitimately </a:t>
            </a:r>
            <a:r>
              <a:rPr lang="cs-CZ" i="1" dirty="0" err="1" smtClean="0"/>
              <a:t>follo</a:t>
            </a:r>
            <a:r>
              <a:rPr lang="en-US" i="1" dirty="0" smtClean="0"/>
              <a:t>w</a:t>
            </a:r>
            <a:r>
              <a:rPr lang="cs-CZ" i="1" dirty="0" smtClean="0"/>
              <a:t> </a:t>
            </a:r>
            <a:r>
              <a:rPr lang="en-US" i="1" dirty="0" smtClean="0"/>
              <a:t>from it.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výzkum vnímání změn má dlouhou tradici, ale až od 90. let užívá méně abstraktní podněty a </a:t>
            </a:r>
            <a:r>
              <a:rPr lang="cs-CZ" b="1" dirty="0" smtClean="0"/>
              <a:t>přibližuje se k situacím vnímání v běžném životě</a:t>
            </a:r>
          </a:p>
          <a:p>
            <a:r>
              <a:rPr lang="cs-CZ" dirty="0" smtClean="0"/>
              <a:t>variováním aspektů u nichž dochází ke změně, zaměření pozornosti a charakteru změny možno zkoumat vnímání</a:t>
            </a:r>
          </a:p>
          <a:p>
            <a:pPr lvl="1"/>
            <a:r>
              <a:rPr lang="cs-CZ" b="1" dirty="0" smtClean="0"/>
              <a:t>pozor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FF0000"/>
                </a:solidFill>
              </a:rPr>
              <a:t>častá chybná interpretace je, že CB dokazuje chudost, neúplnost či dokonce absenci našich vizuálních reprezentací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viz </a:t>
            </a:r>
            <a:r>
              <a:rPr lang="cs-CZ" dirty="0" err="1" smtClean="0"/>
              <a:t>Sperling</a:t>
            </a:r>
            <a:r>
              <a:rPr lang="cs-CZ" dirty="0" smtClean="0"/>
              <a:t> (1960) - 4 </a:t>
            </a:r>
            <a:r>
              <a:rPr lang="cs-CZ" dirty="0" err="1" smtClean="0"/>
              <a:t>vs</a:t>
            </a:r>
            <a:r>
              <a:rPr lang="cs-CZ" dirty="0" smtClean="0"/>
              <a:t> 9 z 12 písmen, rychlé zapomínání</a:t>
            </a:r>
          </a:p>
          <a:p>
            <a:pPr lvl="1"/>
            <a:r>
              <a:rPr lang="cs-CZ" dirty="0" smtClean="0"/>
              <a:t>(mimochodem, hledáme zájemce o studium této oblasti!)</a:t>
            </a:r>
          </a:p>
          <a:p>
            <a:r>
              <a:rPr lang="cs-CZ" dirty="0" smtClean="0"/>
              <a:t>co ale dopady do běžného života? jde i o něco víc, než „najdi 10 rozdílů“, kdy vám neukážou oba obrázky současně?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1D: Vyvarování se podvodu a obelhávání subjektů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Psychologické studie využívají z 30-50 % podvodů.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Metoda na jinak nezjistitelné rozhodování (?), avšak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objevuje se riziko artefaktů, “</a:t>
            </a:r>
            <a:r>
              <a:rPr lang="en-US" altLang="ja-JP" b="1">
                <a:latin typeface="Calibri" charset="0"/>
                <a:ea typeface="ＭＳ Ｐゴシック" charset="0"/>
                <a:cs typeface="ＭＳ Ｐゴシック" charset="0"/>
              </a:rPr>
              <a:t>hry vůči experimentátorovi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Kdo na hodině behaviorální ekonomie pomůže kolabujícímu studentovi?</a:t>
            </a:r>
          </a:p>
        </p:txBody>
      </p:sp>
      <p:pic>
        <p:nvPicPr>
          <p:cNvPr id="38915" name="Content Placeholder 5" descr="Weight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2602"/>
            <a:ext cx="4038600" cy="2681158"/>
          </a:xfrm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6408738" y="5767388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Gray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1E: Další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Nezaměňovat časové preference a transakční náklady.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 se skrývá za odměnou “</a:t>
            </a:r>
            <a:r>
              <a:rPr lang="en-US" altLang="ja-JP">
                <a:latin typeface="Calibri" charset="0"/>
                <a:ea typeface="ＭＳ Ｐゴシック" charset="0"/>
              </a:rPr>
              <a:t>peníze za měsíc</a:t>
            </a:r>
            <a:r>
              <a:rPr 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Otázka vnímání/rámování situace subjekty.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„Komunitní hra“, „hra na Wall Street“ + DG: bude rozdíl, mají-li dát ze svého či si vzít z cizího?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[Náplň 9. přednášky.]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Problém skrytých proměnných.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Výsledky ovlivňují “jiné”, nezvažované vlivy (denní doba, roční období, barva místnosti, složení subjektů atd.)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Proč 2,6x častěji umírají na přechodech lidé nakažení toxoplazmózou? Co když v jedné sledované skupině (třeba příjemců u UG) bude více lidí, jež toxoplazmózou trpí? </a:t>
            </a:r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</a:rPr>
              <a:t>Nutnost randomizace!</a:t>
            </a:r>
          </a:p>
        </p:txBody>
      </p:sp>
    </p:spTree>
    <p:extLst>
      <p:ext uri="{BB962C8B-B14F-4D97-AF65-F5344CB8AC3E}">
        <p14:creationId xmlns="" xmlns:p14="http://schemas.microsoft.com/office/powerpoint/2010/main" val="31683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Loewenstein</a:t>
            </a:r>
            <a:r>
              <a:rPr lang="en-US" dirty="0" smtClean="0"/>
              <a:t>, G. (2001). Experimental economics from the vantage-point of </a:t>
            </a:r>
            <a:r>
              <a:rPr lang="en-US" dirty="0" err="1" smtClean="0"/>
              <a:t>behavioural</a:t>
            </a:r>
            <a:r>
              <a:rPr lang="en-US" dirty="0" smtClean="0"/>
              <a:t> economics. </a:t>
            </a:r>
            <a:r>
              <a:rPr lang="en-US" i="1" dirty="0" smtClean="0"/>
              <a:t>The Economic Journal, 109(453), 25–34.</a:t>
            </a:r>
          </a:p>
          <a:p>
            <a:r>
              <a:rPr lang="en-US" dirty="0" err="1" smtClean="0"/>
              <a:t>Henrich</a:t>
            </a:r>
            <a:r>
              <a:rPr lang="en-US" dirty="0" smtClean="0"/>
              <a:t>, J., Heine, S. J., &amp; </a:t>
            </a:r>
            <a:r>
              <a:rPr lang="en-US" dirty="0" err="1" smtClean="0"/>
              <a:t>Norenzayan</a:t>
            </a:r>
            <a:r>
              <a:rPr lang="en-US" dirty="0" smtClean="0"/>
              <a:t>, A. (2010). The weirdest people in the world. Behavioral and Brain Sciences, 33(2-3), 61-83.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Bateson</a:t>
            </a:r>
            <a:r>
              <a:rPr lang="en-US" dirty="0" smtClean="0"/>
              <a:t>, M., Nettle, D., &amp; Roberts, G. (2006). Cues of being watched enhance cooperation in a real-world setting. Biology letters, 2(3), 412-414.</a:t>
            </a:r>
            <a:endParaRPr lang="cs-CZ" dirty="0" smtClean="0"/>
          </a:p>
          <a:p>
            <a:r>
              <a:rPr lang="en-US" dirty="0" err="1" smtClean="0"/>
              <a:t>Raihani</a:t>
            </a:r>
            <a:r>
              <a:rPr lang="en-US" dirty="0" smtClean="0"/>
              <a:t>, N. J., &amp; </a:t>
            </a:r>
            <a:r>
              <a:rPr lang="en-US" dirty="0" err="1" smtClean="0"/>
              <a:t>Bshary</a:t>
            </a:r>
            <a:r>
              <a:rPr lang="en-US" dirty="0" smtClean="0"/>
              <a:t>, R. (2012). A positive effect of flowers rather than eye images in a large-scale, cross-cultural dictator game. Proceedings of the Royal Society B: Biological Sciences, 279(1742), 3556-3564.</a:t>
            </a:r>
            <a:endParaRPr lang="cs-CZ" dirty="0" smtClean="0"/>
          </a:p>
          <a:p>
            <a:r>
              <a:rPr lang="en-US" dirty="0" smtClean="0"/>
              <a:t>Levitt, S. D., &amp; List, J. A. (2009). Was there really a Hawthorne effect at the Hawthorne plant? An analysis of the original illumination experiments (No. w15016). National Bureau of Economic Research.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tzv. </a:t>
            </a:r>
            <a:r>
              <a:rPr lang="cs-CZ" dirty="0" err="1" smtClean="0"/>
              <a:t>flicker</a:t>
            </a:r>
            <a:r>
              <a:rPr lang="cs-CZ" dirty="0" smtClean="0"/>
              <a:t>-</a:t>
            </a:r>
            <a:r>
              <a:rPr lang="cs-CZ" dirty="0" err="1" smtClean="0"/>
              <a:t>task</a:t>
            </a:r>
            <a:r>
              <a:rPr lang="cs-CZ" dirty="0" smtClean="0"/>
              <a:t> metoda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5" y="2092369"/>
            <a:ext cx="7626093" cy="320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893325" y="3086656"/>
            <a:ext cx="3264140" cy="1075911"/>
            <a:chOff x="2893325" y="3086656"/>
            <a:chExt cx="3264140" cy="1075911"/>
          </a:xfrm>
        </p:grpSpPr>
        <p:sp>
          <p:nvSpPr>
            <p:cNvPr id="5" name="Oval 4"/>
            <p:cNvSpPr/>
            <p:nvPr/>
          </p:nvSpPr>
          <p:spPr>
            <a:xfrm>
              <a:off x="2893325" y="3698544"/>
              <a:ext cx="232012" cy="46402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al 5"/>
            <p:cNvSpPr/>
            <p:nvPr/>
          </p:nvSpPr>
          <p:spPr>
            <a:xfrm>
              <a:off x="5925453" y="3086656"/>
              <a:ext cx="232012" cy="46402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gradual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– změna přímo před očima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 descr="snapshot20130306195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08" y="1714500"/>
            <a:ext cx="5611504" cy="420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příklad ze života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Content Placeholder 4" descr="Simons&amp;Lev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05" y="1216389"/>
            <a:ext cx="6572840" cy="5139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 a pozornost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41140" cy="513328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ve všech případech ke změně dochází tak, že </a:t>
            </a:r>
            <a:r>
              <a:rPr lang="cs-CZ" dirty="0" smtClean="0">
                <a:solidFill>
                  <a:srgbClr val="FF0000"/>
                </a:solidFill>
              </a:rPr>
              <a:t>nepřitáhne pozornost</a:t>
            </a:r>
          </a:p>
          <a:p>
            <a:pPr lvl="1"/>
            <a:r>
              <a:rPr lang="cs-CZ" dirty="0" smtClean="0"/>
              <a:t>(střídání statických obrázků, filmový střih, postupná změna, chvilkové zakrytí figuranta a pod.)</a:t>
            </a:r>
          </a:p>
          <a:p>
            <a:r>
              <a:rPr lang="cs-CZ" dirty="0" smtClean="0"/>
              <a:t>pozornost někdy nepřitáhne </a:t>
            </a:r>
            <a:r>
              <a:rPr lang="cs-CZ" b="1" dirty="0" smtClean="0"/>
              <a:t>ani výrazná změna</a:t>
            </a:r>
            <a:r>
              <a:rPr lang="cs-CZ" dirty="0" smtClean="0"/>
              <a:t>, pokud </a:t>
            </a:r>
            <a:r>
              <a:rPr lang="cs-CZ" b="1" dirty="0" smtClean="0"/>
              <a:t>není očekávána</a:t>
            </a:r>
            <a:r>
              <a:rPr lang="cs-CZ" dirty="0" smtClean="0"/>
              <a:t> a subjekt se zaměřuje jinam</a:t>
            </a:r>
          </a:p>
          <a:p>
            <a:pPr lvl="1"/>
            <a:r>
              <a:rPr lang="cs-CZ" dirty="0" smtClean="0"/>
              <a:t>známé video s počítáním přihrávek a gorilou</a:t>
            </a:r>
          </a:p>
          <a:p>
            <a:r>
              <a:rPr lang="cs-CZ" dirty="0" smtClean="0"/>
              <a:t>navíc </a:t>
            </a:r>
            <a:r>
              <a:rPr lang="cs-CZ" b="1" dirty="0" smtClean="0"/>
              <a:t>nelze simultánně zpozorovat víc než 1 změnu</a:t>
            </a:r>
          </a:p>
          <a:p>
            <a:pPr lvl="1"/>
            <a:r>
              <a:rPr lang="cs-CZ" dirty="0" smtClean="0"/>
              <a:t>ačkoliv pozornost možno věnovat 4-5 objektům (</a:t>
            </a:r>
            <a:r>
              <a:rPr lang="cs-CZ" dirty="0" err="1" smtClean="0"/>
              <a:t>Simons</a:t>
            </a:r>
            <a:r>
              <a:rPr lang="cs-CZ" dirty="0" smtClean="0"/>
              <a:t>, </a:t>
            </a:r>
            <a:r>
              <a:rPr lang="cs-CZ" dirty="0" err="1" smtClean="0"/>
              <a:t>Rensink</a:t>
            </a:r>
            <a:r>
              <a:rPr lang="cs-CZ" dirty="0" smtClean="0"/>
              <a:t>, 2005)</a:t>
            </a:r>
          </a:p>
          <a:p>
            <a:r>
              <a:rPr lang="cs-CZ" dirty="0" smtClean="0"/>
              <a:t>ale </a:t>
            </a:r>
            <a:r>
              <a:rPr lang="cs-CZ" b="1" dirty="0" smtClean="0"/>
              <a:t>změny v sémanticky významnější prvcích jsou zpozorovány rychleji a častěji</a:t>
            </a:r>
          </a:p>
          <a:p>
            <a:pPr lvl="1"/>
            <a:r>
              <a:rPr lang="cs-CZ" dirty="0" smtClean="0"/>
              <a:t>taky pokud se změna týká oblasti, s kterou má subjekt zkušenosti</a:t>
            </a:r>
          </a:p>
          <a:p>
            <a:r>
              <a:rPr lang="cs-CZ" dirty="0" smtClean="0"/>
              <a:t>(zatím) </a:t>
            </a:r>
            <a:r>
              <a:rPr lang="cs-CZ" b="1" dirty="0" smtClean="0"/>
              <a:t>žáden vztah mezi jakýmkoliv rysem a úspěšností v CB</a:t>
            </a:r>
          </a:p>
          <a:p>
            <a:pPr lvl="1"/>
            <a:r>
              <a:rPr lang="cs-CZ" dirty="0" smtClean="0"/>
              <a:t>vztah s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nepotvrzen (</a:t>
            </a:r>
            <a:r>
              <a:rPr lang="cs-CZ" dirty="0" err="1" smtClean="0"/>
              <a:t>Bredemeier</a:t>
            </a:r>
            <a:r>
              <a:rPr lang="cs-CZ" dirty="0" smtClean="0"/>
              <a:t>, </a:t>
            </a:r>
            <a:r>
              <a:rPr lang="cs-CZ" dirty="0" err="1" smtClean="0"/>
              <a:t>Simons</a:t>
            </a:r>
            <a:r>
              <a:rPr lang="cs-CZ" dirty="0" smtClean="0"/>
              <a:t>, 2012)</a:t>
            </a:r>
          </a:p>
          <a:p>
            <a:r>
              <a:rPr lang="cs-CZ" dirty="0" smtClean="0"/>
              <a:t>lze využít pro zjišťování, čemu subjekt věnuje pozornost (jako doplněk fixací očních pohybů)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Blindness</a:t>
            </a:r>
            <a:r>
              <a:rPr lang="cs-CZ" dirty="0" smtClean="0"/>
              <a:t> </a:t>
            </a:r>
            <a:r>
              <a:rPr lang="cs-CZ" dirty="0" err="1" smtClean="0"/>
              <a:t>Blindness</a:t>
            </a:r>
            <a:r>
              <a:rPr lang="cs-CZ" dirty="0" smtClean="0"/>
              <a:t> (CBB)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cs-CZ" dirty="0" smtClean="0"/>
              <a:t>přeceňování vlastní schopnosti zpozorovat změnu – </a:t>
            </a:r>
            <a:r>
              <a:rPr lang="cs-CZ" dirty="0" err="1" smtClean="0"/>
              <a:t>Levin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(2002)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98656" y="3029801"/>
          <a:ext cx="7162800" cy="27822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59445"/>
                <a:gridCol w="2156347"/>
                <a:gridCol w="1847008"/>
              </a:tblGrid>
              <a:tr h="556450">
                <a:tc>
                  <a:txBody>
                    <a:bodyPr/>
                    <a:lstStyle/>
                    <a:p>
                      <a:pPr algn="l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Odhad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Realita</a:t>
                      </a:r>
                      <a:endParaRPr lang="cs-CZ" sz="24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šál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76 %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0 %</a:t>
                      </a:r>
                      <a:endParaRPr lang="cs-CZ" sz="28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talíř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90 %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0 %</a:t>
                      </a:r>
                      <a:endParaRPr lang="cs-CZ" sz="28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herec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69 %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</a:t>
                      </a:r>
                      <a:r>
                        <a:rPr lang="cs-CZ" sz="2800" baseline="0" dirty="0" smtClean="0"/>
                        <a:t> %</a:t>
                      </a:r>
                      <a:endParaRPr lang="cs-CZ" sz="28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skutečná osoba </a:t>
                      </a:r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door</a:t>
                      </a:r>
                      <a:r>
                        <a:rPr lang="cs-CZ" sz="2000" dirty="0" smtClean="0"/>
                        <a:t>)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97 %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46 %</a:t>
                      </a:r>
                      <a:endParaRPr lang="cs-CZ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CBB – odhad bez a s oddálením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2253" y="1702284"/>
            <a:ext cx="5699291" cy="4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8258765">
            <a:off x="6796587" y="4382654"/>
            <a:ext cx="1487606" cy="3821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ight Arrow 6"/>
          <p:cNvSpPr/>
          <p:nvPr/>
        </p:nvSpPr>
        <p:spPr>
          <a:xfrm rot="8258765">
            <a:off x="6293883" y="2365022"/>
            <a:ext cx="1487606" cy="3821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11702</TotalTime>
  <Words>2393</Words>
  <Application>Microsoft Macintosh PowerPoint</Application>
  <PresentationFormat>On-screen Show (4:3)</PresentationFormat>
  <Paragraphs>218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Motiv systému Office</vt:lpstr>
      <vt:lpstr>APS300320  Heuristiky, zkreslení a iracionalita (v každodenní praxi)  Přednášející: Marek Vranka  </vt:lpstr>
      <vt:lpstr>Paměťový test</vt:lpstr>
      <vt:lpstr>Change Blindness (CB)</vt:lpstr>
      <vt:lpstr>tzv. flicker-task metoda</vt:lpstr>
      <vt:lpstr>gradual change – změna přímo před očima</vt:lpstr>
      <vt:lpstr>a příklad ze života</vt:lpstr>
      <vt:lpstr>CB a pozornost</vt:lpstr>
      <vt:lpstr>Change Blindness Blindness (CBB)</vt:lpstr>
      <vt:lpstr>CBB – odhad bez a s oddálením</vt:lpstr>
      <vt:lpstr>poznámky k CBB</vt:lpstr>
      <vt:lpstr>Slide 11</vt:lpstr>
      <vt:lpstr>Slide 12</vt:lpstr>
      <vt:lpstr>Hall et al., 2010 – Slepota k volbě</vt:lpstr>
      <vt:lpstr>CB - Reference</vt:lpstr>
      <vt:lpstr>Administrativa</vt:lpstr>
      <vt:lpstr>Dotazník</vt:lpstr>
      <vt:lpstr>Vnitřní granty</vt:lpstr>
      <vt:lpstr>Metodologie experimentální psychologie a behaviorální ekonomie</vt:lpstr>
      <vt:lpstr>Subjekty v dosavadních studiích</vt:lpstr>
      <vt:lpstr>2. Subjekty experimentu (reprezentativnost)</vt:lpstr>
      <vt:lpstr>“Typický subjekt?”</vt:lpstr>
      <vt:lpstr>“Typický subjekt?”</vt:lpstr>
      <vt:lpstr>Morální usuzování</vt:lpstr>
      <vt:lpstr>Subjekty</vt:lpstr>
      <vt:lpstr>1A: Ovlivnění sledováním</vt:lpstr>
      <vt:lpstr> 1B: (Finanční) motivace k výkonům</vt:lpstr>
      <vt:lpstr> 1B: (Finanční) motivace k výkonům</vt:lpstr>
      <vt:lpstr>1C: Přesně definovaný postup</vt:lpstr>
      <vt:lpstr>1C: Opakování (možnost učení)</vt:lpstr>
      <vt:lpstr>1D: Vyvarování se podvodu a obelhávání subjektů</vt:lpstr>
      <vt:lpstr>1E: Další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Marek A. Vranka</cp:lastModifiedBy>
  <cp:revision>262</cp:revision>
  <dcterms:created xsi:type="dcterms:W3CDTF">2010-04-13T10:47:41Z</dcterms:created>
  <dcterms:modified xsi:type="dcterms:W3CDTF">2013-03-08T09:10:38Z</dcterms:modified>
</cp:coreProperties>
</file>