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75" r:id="rId4"/>
    <p:sldId id="261" r:id="rId5"/>
    <p:sldId id="262" r:id="rId6"/>
    <p:sldId id="272" r:id="rId7"/>
    <p:sldId id="273" r:id="rId8"/>
    <p:sldId id="274" r:id="rId9"/>
    <p:sldId id="271" r:id="rId10"/>
    <p:sldId id="276" r:id="rId11"/>
    <p:sldId id="260" r:id="rId12"/>
    <p:sldId id="295" r:id="rId13"/>
    <p:sldId id="257" r:id="rId14"/>
    <p:sldId id="270" r:id="rId15"/>
    <p:sldId id="269" r:id="rId16"/>
    <p:sldId id="258" r:id="rId17"/>
    <p:sldId id="297" r:id="rId18"/>
    <p:sldId id="296" r:id="rId19"/>
    <p:sldId id="294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93" r:id="rId32"/>
    <p:sldId id="290" r:id="rId33"/>
    <p:sldId id="292" r:id="rId3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éta Zandlová" userId="f597e985-6016-45b0-9e05-c32aa333b728" providerId="ADAL" clId="{84C04F32-4513-4BB3-8AD8-B4A130C36267}"/>
    <pc:docChg chg="delSld">
      <pc:chgData name="Markéta Zandlová" userId="f597e985-6016-45b0-9e05-c32aa333b728" providerId="ADAL" clId="{84C04F32-4513-4BB3-8AD8-B4A130C36267}" dt="2020-11-09T21:24:38.888" v="15" actId="47"/>
      <pc:docMkLst>
        <pc:docMk/>
      </pc:docMkLst>
      <pc:sldChg chg="del">
        <pc:chgData name="Markéta Zandlová" userId="f597e985-6016-45b0-9e05-c32aa333b728" providerId="ADAL" clId="{84C04F32-4513-4BB3-8AD8-B4A130C36267}" dt="2020-11-09T21:24:37.393" v="14" actId="47"/>
        <pc:sldMkLst>
          <pc:docMk/>
          <pc:sldMk cId="1581694234" sldId="263"/>
        </pc:sldMkLst>
      </pc:sldChg>
      <pc:sldChg chg="del">
        <pc:chgData name="Markéta Zandlová" userId="f597e985-6016-45b0-9e05-c32aa333b728" providerId="ADAL" clId="{84C04F32-4513-4BB3-8AD8-B4A130C36267}" dt="2020-11-09T21:24:33.560" v="10" actId="47"/>
        <pc:sldMkLst>
          <pc:docMk/>
          <pc:sldMk cId="2254963605" sldId="264"/>
        </pc:sldMkLst>
      </pc:sldChg>
      <pc:sldChg chg="del">
        <pc:chgData name="Markéta Zandlová" userId="f597e985-6016-45b0-9e05-c32aa333b728" providerId="ADAL" clId="{84C04F32-4513-4BB3-8AD8-B4A130C36267}" dt="2020-11-09T21:24:34.359" v="11" actId="47"/>
        <pc:sldMkLst>
          <pc:docMk/>
          <pc:sldMk cId="1326652610" sldId="265"/>
        </pc:sldMkLst>
      </pc:sldChg>
      <pc:sldChg chg="del">
        <pc:chgData name="Markéta Zandlová" userId="f597e985-6016-45b0-9e05-c32aa333b728" providerId="ADAL" clId="{84C04F32-4513-4BB3-8AD8-B4A130C36267}" dt="2020-11-09T21:24:35.352" v="12" actId="47"/>
        <pc:sldMkLst>
          <pc:docMk/>
          <pc:sldMk cId="3603299470" sldId="266"/>
        </pc:sldMkLst>
      </pc:sldChg>
      <pc:sldChg chg="del">
        <pc:chgData name="Markéta Zandlová" userId="f597e985-6016-45b0-9e05-c32aa333b728" providerId="ADAL" clId="{84C04F32-4513-4BB3-8AD8-B4A130C36267}" dt="2020-11-09T21:24:36.327" v="13" actId="47"/>
        <pc:sldMkLst>
          <pc:docMk/>
          <pc:sldMk cId="3525093665" sldId="267"/>
        </pc:sldMkLst>
      </pc:sldChg>
      <pc:sldChg chg="del">
        <pc:chgData name="Markéta Zandlová" userId="f597e985-6016-45b0-9e05-c32aa333b728" providerId="ADAL" clId="{84C04F32-4513-4BB3-8AD8-B4A130C36267}" dt="2020-11-09T21:24:22.849" v="0" actId="47"/>
        <pc:sldMkLst>
          <pc:docMk/>
          <pc:sldMk cId="3557207398" sldId="272"/>
        </pc:sldMkLst>
      </pc:sldChg>
      <pc:sldChg chg="del">
        <pc:chgData name="Markéta Zandlová" userId="f597e985-6016-45b0-9e05-c32aa333b728" providerId="ADAL" clId="{84C04F32-4513-4BB3-8AD8-B4A130C36267}" dt="2020-11-09T21:24:38.888" v="15" actId="47"/>
        <pc:sldMkLst>
          <pc:docMk/>
          <pc:sldMk cId="3140990017" sldId="273"/>
        </pc:sldMkLst>
      </pc:sldChg>
      <pc:sldChg chg="del">
        <pc:chgData name="Markéta Zandlová" userId="f597e985-6016-45b0-9e05-c32aa333b728" providerId="ADAL" clId="{84C04F32-4513-4BB3-8AD8-B4A130C36267}" dt="2020-11-09T21:24:27.347" v="1" actId="47"/>
        <pc:sldMkLst>
          <pc:docMk/>
          <pc:sldMk cId="367012107" sldId="274"/>
        </pc:sldMkLst>
      </pc:sldChg>
      <pc:sldChg chg="del">
        <pc:chgData name="Markéta Zandlová" userId="f597e985-6016-45b0-9e05-c32aa333b728" providerId="ADAL" clId="{84C04F32-4513-4BB3-8AD8-B4A130C36267}" dt="2020-11-09T21:24:27.979" v="2" actId="47"/>
        <pc:sldMkLst>
          <pc:docMk/>
          <pc:sldMk cId="491528534" sldId="275"/>
        </pc:sldMkLst>
      </pc:sldChg>
      <pc:sldChg chg="del">
        <pc:chgData name="Markéta Zandlová" userId="f597e985-6016-45b0-9e05-c32aa333b728" providerId="ADAL" clId="{84C04F32-4513-4BB3-8AD8-B4A130C36267}" dt="2020-11-09T21:24:28.928" v="3" actId="47"/>
        <pc:sldMkLst>
          <pc:docMk/>
          <pc:sldMk cId="2171014424" sldId="276"/>
        </pc:sldMkLst>
      </pc:sldChg>
      <pc:sldChg chg="del">
        <pc:chgData name="Markéta Zandlová" userId="f597e985-6016-45b0-9e05-c32aa333b728" providerId="ADAL" clId="{84C04F32-4513-4BB3-8AD8-B4A130C36267}" dt="2020-11-09T21:24:29.610" v="4" actId="47"/>
        <pc:sldMkLst>
          <pc:docMk/>
          <pc:sldMk cId="3099933421" sldId="277"/>
        </pc:sldMkLst>
      </pc:sldChg>
      <pc:sldChg chg="del">
        <pc:chgData name="Markéta Zandlová" userId="f597e985-6016-45b0-9e05-c32aa333b728" providerId="ADAL" clId="{84C04F32-4513-4BB3-8AD8-B4A130C36267}" dt="2020-11-09T21:24:30.440" v="5" actId="47"/>
        <pc:sldMkLst>
          <pc:docMk/>
          <pc:sldMk cId="3195339261" sldId="278"/>
        </pc:sldMkLst>
      </pc:sldChg>
      <pc:sldChg chg="del">
        <pc:chgData name="Markéta Zandlová" userId="f597e985-6016-45b0-9e05-c32aa333b728" providerId="ADAL" clId="{84C04F32-4513-4BB3-8AD8-B4A130C36267}" dt="2020-11-09T21:24:30.680" v="6" actId="47"/>
        <pc:sldMkLst>
          <pc:docMk/>
          <pc:sldMk cId="2408468779" sldId="279"/>
        </pc:sldMkLst>
      </pc:sldChg>
      <pc:sldChg chg="del">
        <pc:chgData name="Markéta Zandlová" userId="f597e985-6016-45b0-9e05-c32aa333b728" providerId="ADAL" clId="{84C04F32-4513-4BB3-8AD8-B4A130C36267}" dt="2020-11-09T21:24:30.971" v="7" actId="47"/>
        <pc:sldMkLst>
          <pc:docMk/>
          <pc:sldMk cId="607074967" sldId="280"/>
        </pc:sldMkLst>
      </pc:sldChg>
      <pc:sldChg chg="del">
        <pc:chgData name="Markéta Zandlová" userId="f597e985-6016-45b0-9e05-c32aa333b728" providerId="ADAL" clId="{84C04F32-4513-4BB3-8AD8-B4A130C36267}" dt="2020-11-09T21:24:31.519" v="8" actId="47"/>
        <pc:sldMkLst>
          <pc:docMk/>
          <pc:sldMk cId="2452940616" sldId="281"/>
        </pc:sldMkLst>
      </pc:sldChg>
      <pc:sldChg chg="del">
        <pc:chgData name="Markéta Zandlová" userId="f597e985-6016-45b0-9e05-c32aa333b728" providerId="ADAL" clId="{84C04F32-4513-4BB3-8AD8-B4A130C36267}" dt="2020-11-09T21:24:32.105" v="9" actId="47"/>
        <pc:sldMkLst>
          <pc:docMk/>
          <pc:sldMk cId="755261454" sldId="28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FA64FA2-B906-4B55-843D-2096CABA7F7A}" type="datetimeFigureOut">
              <a:rPr lang="cs-CZ" smtClean="0"/>
              <a:t>27.11.2023</a:t>
            </a:fld>
            <a:endParaRPr lang="cs-CZ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81A3D48-2587-4588-8D01-906A5D819182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cs-CZ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64FA2-B906-4B55-843D-2096CABA7F7A}" type="datetimeFigureOut">
              <a:rPr lang="cs-CZ" smtClean="0"/>
              <a:t>27.11.2023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A3D48-2587-4588-8D01-906A5D81918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64FA2-B906-4B55-843D-2096CABA7F7A}" type="datetimeFigureOut">
              <a:rPr lang="cs-CZ" smtClean="0"/>
              <a:t>27.11.2023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81A3D48-2587-4588-8D01-906A5D81918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64FA2-B906-4B55-843D-2096CABA7F7A}" type="datetimeFigureOut">
              <a:rPr lang="cs-CZ" smtClean="0"/>
              <a:t>27.11.2023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A3D48-2587-4588-8D01-906A5D819182}" type="slidenum">
              <a:rPr lang="cs-CZ" smtClean="0"/>
              <a:t>‹#›</a:t>
            </a:fld>
            <a:endParaRPr lang="cs-CZ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FA64FA2-B906-4B55-843D-2096CABA7F7A}" type="datetimeFigureOut">
              <a:rPr lang="cs-CZ" smtClean="0"/>
              <a:t>27.11.2023</a:t>
            </a:fld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81A3D48-2587-4588-8D01-906A5D819182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64FA2-B906-4B55-843D-2096CABA7F7A}" type="datetimeFigureOut">
              <a:rPr lang="cs-CZ" smtClean="0"/>
              <a:t>27.11.2023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A3D48-2587-4588-8D01-906A5D81918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64FA2-B906-4B55-843D-2096CABA7F7A}" type="datetimeFigureOut">
              <a:rPr lang="cs-CZ" smtClean="0"/>
              <a:t>27.11.2023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A3D48-2587-4588-8D01-906A5D819182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64FA2-B906-4B55-843D-2096CABA7F7A}" type="datetimeFigureOut">
              <a:rPr lang="cs-CZ" smtClean="0"/>
              <a:t>27.11.2023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A3D48-2587-4588-8D01-906A5D819182}" type="slidenum">
              <a:rPr lang="cs-CZ" smtClean="0"/>
              <a:t>‹#›</a:t>
            </a:fld>
            <a:endParaRPr lang="cs-CZ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64FA2-B906-4B55-843D-2096CABA7F7A}" type="datetimeFigureOut">
              <a:rPr lang="cs-CZ" smtClean="0"/>
              <a:t>27.11.2023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A3D48-2587-4588-8D01-906A5D81918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64FA2-B906-4B55-843D-2096CABA7F7A}" type="datetimeFigureOut">
              <a:rPr lang="cs-CZ" smtClean="0"/>
              <a:t>27.11.2023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81A3D48-2587-4588-8D01-906A5D819182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64FA2-B906-4B55-843D-2096CABA7F7A}" type="datetimeFigureOut">
              <a:rPr lang="cs-CZ" smtClean="0"/>
              <a:t>27.11.2023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A3D48-2587-4588-8D01-906A5D819182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FFA64FA2-B906-4B55-843D-2096CABA7F7A}" type="datetimeFigureOut">
              <a:rPr lang="cs-CZ" smtClean="0"/>
              <a:t>27.11.2023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581A3D48-2587-4588-8D01-906A5D819182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abinet_of_curiosities#/media/File:Museum_Wormiani_Historia_1655_Wellcome_L0000128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010400" y="980728"/>
            <a:ext cx="1981200" cy="2376264"/>
          </a:xfrm>
        </p:spPr>
        <p:txBody>
          <a:bodyPr>
            <a:normAutofit/>
          </a:bodyPr>
          <a:lstStyle/>
          <a:p>
            <a:r>
              <a:rPr lang="cs-CZ" sz="2000" dirty="0"/>
              <a:t>Antropologie a prostor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/>
              <a:t/>
            </a:r>
            <a:br>
              <a:rPr lang="cs-CZ" dirty="0"/>
            </a:br>
            <a:r>
              <a:rPr lang="cs-CZ" dirty="0"/>
              <a:t>Muzea a památníky</a:t>
            </a:r>
          </a:p>
        </p:txBody>
      </p:sp>
    </p:spTree>
    <p:extLst>
      <p:ext uri="{BB962C8B-B14F-4D97-AF65-F5344CB8AC3E}">
        <p14:creationId xmlns:p14="http://schemas.microsoft.com/office/powerpoint/2010/main" val="383469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71" y="1700808"/>
            <a:ext cx="8095318" cy="4956786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768897"/>
          </a:xfrm>
        </p:spPr>
        <p:txBody>
          <a:bodyPr/>
          <a:lstStyle/>
          <a:p>
            <a:r>
              <a:rPr lang="cs-CZ" sz="1600" dirty="0"/>
              <a:t>https://ct24.ceskatelevize.cz/domaci/1189348-vitkov-otevre-zazemi-gottwaldova-mauzolea</a:t>
            </a:r>
          </a:p>
        </p:txBody>
      </p:sp>
    </p:spTree>
    <p:extLst>
      <p:ext uri="{BB962C8B-B14F-4D97-AF65-F5344CB8AC3E}">
        <p14:creationId xmlns:p14="http://schemas.microsoft.com/office/powerpoint/2010/main" val="2055132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" indent="0">
              <a:buNone/>
            </a:pPr>
            <a:endParaRPr lang="cs-CZ" dirty="0"/>
          </a:p>
          <a:p>
            <a:pPr marL="45720" lvl="0" indent="0">
              <a:buNone/>
            </a:pPr>
            <a:r>
              <a:rPr lang="cs-CZ" sz="2400" b="1" dirty="0"/>
              <a:t>Vznik muzeí</a:t>
            </a:r>
          </a:p>
          <a:p>
            <a:pPr lvl="0"/>
            <a:endParaRPr lang="cs-CZ" dirty="0"/>
          </a:p>
          <a:p>
            <a:pPr lvl="0"/>
            <a:r>
              <a:rPr lang="cs-CZ" dirty="0"/>
              <a:t>různé typy sběratelství zdokumentovány od starověku </a:t>
            </a:r>
          </a:p>
          <a:p>
            <a:pPr lvl="0"/>
            <a:r>
              <a:rPr lang="cs-CZ" dirty="0"/>
              <a:t>novověk: šlechtické sbírky (předměty, „kabinety kuriozit“)</a:t>
            </a:r>
          </a:p>
          <a:p>
            <a:pPr lvl="0"/>
            <a:r>
              <a:rPr lang="cs-CZ" dirty="0"/>
              <a:t>veřejnosti přístupná muzea většinou až od 18.st. (</a:t>
            </a:r>
            <a:r>
              <a:rPr lang="cs-CZ" dirty="0" err="1"/>
              <a:t>British</a:t>
            </a:r>
            <a:r>
              <a:rPr lang="cs-CZ" dirty="0"/>
              <a:t> museum – 1759), do té doby jen výjimky (renesanční muzea v Itálii – papežské sbírky atd.)</a:t>
            </a:r>
          </a:p>
          <a:p>
            <a:r>
              <a:rPr lang="cs-CZ" dirty="0"/>
              <a:t>18. století: motiv „</a:t>
            </a:r>
            <a:r>
              <a:rPr lang="cs-CZ" b="1" dirty="0"/>
              <a:t>služby vědě a poznání</a:t>
            </a:r>
            <a:r>
              <a:rPr lang="cs-CZ" dirty="0"/>
              <a:t>“ + motiv </a:t>
            </a:r>
            <a:r>
              <a:rPr lang="cs-CZ" b="1" dirty="0"/>
              <a:t>rozvoje národního vědomí</a:t>
            </a:r>
            <a:r>
              <a:rPr lang="cs-CZ" dirty="0"/>
              <a:t> </a:t>
            </a:r>
          </a:p>
          <a:p>
            <a:r>
              <a:rPr lang="cs-CZ" dirty="0"/>
              <a:t>někteří teoretikové (Tony </a:t>
            </a:r>
            <a:r>
              <a:rPr lang="cs-CZ" dirty="0" err="1"/>
              <a:t>Bennett</a:t>
            </a:r>
            <a:r>
              <a:rPr lang="cs-CZ" dirty="0"/>
              <a:t>): muzea jako výraz </a:t>
            </a:r>
            <a:r>
              <a:rPr lang="cs-CZ" b="1" dirty="0"/>
              <a:t>strategie moderního státu vytvářet občana, který </a:t>
            </a:r>
            <a:r>
              <a:rPr lang="cs-CZ" b="1" dirty="0" err="1"/>
              <a:t>internalizuje</a:t>
            </a:r>
            <a:r>
              <a:rPr lang="cs-CZ" b="1" dirty="0"/>
              <a:t> určité hodnoty </a:t>
            </a:r>
            <a:r>
              <a:rPr lang="cs-CZ" dirty="0"/>
              <a:t>– „sociální management“ 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MUZEUM</a:t>
            </a:r>
          </a:p>
        </p:txBody>
      </p:sp>
    </p:spTree>
    <p:extLst>
      <p:ext uri="{BB962C8B-B14F-4D97-AF65-F5344CB8AC3E}">
        <p14:creationId xmlns:p14="http://schemas.microsoft.com/office/powerpoint/2010/main" val="4259115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258" y="1556792"/>
            <a:ext cx="6696744" cy="5225291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1200" dirty="0">
                <a:hlinkClick r:id="rId3"/>
              </a:rPr>
              <a:t>https://en.wikipedia.org/wiki/Cabinet_of_curiosities#/</a:t>
            </a:r>
            <a:r>
              <a:rPr lang="cs-CZ" sz="1200" dirty="0" smtClean="0">
                <a:hlinkClick r:id="rId3"/>
              </a:rPr>
              <a:t>media/File:Museum_Wormiani_Historia_1655_Wellcome_L0000128.jpg</a:t>
            </a:r>
            <a:r>
              <a:rPr lang="cs-CZ" sz="1200" dirty="0" smtClean="0"/>
              <a:t/>
            </a:r>
            <a:br>
              <a:rPr lang="cs-CZ" sz="1200" dirty="0" smtClean="0"/>
            </a:br>
            <a:r>
              <a:rPr lang="cs-CZ" sz="1200" dirty="0"/>
              <a:t/>
            </a:r>
            <a:br>
              <a:rPr lang="cs-CZ" sz="1200" dirty="0"/>
            </a:br>
            <a:r>
              <a:rPr lang="cs-CZ" sz="1600" i="1" dirty="0"/>
              <a:t>Museum </a:t>
            </a:r>
            <a:r>
              <a:rPr lang="cs-CZ" sz="1600" i="1" dirty="0" err="1" smtClean="0"/>
              <a:t>Wormianum</a:t>
            </a:r>
            <a:r>
              <a:rPr lang="cs-CZ" sz="1600" i="1" dirty="0" smtClean="0"/>
              <a:t>, kolem r. 1650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562846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734265"/>
          </a:xfrm>
        </p:spPr>
        <p:txBody>
          <a:bodyPr>
            <a:normAutofit fontScale="85000" lnSpcReduction="20000"/>
          </a:bodyPr>
          <a:lstStyle/>
          <a:p>
            <a:pPr marL="45720" indent="0">
              <a:buNone/>
            </a:pPr>
            <a:r>
              <a:rPr lang="cs-CZ" sz="1800" i="1" dirty="0"/>
              <a:t>Foucault, M. 2003. Myšlení vnějšku. Praha : Hermann &amp; synové; </a:t>
            </a:r>
            <a:r>
              <a:rPr lang="cs-CZ" sz="1800" i="1"/>
              <a:t>Of </a:t>
            </a:r>
            <a:r>
              <a:rPr lang="cs-CZ" sz="1800" i="1" dirty="0" err="1"/>
              <a:t>other</a:t>
            </a:r>
            <a:r>
              <a:rPr lang="cs-CZ" sz="1800" i="1" dirty="0"/>
              <a:t> </a:t>
            </a:r>
            <a:r>
              <a:rPr lang="cs-CZ" sz="1800" i="1" dirty="0" err="1"/>
              <a:t>Spaces</a:t>
            </a:r>
            <a:endParaRPr lang="cs-CZ" sz="1800" i="1" dirty="0"/>
          </a:p>
          <a:p>
            <a:pPr marL="45720" indent="0">
              <a:buNone/>
            </a:pPr>
            <a:r>
              <a:rPr lang="cs-CZ" sz="1800" i="1" dirty="0"/>
              <a:t>Šlesingerová, E. 2010. </a:t>
            </a:r>
            <a:r>
              <a:rPr lang="cs-CZ" sz="1800" i="1" dirty="0" err="1"/>
              <a:t>Funes</a:t>
            </a:r>
            <a:r>
              <a:rPr lang="cs-CZ" sz="1800" i="1" dirty="0"/>
              <a:t> el </a:t>
            </a:r>
            <a:r>
              <a:rPr lang="cs-CZ" sz="1800" i="1" dirty="0" err="1"/>
              <a:t>Memorioso</a:t>
            </a:r>
            <a:r>
              <a:rPr lang="cs-CZ" sz="1800" i="1" dirty="0"/>
              <a:t> navštěvuje muzeum aneb Vzpomínky na budoucnost. Sociální studia 1: 43 - 57</a:t>
            </a:r>
            <a:endParaRPr lang="cs-CZ" sz="1800" dirty="0"/>
          </a:p>
          <a:p>
            <a:pPr marL="45720" indent="0">
              <a:buNone/>
            </a:pPr>
            <a:endParaRPr lang="cs-CZ" dirty="0"/>
          </a:p>
          <a:p>
            <a:pPr lvl="0"/>
            <a:r>
              <a:rPr lang="cs-CZ" sz="2200" dirty="0"/>
              <a:t>dva </a:t>
            </a:r>
            <a:r>
              <a:rPr lang="cs-CZ" sz="2200" b="1" dirty="0"/>
              <a:t>typy prostorů</a:t>
            </a:r>
            <a:r>
              <a:rPr lang="cs-CZ" sz="2200" dirty="0"/>
              <a:t>, které mají vztah ke všem ostatním, a přesto je </a:t>
            </a:r>
            <a:r>
              <a:rPr lang="cs-CZ" sz="2200" b="1" dirty="0"/>
              <a:t>popírají</a:t>
            </a:r>
            <a:r>
              <a:rPr lang="cs-CZ" sz="2200" dirty="0"/>
              <a:t>: </a:t>
            </a:r>
            <a:r>
              <a:rPr lang="cs-CZ" sz="2200" b="1" dirty="0"/>
              <a:t>utopie a </a:t>
            </a:r>
            <a:r>
              <a:rPr lang="cs-CZ" sz="2200" b="1" dirty="0" err="1"/>
              <a:t>heterotopie</a:t>
            </a:r>
            <a:r>
              <a:rPr lang="cs-CZ" sz="2200" b="1" dirty="0"/>
              <a:t> </a:t>
            </a:r>
          </a:p>
          <a:p>
            <a:pPr lvl="0"/>
            <a:r>
              <a:rPr lang="cs-CZ" sz="2400" dirty="0"/>
              <a:t>zachyceny ve zkušenosti </a:t>
            </a:r>
            <a:r>
              <a:rPr lang="cs-CZ" sz="2400" b="1" dirty="0"/>
              <a:t>zrcadla</a:t>
            </a:r>
            <a:r>
              <a:rPr lang="cs-CZ" sz="2400" dirty="0"/>
              <a:t>: zároveň </a:t>
            </a:r>
            <a:r>
              <a:rPr lang="cs-CZ" sz="2400" b="1" dirty="0"/>
              <a:t>utopické</a:t>
            </a:r>
            <a:r>
              <a:rPr lang="cs-CZ" sz="2400" dirty="0"/>
              <a:t> – tedy neskutečné, stínové zobrazení, něco, co ve skutečnosti neexistuje X a zároveň </a:t>
            </a:r>
            <a:r>
              <a:rPr lang="cs-CZ" sz="2400" b="1" dirty="0" err="1"/>
              <a:t>heterotopické</a:t>
            </a:r>
            <a:r>
              <a:rPr lang="cs-CZ" sz="2400" dirty="0"/>
              <a:t>, tedy skutečné, reálný objekt, působící na situaci (osobu) před zrcadlem</a:t>
            </a:r>
          </a:p>
          <a:p>
            <a:pPr lvl="0"/>
            <a:endParaRPr lang="cs-CZ" sz="2200" b="1" dirty="0"/>
          </a:p>
          <a:p>
            <a:pPr lvl="0"/>
            <a:endParaRPr lang="cs-CZ" sz="2200" dirty="0"/>
          </a:p>
          <a:p>
            <a:pPr marL="45720" lvl="0" indent="0" algn="ctr">
              <a:buNone/>
            </a:pPr>
            <a:r>
              <a:rPr lang="cs-CZ" sz="2200" b="1" dirty="0"/>
              <a:t>HETEROTOPIE</a:t>
            </a:r>
            <a:r>
              <a:rPr lang="cs-CZ" sz="2200" dirty="0"/>
              <a:t> </a:t>
            </a:r>
          </a:p>
          <a:p>
            <a:r>
              <a:rPr lang="cs-CZ" sz="2200" b="1" dirty="0"/>
              <a:t>mnoho významových vrstev; vztahuje se k mnoha dalším místům a</a:t>
            </a:r>
            <a:r>
              <a:rPr lang="cs-CZ" sz="2200" dirty="0"/>
              <a:t> časům, která v sobě zahrnuje</a:t>
            </a:r>
          </a:p>
          <a:p>
            <a:pPr lvl="0"/>
            <a:r>
              <a:rPr lang="cs-CZ" sz="2200" dirty="0"/>
              <a:t>reprezentuje a současně zpochybňuje, neutralizuje nebo převrací soubor vztahů, které označuje, zrcadlí nebo reflektuje</a:t>
            </a:r>
          </a:p>
          <a:p>
            <a:pPr marL="45720" indent="0">
              <a:buNone/>
            </a:pPr>
            <a:endParaRPr lang="cs-CZ" sz="2400" dirty="0"/>
          </a:p>
          <a:p>
            <a:pPr lvl="0"/>
            <a:endParaRPr lang="cs-CZ" sz="24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MUzea</a:t>
            </a:r>
            <a:r>
              <a:rPr lang="cs-CZ" b="1" dirty="0"/>
              <a:t> – místa mnohoznačnosti</a:t>
            </a:r>
            <a:br>
              <a:rPr lang="cs-CZ" b="1" dirty="0"/>
            </a:br>
            <a:r>
              <a:rPr lang="cs-CZ" b="1" dirty="0" err="1"/>
              <a:t>Heterotopie</a:t>
            </a:r>
            <a:r>
              <a:rPr lang="cs-CZ" b="1" dirty="0"/>
              <a:t> a utopie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9131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734265"/>
          </a:xfrm>
        </p:spPr>
        <p:txBody>
          <a:bodyPr>
            <a:normAutofit/>
          </a:bodyPr>
          <a:lstStyle/>
          <a:p>
            <a:pPr lvl="0"/>
            <a:endParaRPr lang="cs-CZ" sz="2400" dirty="0"/>
          </a:p>
          <a:p>
            <a:pPr marL="45720" lvl="0" indent="0" algn="ctr">
              <a:buNone/>
            </a:pPr>
            <a:r>
              <a:rPr lang="cs-CZ" sz="2200" b="1" dirty="0"/>
              <a:t>MUZEUM </a:t>
            </a:r>
            <a:r>
              <a:rPr lang="cs-CZ" sz="2200" dirty="0"/>
              <a:t>– „</a:t>
            </a:r>
            <a:r>
              <a:rPr lang="cs-CZ" sz="2200" b="1" dirty="0" err="1"/>
              <a:t>heterotopie</a:t>
            </a:r>
            <a:r>
              <a:rPr lang="cs-CZ" sz="2200" b="1" dirty="0"/>
              <a:t> věčně se akumulujícího času“</a:t>
            </a:r>
            <a:r>
              <a:rPr lang="cs-CZ" sz="2200" dirty="0"/>
              <a:t> </a:t>
            </a:r>
          </a:p>
          <a:p>
            <a:endParaRPr lang="cs-CZ" sz="2200" dirty="0"/>
          </a:p>
          <a:p>
            <a:r>
              <a:rPr lang="cs-CZ" sz="2200" dirty="0"/>
              <a:t>specifický </a:t>
            </a:r>
            <a:r>
              <a:rPr lang="cs-CZ" sz="2200" b="1" dirty="0"/>
              <a:t>časoprostor = „</a:t>
            </a:r>
            <a:r>
              <a:rPr lang="cs-CZ" sz="2200" b="1" dirty="0" err="1"/>
              <a:t>heterochronie</a:t>
            </a:r>
            <a:r>
              <a:rPr lang="cs-CZ" sz="2200" b="1" dirty="0"/>
              <a:t>“</a:t>
            </a:r>
            <a:r>
              <a:rPr lang="cs-CZ" sz="2200" dirty="0"/>
              <a:t> – roztržka s tradičním časem, v muzeu se kupí, koncentruje… </a:t>
            </a:r>
          </a:p>
          <a:p>
            <a:endParaRPr lang="cs-CZ" sz="2200" b="1" dirty="0"/>
          </a:p>
          <a:p>
            <a:pPr marL="45720" indent="0">
              <a:buNone/>
            </a:pPr>
            <a:r>
              <a:rPr lang="cs-CZ" sz="2200" b="1" dirty="0"/>
              <a:t>Muzeum – produkt modernity:</a:t>
            </a:r>
          </a:p>
          <a:p>
            <a:pPr lvl="1"/>
            <a:r>
              <a:rPr lang="cs-CZ" sz="2000" dirty="0"/>
              <a:t>shromažďování, </a:t>
            </a:r>
            <a:r>
              <a:rPr lang="cs-CZ" sz="2000" b="1" dirty="0"/>
              <a:t>archivace</a:t>
            </a:r>
            <a:endParaRPr lang="cs-CZ" sz="2000" dirty="0"/>
          </a:p>
          <a:p>
            <a:pPr lvl="1"/>
            <a:r>
              <a:rPr lang="cs-CZ" sz="2000" dirty="0"/>
              <a:t>snaha </a:t>
            </a:r>
            <a:r>
              <a:rPr lang="cs-CZ" sz="2000" b="1" dirty="0"/>
              <a:t>uzavřít do jediného místa všechen čas</a:t>
            </a:r>
            <a:r>
              <a:rPr lang="cs-CZ" sz="2000" dirty="0"/>
              <a:t>, </a:t>
            </a:r>
            <a:r>
              <a:rPr lang="cs-CZ" sz="2000" b="1" dirty="0"/>
              <a:t>doby</a:t>
            </a:r>
            <a:r>
              <a:rPr lang="cs-CZ" sz="2000" dirty="0"/>
              <a:t>, </a:t>
            </a:r>
            <a:r>
              <a:rPr lang="cs-CZ" sz="2000" b="1" dirty="0"/>
              <a:t>formy</a:t>
            </a:r>
            <a:r>
              <a:rPr lang="cs-CZ" sz="2000" dirty="0"/>
              <a:t> …</a:t>
            </a:r>
          </a:p>
          <a:p>
            <a:pPr lvl="1"/>
            <a:r>
              <a:rPr lang="cs-CZ" sz="2000" b="1" dirty="0"/>
              <a:t>„místo všech časů“</a:t>
            </a:r>
            <a:r>
              <a:rPr lang="cs-CZ" sz="2000" dirty="0"/>
              <a:t>, které samo je </a:t>
            </a:r>
            <a:r>
              <a:rPr lang="cs-CZ" sz="2000" b="1" dirty="0"/>
              <a:t>mimo veškerý čas</a:t>
            </a:r>
            <a:r>
              <a:rPr lang="cs-CZ" sz="2000" dirty="0"/>
              <a:t> </a:t>
            </a:r>
          </a:p>
          <a:p>
            <a:pPr lvl="1"/>
            <a:r>
              <a:rPr lang="cs-CZ" sz="2000" b="1" dirty="0"/>
              <a:t>akumulace času v jednom nepohyblivém místě</a:t>
            </a:r>
            <a:endParaRPr lang="cs-CZ" sz="2000" dirty="0"/>
          </a:p>
          <a:p>
            <a:pPr lvl="0"/>
            <a:endParaRPr lang="cs-CZ" sz="24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MUzea</a:t>
            </a:r>
            <a:r>
              <a:rPr lang="cs-CZ" b="1" dirty="0"/>
              <a:t> – místa mnohoznačnosti</a:t>
            </a:r>
            <a:br>
              <a:rPr lang="cs-CZ" b="1" dirty="0"/>
            </a:br>
            <a:r>
              <a:rPr lang="cs-CZ" b="1" dirty="0" err="1"/>
              <a:t>Heterotopie</a:t>
            </a:r>
            <a:r>
              <a:rPr lang="cs-CZ" b="1" dirty="0"/>
              <a:t> a utopie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2858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cs-CZ" sz="2400" dirty="0"/>
          </a:p>
          <a:p>
            <a:pPr lvl="0"/>
            <a:r>
              <a:rPr lang="cs-CZ" sz="2200" dirty="0"/>
              <a:t>„instituce paměti“ (</a:t>
            </a:r>
            <a:r>
              <a:rPr lang="cs-CZ" sz="2200" dirty="0" err="1"/>
              <a:t>Misztal</a:t>
            </a:r>
            <a:r>
              <a:rPr lang="cs-CZ" sz="2200" dirty="0"/>
              <a:t> 2003: 21)</a:t>
            </a:r>
          </a:p>
          <a:p>
            <a:pPr lvl="0"/>
            <a:r>
              <a:rPr lang="cs-CZ" sz="2200" dirty="0"/>
              <a:t>určená ke „sběru, uchovávání, vystavování, studiu a interpretaci materiálních objektů“ (</a:t>
            </a:r>
            <a:r>
              <a:rPr lang="cs-CZ" sz="2200" dirty="0" err="1"/>
              <a:t>Stocking</a:t>
            </a:r>
            <a:r>
              <a:rPr lang="cs-CZ" sz="2200" dirty="0"/>
              <a:t> 1998: 4)</a:t>
            </a:r>
          </a:p>
          <a:p>
            <a:pPr lvl="0"/>
            <a:r>
              <a:rPr lang="cs-CZ" sz="2200" dirty="0"/>
              <a:t>problém </a:t>
            </a:r>
            <a:r>
              <a:rPr lang="cs-CZ" sz="2200" b="1" dirty="0" err="1"/>
              <a:t>dekontextualizace</a:t>
            </a:r>
            <a:r>
              <a:rPr lang="cs-CZ" sz="2200" dirty="0"/>
              <a:t> vystavených objektů</a:t>
            </a:r>
          </a:p>
          <a:p>
            <a:pPr lvl="1"/>
            <a:r>
              <a:rPr lang="cs-CZ" sz="2200" dirty="0"/>
              <a:t>prostorová i časová </a:t>
            </a:r>
            <a:r>
              <a:rPr lang="cs-CZ" sz="2200" dirty="0" err="1"/>
              <a:t>dekontextualizace</a:t>
            </a:r>
            <a:endParaRPr lang="cs-CZ" sz="2200" dirty="0"/>
          </a:p>
          <a:p>
            <a:pPr lvl="1"/>
            <a:r>
              <a:rPr lang="cs-CZ" sz="2200" dirty="0"/>
              <a:t>„(vy)vlastnění“ objektů </a:t>
            </a:r>
          </a:p>
          <a:p>
            <a:pPr lvl="1"/>
            <a:r>
              <a:rPr lang="cs-CZ" sz="2200" dirty="0"/>
              <a:t>specifické mocenské i ekonomické vztahy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MUzea</a:t>
            </a:r>
            <a:r>
              <a:rPr lang="cs-CZ" b="1" dirty="0"/>
              <a:t> a reprezentace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0180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80627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200" dirty="0"/>
              <a:t>19. a 20. století - muzea reprezentují ideu národního státu a jeho hegemonie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dirty="0"/>
              <a:t>poslední třetina 20. století: „krize reprezentace“</a:t>
            </a:r>
          </a:p>
          <a:p>
            <a:pPr lvl="1"/>
            <a:r>
              <a:rPr lang="cs-CZ" sz="2000" dirty="0"/>
              <a:t>zpochybněna </a:t>
            </a:r>
            <a:r>
              <a:rPr lang="cs-CZ" sz="2000" b="1" dirty="0"/>
              <a:t>legitimita </a:t>
            </a:r>
            <a:r>
              <a:rPr lang="cs-CZ" sz="2000" dirty="0"/>
              <a:t>způsobů vystavování, autority a moci, marginalizace, odpovědnosti atd. (Macdonald 1997: 161)</a:t>
            </a:r>
          </a:p>
          <a:p>
            <a:pPr lvl="1"/>
            <a:r>
              <a:rPr lang="cs-CZ" sz="2000" dirty="0"/>
              <a:t>noví aktéři, kteří dosud pasivním, bezmocným objektem </a:t>
            </a:r>
            <a:r>
              <a:rPr lang="cs-CZ" sz="2000" dirty="0" err="1"/>
              <a:t>exotizace</a:t>
            </a:r>
            <a:r>
              <a:rPr lang="cs-CZ" sz="2000" dirty="0"/>
              <a:t>, exploatace, </a:t>
            </a:r>
            <a:r>
              <a:rPr lang="cs-CZ" sz="2000" dirty="0" err="1"/>
              <a:t>komodifikace</a:t>
            </a:r>
            <a:endParaRPr lang="cs-CZ" sz="2000" dirty="0"/>
          </a:p>
          <a:p>
            <a:pPr lvl="1"/>
            <a:r>
              <a:rPr lang="cs-CZ" sz="2000" dirty="0"/>
              <a:t>nejvýrazněji se tento obrat dotknul představitelů domorodého obyvatelstva a etnických skupin:</a:t>
            </a:r>
          </a:p>
          <a:p>
            <a:pPr lvl="2"/>
            <a:r>
              <a:rPr lang="cs-CZ" sz="1800" dirty="0"/>
              <a:t>ovlivňují nově podobu výstav ve veřejných institucích a jejich interpretaci (srov. </a:t>
            </a:r>
            <a:r>
              <a:rPr lang="cs-CZ" sz="1800" dirty="0" err="1"/>
              <a:t>Clifford</a:t>
            </a:r>
            <a:r>
              <a:rPr lang="cs-CZ" sz="1800" dirty="0"/>
              <a:t> &amp; Marcus 1997: 188 </a:t>
            </a:r>
            <a:r>
              <a:rPr lang="cs-CZ" sz="1800" dirty="0" err="1"/>
              <a:t>nn</a:t>
            </a:r>
            <a:r>
              <a:rPr lang="cs-CZ" sz="1800" dirty="0"/>
              <a:t>.)</a:t>
            </a:r>
          </a:p>
          <a:p>
            <a:pPr lvl="2"/>
            <a:r>
              <a:rPr lang="cs-CZ" sz="1800" dirty="0"/>
              <a:t>budují vlastní muzea</a:t>
            </a:r>
          </a:p>
          <a:p>
            <a:pPr marL="45720" indent="0">
              <a:buNone/>
            </a:pPr>
            <a:r>
              <a:rPr lang="cs-CZ" dirty="0"/>
              <a:t> </a:t>
            </a:r>
          </a:p>
          <a:p>
            <a:pPr marL="45720" indent="0">
              <a:buNone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sz="2400" b="1" dirty="0"/>
              <a:t>kontrola reprezentace</a:t>
            </a:r>
            <a:r>
              <a:rPr lang="cs-CZ" sz="2400" dirty="0"/>
              <a:t> </a:t>
            </a:r>
            <a:r>
              <a:rPr lang="cs-CZ" sz="2400" b="1" dirty="0"/>
              <a:t>významu</a:t>
            </a:r>
            <a:r>
              <a:rPr lang="cs-CZ" sz="2400" dirty="0"/>
              <a:t> </a:t>
            </a:r>
            <a:br>
              <a:rPr lang="cs-CZ" sz="2400" dirty="0"/>
            </a:br>
            <a:r>
              <a:rPr lang="cs-CZ" sz="1800" dirty="0"/>
              <a:t>(</a:t>
            </a:r>
            <a:r>
              <a:rPr lang="cs-CZ" sz="1800" dirty="0" err="1"/>
              <a:t>Stocking</a:t>
            </a:r>
            <a:r>
              <a:rPr lang="cs-CZ" sz="1800" dirty="0"/>
              <a:t>, G. W. (</a:t>
            </a:r>
            <a:r>
              <a:rPr lang="cs-CZ" sz="1800" dirty="0" err="1"/>
              <a:t>ed</a:t>
            </a:r>
            <a:r>
              <a:rPr lang="cs-CZ" sz="1800" dirty="0"/>
              <a:t>). 1998. </a:t>
            </a:r>
            <a:r>
              <a:rPr lang="cs-CZ" sz="1800" dirty="0" err="1"/>
              <a:t>Objects</a:t>
            </a:r>
            <a:r>
              <a:rPr lang="cs-CZ" sz="1800" dirty="0"/>
              <a:t> and </a:t>
            </a:r>
            <a:r>
              <a:rPr lang="cs-CZ" sz="1800" dirty="0" err="1"/>
              <a:t>others</a:t>
            </a:r>
            <a:r>
              <a:rPr lang="cs-CZ" sz="1800" dirty="0"/>
              <a:t>. </a:t>
            </a:r>
            <a:r>
              <a:rPr lang="cs-CZ" sz="1800" dirty="0" err="1"/>
              <a:t>Essays</a:t>
            </a:r>
            <a:r>
              <a:rPr lang="cs-CZ" sz="1800" dirty="0"/>
              <a:t> on Museum and </a:t>
            </a:r>
            <a:r>
              <a:rPr lang="cs-CZ" sz="1800" dirty="0" err="1"/>
              <a:t>material</a:t>
            </a:r>
            <a:r>
              <a:rPr lang="cs-CZ" sz="1800" dirty="0"/>
              <a:t> </a:t>
            </a:r>
            <a:r>
              <a:rPr lang="cs-CZ" sz="1800" dirty="0" err="1"/>
              <a:t>culture</a:t>
            </a:r>
            <a:r>
              <a:rPr lang="cs-CZ" sz="1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42905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80999" y="1719071"/>
            <a:ext cx="8511481" cy="440740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cs-CZ" altLang="cs-CZ" sz="1200" b="1" i="1" dirty="0"/>
              <a:t>Autochtonní </a:t>
            </a:r>
            <a:r>
              <a:rPr lang="cs-CZ" altLang="cs-CZ" sz="1200" i="1" dirty="0"/>
              <a:t>skupina</a:t>
            </a:r>
            <a:r>
              <a:rPr lang="cs-CZ" altLang="cs-CZ" sz="1200" dirty="0"/>
              <a:t> Balkánského poloostrova, </a:t>
            </a:r>
            <a:r>
              <a:rPr lang="cs-CZ" altLang="cs-CZ" sz="1200" dirty="0" smtClean="0"/>
              <a:t>jádrové území: </a:t>
            </a:r>
            <a:r>
              <a:rPr lang="cs-CZ" altLang="cs-CZ" sz="1200" dirty="0" err="1" smtClean="0"/>
              <a:t>Epirus</a:t>
            </a:r>
            <a:r>
              <a:rPr lang="cs-CZ" altLang="cs-CZ" sz="1200" dirty="0" smtClean="0"/>
              <a:t>, Thesálie</a:t>
            </a:r>
            <a:endParaRPr lang="cs-CZ" altLang="cs-CZ" sz="1200" dirty="0"/>
          </a:p>
          <a:p>
            <a:pPr>
              <a:lnSpc>
                <a:spcPct val="120000"/>
              </a:lnSpc>
            </a:pPr>
            <a:endParaRPr lang="cs-CZ" altLang="cs-CZ" sz="1200" dirty="0"/>
          </a:p>
          <a:p>
            <a:pPr>
              <a:lnSpc>
                <a:spcPct val="120000"/>
              </a:lnSpc>
            </a:pPr>
            <a:r>
              <a:rPr lang="cs-CZ" altLang="cs-CZ" sz="1200" dirty="0" smtClean="0"/>
              <a:t>Počátky: </a:t>
            </a:r>
            <a:r>
              <a:rPr lang="cs-CZ" sz="1200" b="1" dirty="0" smtClean="0"/>
              <a:t>římská </a:t>
            </a:r>
            <a:r>
              <a:rPr lang="cs-CZ" sz="1200" b="1" dirty="0"/>
              <a:t>kolonizace Balkánu</a:t>
            </a:r>
            <a:r>
              <a:rPr lang="cs-CZ" altLang="cs-CZ" sz="1200" dirty="0"/>
              <a:t>, tj. </a:t>
            </a:r>
            <a:r>
              <a:rPr lang="cs-CZ" altLang="cs-CZ" sz="1200" dirty="0" smtClean="0"/>
              <a:t>cca počátek prvního </a:t>
            </a:r>
            <a:r>
              <a:rPr lang="cs-CZ" altLang="cs-CZ" sz="1200" dirty="0"/>
              <a:t>tisíciletí n.l</a:t>
            </a:r>
            <a:r>
              <a:rPr lang="cs-CZ" altLang="cs-CZ" sz="1200" dirty="0" smtClean="0"/>
              <a:t>., jsou považováni za </a:t>
            </a:r>
            <a:r>
              <a:rPr lang="cs-CZ" altLang="cs-CZ" sz="1200" b="1" dirty="0"/>
              <a:t>potomky římských kolonizátorů</a:t>
            </a:r>
            <a:r>
              <a:rPr lang="cs-CZ" altLang="cs-CZ" sz="1200" dirty="0"/>
              <a:t>, resp. potomky místního romanizovaného obyvatelstva </a:t>
            </a:r>
          </a:p>
          <a:p>
            <a:pPr>
              <a:lnSpc>
                <a:spcPct val="120000"/>
              </a:lnSpc>
            </a:pPr>
            <a:endParaRPr lang="cs-CZ" altLang="cs-CZ" sz="1200" dirty="0"/>
          </a:p>
          <a:p>
            <a:pPr>
              <a:lnSpc>
                <a:spcPct val="120000"/>
              </a:lnSpc>
            </a:pPr>
            <a:r>
              <a:rPr lang="cs-CZ" altLang="cs-CZ" sz="1200" dirty="0"/>
              <a:t>V současné době žijí v Albánii, Makedonii, Řecku, Bulharsku, Srbsku a Rumunsku; sekundárně v Itálii, USA, Kanadě, </a:t>
            </a:r>
            <a:r>
              <a:rPr lang="cs-CZ" altLang="cs-CZ" sz="1200" dirty="0" smtClean="0"/>
              <a:t>Austrálii </a:t>
            </a:r>
            <a:r>
              <a:rPr lang="cs-CZ" altLang="cs-CZ" sz="1200" dirty="0"/>
              <a:t>aj.</a:t>
            </a:r>
          </a:p>
          <a:p>
            <a:pPr>
              <a:lnSpc>
                <a:spcPct val="120000"/>
              </a:lnSpc>
            </a:pPr>
            <a:endParaRPr lang="cs-CZ" altLang="cs-CZ" sz="1200" dirty="0"/>
          </a:p>
          <a:p>
            <a:pPr>
              <a:lnSpc>
                <a:spcPct val="120000"/>
              </a:lnSpc>
            </a:pPr>
            <a:r>
              <a:rPr lang="cs-CZ" altLang="cs-CZ" sz="1200" b="1" i="1" dirty="0" err="1"/>
              <a:t>Aromunský</a:t>
            </a:r>
            <a:r>
              <a:rPr lang="cs-CZ" altLang="cs-CZ" sz="1200" b="1" i="1" dirty="0"/>
              <a:t> jazyk </a:t>
            </a:r>
            <a:r>
              <a:rPr lang="cs-CZ" altLang="cs-CZ" sz="1200" dirty="0"/>
              <a:t>je součástí románské jazykové skupiny, nejblíže je rumunštině; dnes jím hovoří především nejstarší generace, konkrétně v Bulharsku jej jen zřídka aktivně ovládají lidé pod 50 let</a:t>
            </a:r>
          </a:p>
          <a:p>
            <a:pPr>
              <a:lnSpc>
                <a:spcPct val="120000"/>
              </a:lnSpc>
            </a:pPr>
            <a:endParaRPr lang="cs-CZ" altLang="cs-CZ" sz="1200" dirty="0"/>
          </a:p>
          <a:p>
            <a:pPr>
              <a:lnSpc>
                <a:spcPct val="120000"/>
              </a:lnSpc>
            </a:pPr>
            <a:r>
              <a:rPr lang="cs-CZ" altLang="cs-CZ" sz="1200" b="1" i="1" dirty="0" smtClean="0"/>
              <a:t>Tradiční způsobe života</a:t>
            </a:r>
            <a:r>
              <a:rPr lang="cs-CZ" altLang="cs-CZ" sz="1200" i="1" dirty="0" smtClean="0"/>
              <a:t>: </a:t>
            </a:r>
            <a:r>
              <a:rPr lang="cs-CZ" altLang="cs-CZ" sz="1200" b="1" dirty="0" err="1" smtClean="0"/>
              <a:t>polonomádské</a:t>
            </a:r>
            <a:r>
              <a:rPr lang="cs-CZ" altLang="cs-CZ" sz="1200" b="1" dirty="0" smtClean="0"/>
              <a:t> </a:t>
            </a:r>
            <a:r>
              <a:rPr lang="cs-CZ" altLang="cs-CZ" sz="1200" b="1" dirty="0"/>
              <a:t>pastevectví</a:t>
            </a:r>
            <a:r>
              <a:rPr lang="cs-CZ" altLang="cs-CZ" sz="1200" dirty="0"/>
              <a:t>, a to do první poloviny 20.st., kdy se (nuceně) usazují; část se tradičně věnovala obchodu a </a:t>
            </a:r>
            <a:r>
              <a:rPr lang="cs-CZ" altLang="cs-CZ" sz="1200" dirty="0" smtClean="0"/>
              <a:t>řemeslům</a:t>
            </a:r>
            <a:endParaRPr lang="cs-CZ" altLang="cs-CZ" sz="1200" dirty="0"/>
          </a:p>
          <a:p>
            <a:pPr>
              <a:lnSpc>
                <a:spcPct val="120000"/>
              </a:lnSpc>
            </a:pPr>
            <a:endParaRPr lang="cs-CZ" altLang="cs-CZ" sz="1200" dirty="0"/>
          </a:p>
          <a:p>
            <a:pPr>
              <a:lnSpc>
                <a:spcPct val="120000"/>
              </a:lnSpc>
            </a:pPr>
            <a:r>
              <a:rPr lang="cs-CZ" altLang="cs-CZ" sz="1200" dirty="0"/>
              <a:t>Celkový </a:t>
            </a:r>
            <a:r>
              <a:rPr lang="cs-CZ" altLang="cs-CZ" sz="1200" b="1" i="1" dirty="0"/>
              <a:t>počet </a:t>
            </a:r>
            <a:r>
              <a:rPr lang="cs-CZ" altLang="cs-CZ" sz="1200" b="1" i="1" dirty="0" err="1"/>
              <a:t>Aromunů</a:t>
            </a:r>
            <a:r>
              <a:rPr lang="cs-CZ" altLang="cs-CZ" sz="1200" b="1" i="1" dirty="0"/>
              <a:t> </a:t>
            </a:r>
            <a:r>
              <a:rPr lang="cs-CZ" altLang="cs-CZ" sz="1200" dirty="0"/>
              <a:t>se odhaduje na 250 000 </a:t>
            </a:r>
            <a:r>
              <a:rPr lang="cs-CZ" altLang="cs-CZ" sz="1200" dirty="0" smtClean="0"/>
              <a:t>až </a:t>
            </a:r>
            <a:r>
              <a:rPr lang="cs-CZ" altLang="cs-CZ" sz="1200" dirty="0"/>
              <a:t>několik milionů (tj. odhady počtu jsou naprosto odlišné dle toho, zda vycházejí z oficiálních dat jednotlivých států, kde </a:t>
            </a:r>
            <a:r>
              <a:rPr lang="cs-CZ" altLang="cs-CZ" sz="1200" dirty="0" err="1"/>
              <a:t>Aromuni</a:t>
            </a:r>
            <a:r>
              <a:rPr lang="cs-CZ" altLang="cs-CZ" sz="1200" dirty="0"/>
              <a:t> žijí – nebo z dat </a:t>
            </a:r>
            <a:r>
              <a:rPr lang="cs-CZ" altLang="cs-CZ" sz="1200" dirty="0" err="1"/>
              <a:t>aromunských</a:t>
            </a:r>
            <a:r>
              <a:rPr lang="cs-CZ" altLang="cs-CZ" sz="1200" dirty="0"/>
              <a:t> spolků; v Bulharsku se dá uvažovat o cca 2500 osobách, které sebe sama považují za </a:t>
            </a:r>
            <a:r>
              <a:rPr lang="cs-CZ" altLang="cs-CZ" sz="1200" dirty="0" err="1"/>
              <a:t>Aromuny</a:t>
            </a:r>
            <a:r>
              <a:rPr lang="cs-CZ" altLang="cs-CZ" sz="1200" dirty="0"/>
              <a:t>, tj. hlásí se k této identitě)</a:t>
            </a:r>
            <a:endParaRPr lang="cs-CZ" altLang="cs-CZ" sz="12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Aromuni</a:t>
            </a:r>
            <a:r>
              <a:rPr lang="cs-CZ" dirty="0" smtClean="0"/>
              <a:t> v </a:t>
            </a:r>
            <a:r>
              <a:rPr lang="cs-CZ" dirty="0" err="1" smtClean="0"/>
              <a:t>bulharsku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1120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dirty="0" err="1"/>
              <a:t>Epirus</a:t>
            </a:r>
            <a:r>
              <a:rPr lang="cs-CZ" sz="3600" dirty="0"/>
              <a:t> a Thesálie – jádrové osídlení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7" y="2492896"/>
            <a:ext cx="3795489" cy="38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92896"/>
            <a:ext cx="3795489" cy="38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3928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endParaRPr lang="cs-CZ" sz="2400" dirty="0"/>
          </a:p>
          <a:p>
            <a:pPr lvl="0"/>
            <a:r>
              <a:rPr lang="cs-CZ" sz="2400" dirty="0" smtClean="0"/>
              <a:t>Výstava „</a:t>
            </a:r>
            <a:r>
              <a:rPr lang="cs-CZ" sz="2400" dirty="0" err="1" smtClean="0"/>
              <a:t>Aromuni</a:t>
            </a:r>
            <a:r>
              <a:rPr lang="cs-CZ" sz="2400" dirty="0" smtClean="0"/>
              <a:t> </a:t>
            </a:r>
            <a:r>
              <a:rPr lang="cs-CZ" sz="2400" dirty="0"/>
              <a:t>v Bulharsku“ </a:t>
            </a:r>
            <a:endParaRPr lang="cs-CZ" sz="2400" dirty="0" smtClean="0"/>
          </a:p>
          <a:p>
            <a:pPr lvl="0"/>
            <a:endParaRPr lang="cs-CZ" sz="2400" dirty="0"/>
          </a:p>
          <a:p>
            <a:pPr lvl="1"/>
            <a:r>
              <a:rPr lang="cs-CZ" sz="2000" dirty="0"/>
              <a:t>ve spolupráci docentky </a:t>
            </a:r>
            <a:r>
              <a:rPr lang="cs-CZ" sz="2000" dirty="0" err="1"/>
              <a:t>Svetly</a:t>
            </a:r>
            <a:r>
              <a:rPr lang="cs-CZ" sz="2000" dirty="0"/>
              <a:t> </a:t>
            </a:r>
            <a:r>
              <a:rPr lang="cs-CZ" sz="2000" dirty="0" err="1"/>
              <a:t>Rakšievy</a:t>
            </a:r>
            <a:r>
              <a:rPr lang="cs-CZ" sz="2000" dirty="0"/>
              <a:t> z Etnografického muzea a institutu při Bulharské akademii věd, pracovníků Historického muzea </a:t>
            </a:r>
            <a:r>
              <a:rPr lang="cs-CZ" sz="2000" dirty="0" err="1"/>
              <a:t>Velingrad</a:t>
            </a:r>
            <a:r>
              <a:rPr lang="cs-CZ" sz="2000" dirty="0"/>
              <a:t> a dalších muzeí (Plovdiv, </a:t>
            </a:r>
            <a:r>
              <a:rPr lang="cs-CZ" sz="2000" dirty="0" err="1"/>
              <a:t>Pazardžik</a:t>
            </a:r>
            <a:r>
              <a:rPr lang="cs-CZ" sz="2000" dirty="0"/>
              <a:t>), </a:t>
            </a:r>
            <a:r>
              <a:rPr lang="cs-CZ" sz="2000" i="1" dirty="0"/>
              <a:t>Centra pro </a:t>
            </a:r>
            <a:r>
              <a:rPr lang="cs-CZ" sz="2000" i="1" dirty="0" err="1"/>
              <a:t>aromunský</a:t>
            </a:r>
            <a:r>
              <a:rPr lang="cs-CZ" sz="2000" i="1" dirty="0"/>
              <a:t> jazyk a kulturu</a:t>
            </a:r>
            <a:r>
              <a:rPr lang="cs-CZ" sz="2000" dirty="0"/>
              <a:t> a aromunských spolků; </a:t>
            </a:r>
            <a:endParaRPr lang="cs-CZ" sz="2000" dirty="0" smtClean="0"/>
          </a:p>
          <a:p>
            <a:pPr lvl="1"/>
            <a:endParaRPr lang="cs-CZ" sz="2000" dirty="0"/>
          </a:p>
          <a:p>
            <a:pPr lvl="1"/>
            <a:r>
              <a:rPr lang="cs-CZ" sz="2000" dirty="0"/>
              <a:t>oficiálně podpořena Ministerstvem kultury a Národním centrem muzeí, galerií a výtvarných </a:t>
            </a:r>
            <a:r>
              <a:rPr lang="cs-CZ" sz="2000" dirty="0" smtClean="0"/>
              <a:t>umění</a:t>
            </a:r>
          </a:p>
          <a:p>
            <a:pPr lvl="1"/>
            <a:endParaRPr lang="cs-CZ" sz="2000" dirty="0"/>
          </a:p>
          <a:p>
            <a:pPr lvl="1"/>
            <a:r>
              <a:rPr lang="cs-CZ" sz="2000" dirty="0"/>
              <a:t>Výstava putovní (2005 – 2006), 2007 ve </a:t>
            </a:r>
            <a:r>
              <a:rPr lang="cs-CZ" sz="2000" dirty="0" err="1"/>
              <a:t>Velingradu</a:t>
            </a:r>
            <a:r>
              <a:rPr lang="cs-CZ" sz="2000" dirty="0"/>
              <a:t> proměněna v trvalou expozici, umístěnou do  budovy městského „</a:t>
            </a:r>
            <a:r>
              <a:rPr lang="cs-CZ" sz="2000" dirty="0" err="1"/>
              <a:t>čitaliště</a:t>
            </a:r>
            <a:r>
              <a:rPr lang="cs-CZ" sz="2000" dirty="0"/>
              <a:t>“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Aromunské muzeum </a:t>
            </a:r>
            <a:r>
              <a:rPr lang="cs-CZ" dirty="0" err="1"/>
              <a:t>Velingrad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2006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sz="2400" dirty="0"/>
          </a:p>
          <a:p>
            <a:r>
              <a:rPr lang="cs-CZ" sz="2400" b="1" dirty="0" smtClean="0"/>
              <a:t>Paměť</a:t>
            </a:r>
          </a:p>
          <a:p>
            <a:endParaRPr lang="cs-CZ" sz="2400" b="1" dirty="0" smtClean="0"/>
          </a:p>
          <a:p>
            <a:r>
              <a:rPr lang="cs-CZ" sz="2400" b="1" dirty="0" smtClean="0"/>
              <a:t>Reprezentace</a:t>
            </a:r>
          </a:p>
          <a:p>
            <a:endParaRPr lang="cs-CZ" sz="2400" b="1" dirty="0" smtClean="0"/>
          </a:p>
          <a:p>
            <a:r>
              <a:rPr lang="cs-CZ" sz="2400" b="1" dirty="0" err="1" smtClean="0"/>
              <a:t>Heterotopie</a:t>
            </a:r>
            <a:r>
              <a:rPr lang="cs-CZ" sz="2400" b="1" dirty="0" smtClean="0"/>
              <a:t>/</a:t>
            </a:r>
            <a:r>
              <a:rPr lang="cs-CZ" sz="2400" b="1" dirty="0" err="1" smtClean="0"/>
              <a:t>heterochronie</a:t>
            </a:r>
            <a:endParaRPr lang="cs-CZ" sz="2400" b="1" dirty="0" smtClean="0"/>
          </a:p>
          <a:p>
            <a:pPr marL="45720" indent="0">
              <a:buNone/>
            </a:pPr>
            <a:endParaRPr lang="cs-CZ" sz="2400" b="1" dirty="0" smtClean="0"/>
          </a:p>
          <a:p>
            <a:pPr marL="45720" indent="0">
              <a:buNone/>
            </a:pPr>
            <a:endParaRPr lang="cs-CZ" sz="2400" b="1" dirty="0"/>
          </a:p>
          <a:p>
            <a:endParaRPr lang="cs-CZ" b="1" dirty="0"/>
          </a:p>
          <a:p>
            <a:endParaRPr lang="cs-CZ" b="1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Klíčová témata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3424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8" y="0"/>
            <a:ext cx="5056027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419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526965" cy="56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4885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1747" name="Picture 3" descr="Otevření výstavy-Chepino_Velingrad (16)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404813"/>
            <a:ext cx="7677150" cy="57578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4607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30175"/>
          </a:xfrm>
        </p:spPr>
        <p:txBody>
          <a:bodyPr>
            <a:normAutofit fontScale="90000"/>
          </a:bodyPr>
          <a:lstStyle/>
          <a:p>
            <a:endParaRPr lang="cs-CZ" altLang="cs-CZ" sz="400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4813"/>
            <a:ext cx="8229600" cy="5721350"/>
          </a:xfrm>
        </p:spPr>
        <p:txBody>
          <a:bodyPr/>
          <a:lstStyle/>
          <a:p>
            <a:endParaRPr lang="cs-CZ" altLang="cs-CZ"/>
          </a:p>
        </p:txBody>
      </p:sp>
      <p:pic>
        <p:nvPicPr>
          <p:cNvPr id="32772" name="Picture 4" descr="Otevření výstavy-Chepino_Velingrad (18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33375"/>
            <a:ext cx="7888287" cy="591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3697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30175"/>
          </a:xfrm>
        </p:spPr>
        <p:txBody>
          <a:bodyPr>
            <a:normAutofit fontScale="90000"/>
          </a:bodyPr>
          <a:lstStyle/>
          <a:p>
            <a:endParaRPr lang="cs-CZ" altLang="cs-CZ" sz="400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76250"/>
            <a:ext cx="8229600" cy="5649913"/>
          </a:xfrm>
        </p:spPr>
        <p:txBody>
          <a:bodyPr/>
          <a:lstStyle/>
          <a:p>
            <a:endParaRPr lang="cs-CZ" altLang="cs-CZ"/>
          </a:p>
        </p:txBody>
      </p:sp>
      <p:pic>
        <p:nvPicPr>
          <p:cNvPr id="33796" name="Picture 4" descr="Otevření výstavy-Chepino_Velingrad (2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33375"/>
            <a:ext cx="7888287" cy="591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8183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9850"/>
          </a:xfrm>
        </p:spPr>
        <p:txBody>
          <a:bodyPr>
            <a:normAutofit fontScale="90000"/>
          </a:bodyPr>
          <a:lstStyle/>
          <a:p>
            <a:endParaRPr lang="cs-CZ" altLang="cs-CZ" sz="400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4813"/>
            <a:ext cx="8229600" cy="5721350"/>
          </a:xfrm>
        </p:spPr>
        <p:txBody>
          <a:bodyPr/>
          <a:lstStyle/>
          <a:p>
            <a:endParaRPr lang="cs-CZ" altLang="cs-CZ"/>
          </a:p>
        </p:txBody>
      </p:sp>
      <p:pic>
        <p:nvPicPr>
          <p:cNvPr id="34820" name="Picture 4" descr="Otevření výstavy-Chepino_Velingrad (25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60350"/>
            <a:ext cx="7888287" cy="591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7386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30175"/>
          </a:xfrm>
        </p:spPr>
        <p:txBody>
          <a:bodyPr>
            <a:normAutofit fontScale="90000"/>
          </a:bodyPr>
          <a:lstStyle/>
          <a:p>
            <a:endParaRPr lang="cs-CZ" altLang="cs-CZ" sz="400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76250"/>
            <a:ext cx="8229600" cy="5649913"/>
          </a:xfrm>
        </p:spPr>
        <p:txBody>
          <a:bodyPr/>
          <a:lstStyle/>
          <a:p>
            <a:endParaRPr lang="cs-CZ" altLang="cs-CZ"/>
          </a:p>
        </p:txBody>
      </p:sp>
      <p:pic>
        <p:nvPicPr>
          <p:cNvPr id="16388" name="Picture 4" descr="Otevření výstavy-Chepino_Velingrad (26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60350"/>
            <a:ext cx="7888287" cy="591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3180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9850"/>
          </a:xfrm>
        </p:spPr>
        <p:txBody>
          <a:bodyPr>
            <a:normAutofit fontScale="90000"/>
          </a:bodyPr>
          <a:lstStyle/>
          <a:p>
            <a:endParaRPr lang="cs-CZ" altLang="cs-CZ" sz="400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76250"/>
            <a:ext cx="8229600" cy="5649913"/>
          </a:xfrm>
        </p:spPr>
        <p:txBody>
          <a:bodyPr/>
          <a:lstStyle/>
          <a:p>
            <a:endParaRPr lang="cs-CZ" altLang="cs-CZ"/>
          </a:p>
        </p:txBody>
      </p:sp>
      <p:pic>
        <p:nvPicPr>
          <p:cNvPr id="17412" name="Picture 4" descr="Otevření výstavy-Chepino_Velingrad (28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92150"/>
            <a:ext cx="38576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Otevření výstavy-Chepino_Velingrad (29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765175"/>
            <a:ext cx="3908425" cy="521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0228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725"/>
          </a:xfrm>
        </p:spPr>
        <p:txBody>
          <a:bodyPr>
            <a:normAutofit fontScale="90000"/>
          </a:bodyPr>
          <a:lstStyle/>
          <a:p>
            <a:endParaRPr lang="cs-CZ" altLang="cs-CZ" sz="400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4813"/>
            <a:ext cx="8229600" cy="5721350"/>
          </a:xfrm>
        </p:spPr>
        <p:txBody>
          <a:bodyPr/>
          <a:lstStyle/>
          <a:p>
            <a:endParaRPr lang="cs-CZ" altLang="cs-CZ"/>
          </a:p>
        </p:txBody>
      </p:sp>
      <p:pic>
        <p:nvPicPr>
          <p:cNvPr id="18436" name="Picture 4" descr="Otevření výstavy-Chepino_Velingrad (35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33375"/>
            <a:ext cx="7888287" cy="591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7141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9460" name="Picture 4" descr="Otevření výstavy-Chepino_Velingrad (36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3375"/>
            <a:ext cx="7888288" cy="591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213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43829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0486" name="Picture 6" descr="P323049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4110038" cy="549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 descr="P323049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60350"/>
            <a:ext cx="4110038" cy="549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4517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Iniciována </a:t>
            </a:r>
            <a:r>
              <a:rPr lang="cs-CZ" dirty="0" err="1"/>
              <a:t>aromunskými</a:t>
            </a:r>
            <a:r>
              <a:rPr lang="cs-CZ" dirty="0"/>
              <a:t> aktivisty v souhře se docentkou </a:t>
            </a:r>
            <a:r>
              <a:rPr lang="cs-CZ" dirty="0" err="1"/>
              <a:t>Svetlou</a:t>
            </a:r>
            <a:r>
              <a:rPr lang="cs-CZ" dirty="0"/>
              <a:t> </a:t>
            </a:r>
            <a:r>
              <a:rPr lang="cs-CZ" dirty="0" err="1"/>
              <a:t>Rakšievou</a:t>
            </a:r>
            <a:endParaRPr lang="cs-CZ" dirty="0"/>
          </a:p>
          <a:p>
            <a:pPr marL="45720" indent="0">
              <a:buNone/>
            </a:pPr>
            <a:r>
              <a:rPr lang="cs-CZ" dirty="0"/>
              <a:t> </a:t>
            </a:r>
          </a:p>
          <a:p>
            <a:r>
              <a:rPr lang="cs-CZ" b="1" dirty="0"/>
              <a:t>Realizace</a:t>
            </a:r>
            <a:r>
              <a:rPr lang="cs-CZ" dirty="0"/>
              <a:t>: </a:t>
            </a:r>
          </a:p>
          <a:p>
            <a:pPr lvl="1"/>
            <a:r>
              <a:rPr lang="cs-CZ" sz="2000" b="1" dirty="0" err="1"/>
              <a:t>Svetla</a:t>
            </a:r>
            <a:r>
              <a:rPr lang="cs-CZ" sz="2000" b="1" dirty="0"/>
              <a:t> Rakšieva </a:t>
            </a:r>
            <a:r>
              <a:rPr lang="cs-CZ" sz="2000" dirty="0"/>
              <a:t>(+ Georgi </a:t>
            </a:r>
            <a:r>
              <a:rPr lang="cs-CZ" sz="2000" dirty="0" err="1"/>
              <a:t>Kumanov</a:t>
            </a:r>
            <a:r>
              <a:rPr lang="cs-CZ" sz="2000" dirty="0"/>
              <a:t>) – idea, texty, artefakty; „</a:t>
            </a:r>
            <a:r>
              <a:rPr lang="cs-CZ" sz="2000" b="1" dirty="0"/>
              <a:t>expertní vědění</a:t>
            </a:r>
            <a:r>
              <a:rPr lang="cs-CZ" sz="2000" dirty="0"/>
              <a:t>“</a:t>
            </a:r>
          </a:p>
          <a:p>
            <a:pPr lvl="1"/>
            <a:r>
              <a:rPr lang="cs-CZ" sz="2000" b="1" dirty="0"/>
              <a:t>Aromuni: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cs-CZ" sz="2000" dirty="0"/>
              <a:t>výběr artefaktů (jaké předměty dali, nedali, brali pryč nebo přidávali…)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cs-CZ" sz="2000" dirty="0"/>
              <a:t>podíl na instalaci exponátů</a:t>
            </a:r>
          </a:p>
          <a:p>
            <a:pPr lvl="1"/>
            <a:r>
              <a:rPr lang="cs-CZ" sz="2000" b="1" dirty="0"/>
              <a:t>instituce </a:t>
            </a:r>
            <a:r>
              <a:rPr lang="cs-CZ" sz="2000" dirty="0"/>
              <a:t>- muzea a jejich prostorové, časové či personální možnosti; 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Tvůrci výstavy</a:t>
            </a:r>
          </a:p>
        </p:txBody>
      </p:sp>
    </p:spTree>
    <p:extLst>
      <p:ext uri="{BB962C8B-B14F-4D97-AF65-F5344CB8AC3E}">
        <p14:creationId xmlns:p14="http://schemas.microsoft.com/office/powerpoint/2010/main" val="4845517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endParaRPr lang="cs-CZ" dirty="0"/>
          </a:p>
          <a:p>
            <a:pPr lvl="0"/>
            <a:r>
              <a:rPr lang="cs-CZ" dirty="0"/>
              <a:t>jaký obraz Aromunů podává</a:t>
            </a:r>
          </a:p>
          <a:p>
            <a:pPr lvl="0"/>
            <a:r>
              <a:rPr lang="cs-CZ" dirty="0"/>
              <a:t>kdo ji vytvořil = podíl jednotlivých aktérů na konečné podobě expozice, včetně jejich „mocenského“ vyjednávání vlivu na vlastní proces „</a:t>
            </a:r>
            <a:r>
              <a:rPr lang="cs-CZ" i="1" dirty="0" err="1"/>
              <a:t>objektifikace</a:t>
            </a:r>
            <a:r>
              <a:rPr lang="cs-CZ" i="1" dirty="0"/>
              <a:t> minulosti</a:t>
            </a:r>
            <a:r>
              <a:rPr lang="cs-CZ" dirty="0"/>
              <a:t>“ (</a:t>
            </a:r>
            <a:r>
              <a:rPr lang="cs-CZ" dirty="0" err="1"/>
              <a:t>Misztal</a:t>
            </a:r>
            <a:r>
              <a:rPr lang="cs-CZ" dirty="0"/>
              <a:t> 2003: 21); </a:t>
            </a:r>
          </a:p>
          <a:p>
            <a:pPr lvl="1"/>
            <a:r>
              <a:rPr lang="cs-CZ" dirty="0"/>
              <a:t>prolínání expertního, laického a aktivistického diskurzu</a:t>
            </a:r>
          </a:p>
          <a:p>
            <a:pPr lvl="0"/>
            <a:r>
              <a:rPr lang="cs-CZ" dirty="0"/>
              <a:t>existující interpretace výstavy v podobě „meta-</a:t>
            </a:r>
            <a:r>
              <a:rPr lang="cs-CZ" dirty="0" err="1"/>
              <a:t>narativu</a:t>
            </a:r>
            <a:r>
              <a:rPr lang="cs-CZ" dirty="0"/>
              <a:t>“ – článku autorů výstavy </a:t>
            </a:r>
          </a:p>
          <a:p>
            <a:pPr lvl="0"/>
            <a:r>
              <a:rPr lang="cs-CZ" dirty="0"/>
              <a:t>reakce samotných Aromunů, na jejichž základě je možné promýšlet mobilizační potenciál výstavy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Interpretace výstavy</a:t>
            </a:r>
          </a:p>
        </p:txBody>
      </p:sp>
    </p:spTree>
    <p:extLst>
      <p:ext uri="{BB962C8B-B14F-4D97-AF65-F5344CB8AC3E}">
        <p14:creationId xmlns:p14="http://schemas.microsoft.com/office/powerpoint/2010/main" val="5070350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734265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dominuje pastevecký život, městský element okrajově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chybí kontext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bohatě zdokumentovaná, nehybná, idealizovaná minulost X přítomnost, o které jako by nebylo mnoho co říci </a:t>
            </a:r>
          </a:p>
          <a:p>
            <a:pPr algn="ctr">
              <a:buFont typeface="Wingdings" panose="05000000000000000000" pitchFamily="2" charset="2"/>
              <a:buChar char="§"/>
            </a:pPr>
            <a:endParaRPr lang="cs-CZ" dirty="0"/>
          </a:p>
          <a:p>
            <a:pPr marL="45720" indent="0" algn="ctr">
              <a:buNone/>
            </a:pPr>
            <a:r>
              <a:rPr lang="cs-CZ" b="1" dirty="0"/>
              <a:t>= statický </a:t>
            </a:r>
            <a:r>
              <a:rPr lang="cs-CZ" dirty="0"/>
              <a:t>dojem s důrazem na jednu verzi minulosti</a:t>
            </a:r>
          </a:p>
          <a:p>
            <a:pPr marL="45720" indent="0" algn="ctr">
              <a:buNone/>
            </a:pPr>
            <a:r>
              <a:rPr lang="cs-CZ" b="1" dirty="0"/>
              <a:t>= </a:t>
            </a:r>
            <a:r>
              <a:rPr lang="cs-CZ" b="1" dirty="0" err="1"/>
              <a:t>stereotypizace</a:t>
            </a:r>
            <a:r>
              <a:rPr lang="cs-CZ" dirty="0"/>
              <a:t>, </a:t>
            </a:r>
            <a:r>
              <a:rPr lang="cs-CZ" b="1" dirty="0"/>
              <a:t>absence kontextů </a:t>
            </a:r>
            <a:r>
              <a:rPr lang="cs-CZ" dirty="0"/>
              <a:t>a </a:t>
            </a:r>
            <a:r>
              <a:rPr lang="cs-CZ" b="1" dirty="0"/>
              <a:t>nejasné vztažení k současnosti</a:t>
            </a:r>
          </a:p>
          <a:p>
            <a:pPr marL="45720" indent="0">
              <a:buNone/>
            </a:pPr>
            <a:endParaRPr lang="cs-CZ" dirty="0"/>
          </a:p>
          <a:p>
            <a:pPr marL="45720" indent="0">
              <a:buNone/>
            </a:pPr>
            <a:r>
              <a:rPr lang="cs-CZ" b="1" dirty="0"/>
              <a:t>Klaus Roth </a:t>
            </a:r>
            <a:r>
              <a:rPr lang="cs-CZ" dirty="0"/>
              <a:t>(2012): </a:t>
            </a:r>
            <a:r>
              <a:rPr lang="cs-CZ" b="1" dirty="0"/>
              <a:t>vizualizace menšin - několik rovin </a:t>
            </a:r>
            <a:r>
              <a:rPr lang="cs-CZ" b="1" dirty="0" err="1"/>
              <a:t>stereotypizace</a:t>
            </a:r>
            <a:r>
              <a:rPr lang="cs-CZ" dirty="0"/>
              <a:t>:  </a:t>
            </a:r>
          </a:p>
          <a:p>
            <a:pPr marL="45720" indent="0">
              <a:buNone/>
            </a:pP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b="1" dirty="0"/>
              <a:t>výběr předmětů</a:t>
            </a:r>
            <a:r>
              <a:rPr lang="cs-CZ" dirty="0"/>
              <a:t>  - aby dostatečně zdůraznily kulturní odlišnosti, reprodukují stereotypní představy; </a:t>
            </a:r>
            <a:r>
              <a:rPr lang="cs-CZ" dirty="0" err="1"/>
              <a:t>exotizace</a:t>
            </a:r>
            <a:r>
              <a:rPr lang="cs-CZ" dirty="0"/>
              <a:t> (</a:t>
            </a:r>
            <a:r>
              <a:rPr lang="cs-CZ" dirty="0" err="1"/>
              <a:t>Wonisch</a:t>
            </a:r>
            <a:r>
              <a:rPr lang="cs-CZ" dirty="0"/>
              <a:t> 2012: 44)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b="1" dirty="0"/>
              <a:t>kontext</a:t>
            </a:r>
            <a:r>
              <a:rPr lang="cs-CZ" dirty="0"/>
              <a:t>, do nějž výstava vstupuje: tvůrci i příjemci výstavy - </a:t>
            </a:r>
            <a:r>
              <a:rPr lang="cs-CZ" dirty="0" err="1"/>
              <a:t>preexistující</a:t>
            </a:r>
            <a:r>
              <a:rPr lang="cs-CZ" dirty="0"/>
              <a:t> auto- i </a:t>
            </a:r>
            <a:r>
              <a:rPr lang="cs-CZ" dirty="0" err="1"/>
              <a:t>hetero</a:t>
            </a:r>
            <a:r>
              <a:rPr lang="cs-CZ" dirty="0"/>
              <a:t>-stereotypy, ovlivňující vyznění výstavy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b="1" dirty="0"/>
              <a:t>součinnost těchto mechanismů: </a:t>
            </a:r>
            <a:r>
              <a:rPr lang="cs-CZ" dirty="0"/>
              <a:t>redukce vizuální reprezentace skupiny do několika </a:t>
            </a:r>
            <a:r>
              <a:rPr lang="cs-CZ" b="1" dirty="0"/>
              <a:t>stereotypních - materiálních objektů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Vyznění výstavy</a:t>
            </a:r>
          </a:p>
        </p:txBody>
      </p:sp>
    </p:spTree>
    <p:extLst>
      <p:ext uri="{BB962C8B-B14F-4D97-AF65-F5344CB8AC3E}">
        <p14:creationId xmlns:p14="http://schemas.microsoft.com/office/powerpoint/2010/main" val="425451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734265"/>
          </a:xfrm>
        </p:spPr>
        <p:txBody>
          <a:bodyPr>
            <a:normAutofit fontScale="92500" lnSpcReduction="20000"/>
          </a:bodyPr>
          <a:lstStyle/>
          <a:p>
            <a:pPr marL="45720" indent="0" algn="ctr">
              <a:buNone/>
            </a:pPr>
            <a:endParaRPr lang="cs-CZ" dirty="0"/>
          </a:p>
          <a:p>
            <a:pPr marL="45720" indent="0" algn="ctr">
              <a:buNone/>
            </a:pPr>
            <a:r>
              <a:rPr lang="cs-CZ" dirty="0"/>
              <a:t>Vztah historie a paměti</a:t>
            </a:r>
          </a:p>
          <a:p>
            <a:pPr marL="45720" indent="0" algn="ctr">
              <a:buNone/>
            </a:pPr>
            <a:endParaRPr lang="cs-CZ" dirty="0"/>
          </a:p>
          <a:p>
            <a:r>
              <a:rPr lang="cs-CZ" i="1" dirty="0"/>
              <a:t>„Historie je vždy problematickou a neúplnou rekonstrukcí toho, co už není. Paměť je fenoménem vždy aktuálním, poutem prožívaným ve věčné přítomnosti; historie je zobrazením minulosti. Protože je citová a kouzelná, paměť se snáší pouze s těmi detaily, které jí vyhovují; živí se vzpomínkami, které jsou nejasné, rozporné, obecné nebo nestálé, konkrétní nebo symbolické, je náchylná ke všem přenosům, zastíráním, škrtáním nebo projekcím. Historie jakožto úkon intelektuální a zesvětšťující vyžaduje analýzu a kritickou rozpravu. Paměť usazuje vzpomínku v posvátnu, historie ji z něj vyhání a vždy ji převádí do prózy.“ (Nora 2012: 9)</a:t>
            </a:r>
          </a:p>
          <a:p>
            <a:endParaRPr lang="cs-CZ" dirty="0"/>
          </a:p>
          <a:p>
            <a:endParaRPr lang="cs-CZ" dirty="0"/>
          </a:p>
          <a:p>
            <a:pPr marL="45720" indent="0">
              <a:buNone/>
            </a:pPr>
            <a:r>
              <a:rPr lang="cs-CZ" i="1" dirty="0"/>
              <a:t>Nora, P. 2012. Mezi pamětí a historií. Problematika míst. </a:t>
            </a:r>
            <a:r>
              <a:rPr lang="cs-CZ" i="1" dirty="0" err="1"/>
              <a:t>Cahiers</a:t>
            </a:r>
            <a:r>
              <a:rPr lang="cs-CZ" i="1" dirty="0"/>
              <a:t> </a:t>
            </a:r>
            <a:r>
              <a:rPr lang="cs-CZ" i="1" dirty="0" err="1"/>
              <a:t>du</a:t>
            </a:r>
            <a:r>
              <a:rPr lang="cs-CZ" i="1" dirty="0"/>
              <a:t> </a:t>
            </a:r>
            <a:r>
              <a:rPr lang="cs-CZ" i="1" dirty="0" err="1"/>
              <a:t>Cefres</a:t>
            </a:r>
            <a:r>
              <a:rPr lang="cs-CZ" i="1" dirty="0"/>
              <a:t> No. 13, Politika paměti (</a:t>
            </a:r>
            <a:r>
              <a:rPr lang="cs-CZ" i="1" dirty="0" err="1"/>
              <a:t>ed</a:t>
            </a:r>
            <a:r>
              <a:rPr lang="cs-CZ" i="1" dirty="0"/>
              <a:t>. Francois Mayer), pp. 7 - 18</a:t>
            </a:r>
            <a:endParaRPr lang="cs-CZ" dirty="0"/>
          </a:p>
          <a:p>
            <a:pPr algn="ctr"/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 err="1"/>
              <a:t>Pierre</a:t>
            </a:r>
            <a:r>
              <a:rPr lang="cs-CZ" sz="2400" b="1" dirty="0"/>
              <a:t> Nora – Místa paměti </a:t>
            </a:r>
            <a:br>
              <a:rPr lang="cs-CZ" sz="2400" b="1" dirty="0"/>
            </a:br>
            <a:r>
              <a:rPr lang="cs-CZ" sz="2400" b="1" dirty="0"/>
              <a:t>(</a:t>
            </a:r>
            <a:r>
              <a:rPr lang="cs-CZ" sz="2400" b="1" dirty="0" err="1"/>
              <a:t>Le</a:t>
            </a:r>
            <a:r>
              <a:rPr lang="cs-CZ" sz="2400" b="1" dirty="0"/>
              <a:t> </a:t>
            </a:r>
            <a:r>
              <a:rPr lang="cs-CZ" sz="2400" b="1" dirty="0" err="1"/>
              <a:t>lieux</a:t>
            </a:r>
            <a:r>
              <a:rPr lang="cs-CZ" sz="2400" b="1" dirty="0"/>
              <a:t> de </a:t>
            </a:r>
            <a:r>
              <a:rPr lang="cs-CZ" sz="2400" b="1" dirty="0" err="1"/>
              <a:t>mémoire</a:t>
            </a:r>
            <a:r>
              <a:rPr lang="cs-CZ" sz="2400" b="1" dirty="0"/>
              <a:t>, </a:t>
            </a:r>
            <a:r>
              <a:rPr lang="cs-CZ" sz="2400" dirty="0"/>
              <a:t>projekt 1984 - 1992</a:t>
            </a:r>
            <a:r>
              <a:rPr lang="cs-CZ" sz="2400" b="1" dirty="0"/>
              <a:t>)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179867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07505" y="1719070"/>
            <a:ext cx="8681388" cy="4878281"/>
          </a:xfrm>
        </p:spPr>
        <p:txBody>
          <a:bodyPr>
            <a:normAutofit/>
          </a:bodyPr>
          <a:lstStyle/>
          <a:p>
            <a:pPr lvl="0"/>
            <a:endParaRPr lang="cs-CZ" dirty="0" smtClean="0"/>
          </a:p>
          <a:p>
            <a:pPr lvl="0"/>
            <a:r>
              <a:rPr lang="cs-CZ" dirty="0" smtClean="0"/>
              <a:t>místo</a:t>
            </a:r>
            <a:r>
              <a:rPr lang="cs-CZ" dirty="0"/>
              <a:t>, objekt, koncept, které mají v  kolektivní paměti společenství historickou důležitost</a:t>
            </a:r>
          </a:p>
          <a:p>
            <a:pPr lvl="0"/>
            <a:endParaRPr lang="cs-CZ" dirty="0" smtClean="0"/>
          </a:p>
          <a:p>
            <a:pPr lvl="0"/>
            <a:r>
              <a:rPr lang="cs-CZ" b="1" dirty="0" smtClean="0"/>
              <a:t>nahrazují </a:t>
            </a:r>
            <a:r>
              <a:rPr lang="cs-CZ" b="1" dirty="0"/>
              <a:t>„živou paměť“, která v moderní době mizí </a:t>
            </a:r>
          </a:p>
          <a:p>
            <a:pPr lvl="0"/>
            <a:endParaRPr lang="cs-CZ" dirty="0" smtClean="0"/>
          </a:p>
          <a:p>
            <a:pPr lvl="0"/>
            <a:r>
              <a:rPr lang="cs-CZ" dirty="0" smtClean="0"/>
              <a:t>vznikají </a:t>
            </a:r>
            <a:r>
              <a:rPr lang="cs-CZ" dirty="0"/>
              <a:t>v momentě, </a:t>
            </a:r>
            <a:r>
              <a:rPr lang="cs-CZ" b="1" dirty="0"/>
              <a:t>kdy se fenomény ztrácejí z aktuálně prožívané </a:t>
            </a:r>
            <a:r>
              <a:rPr lang="cs-CZ" b="1" dirty="0" smtClean="0"/>
              <a:t>každodennosti: </a:t>
            </a:r>
          </a:p>
          <a:p>
            <a:pPr marL="45720" lvl="0" indent="0">
              <a:buNone/>
            </a:pPr>
            <a:endParaRPr lang="cs-CZ" b="1" dirty="0" smtClean="0"/>
          </a:p>
          <a:p>
            <a:pPr marL="45720" lvl="0" indent="0" algn="ctr">
              <a:buNone/>
            </a:pPr>
            <a:r>
              <a:rPr lang="cs-CZ" b="1" dirty="0" smtClean="0"/>
              <a:t>„</a:t>
            </a:r>
            <a:r>
              <a:rPr lang="cs-CZ" b="1" i="1" dirty="0"/>
              <a:t>Místa paměti se rodí a žijí z pocitu, že neexistuje žádná spontánní paměť, že je třeba vytvářet archívy, že je třeba slavit výročí, organizovat oslavy, pronášet smuteční projevy, provádět notářské záznamy, protože tyto úkony nejsou přirozené“ </a:t>
            </a:r>
            <a:endParaRPr lang="cs-CZ" b="1" i="1" dirty="0" smtClean="0"/>
          </a:p>
          <a:p>
            <a:pPr marL="45720" lvl="0" indent="0" algn="r">
              <a:buNone/>
            </a:pPr>
            <a:r>
              <a:rPr lang="cs-CZ" i="1" dirty="0" smtClean="0"/>
              <a:t>(</a:t>
            </a:r>
            <a:r>
              <a:rPr lang="cs-CZ" i="1" dirty="0"/>
              <a:t>2012: 11)</a:t>
            </a:r>
            <a:endParaRPr lang="cs-CZ" dirty="0"/>
          </a:p>
          <a:p>
            <a:pPr lvl="0"/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Místa paměti</a:t>
            </a:r>
          </a:p>
        </p:txBody>
      </p:sp>
    </p:spTree>
    <p:extLst>
      <p:ext uri="{BB962C8B-B14F-4D97-AF65-F5344CB8AC3E}">
        <p14:creationId xmlns:p14="http://schemas.microsoft.com/office/powerpoint/2010/main" val="345342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646" y="116632"/>
            <a:ext cx="8673968" cy="6505476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34646" y="6165304"/>
            <a:ext cx="8381260" cy="573529"/>
          </a:xfrm>
        </p:spPr>
        <p:txBody>
          <a:bodyPr/>
          <a:lstStyle/>
          <a:p>
            <a:r>
              <a:rPr lang="cs-CZ" sz="1000" dirty="0">
                <a:solidFill>
                  <a:schemeClr val="tx1"/>
                </a:solidFill>
              </a:rPr>
              <a:t>https://upload.wikimedia.org/wikipedia/commons/2/23/Cik%C3%A1nsk%C3%BD_pracovn%C3%AD_a_koncentra%C4%8Dn%C3%AD_t%C3%A1bor_Lety_%2C_pam%C3%A1tn%C3%ADk_01.jpg</a:t>
            </a:r>
          </a:p>
        </p:txBody>
      </p:sp>
    </p:spTree>
    <p:extLst>
      <p:ext uri="{BB962C8B-B14F-4D97-AF65-F5344CB8AC3E}">
        <p14:creationId xmlns:p14="http://schemas.microsoft.com/office/powerpoint/2010/main" val="4228130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04" y="158018"/>
            <a:ext cx="8682652" cy="5791262"/>
          </a:xfrm>
        </p:spPr>
      </p:pic>
      <p:sp>
        <p:nvSpPr>
          <p:cNvPr id="5" name="Obdélník 4"/>
          <p:cNvSpPr/>
          <p:nvPr/>
        </p:nvSpPr>
        <p:spPr>
          <a:xfrm>
            <a:off x="762256" y="5949280"/>
            <a:ext cx="8150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https://mocr.army.cz/informacni-servis/zpravodajstvi/105-let-od-vzniku-ceskoslovenska-si-na-vitkove-pripomneli-politici--armada-i-verejnost-247300/</a:t>
            </a:r>
          </a:p>
        </p:txBody>
      </p:sp>
    </p:spTree>
    <p:extLst>
      <p:ext uri="{BB962C8B-B14F-4D97-AF65-F5344CB8AC3E}">
        <p14:creationId xmlns:p14="http://schemas.microsoft.com/office/powerpoint/2010/main" val="1207367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Obecní kronika Dolní </a:t>
            </a:r>
            <a:r>
              <a:rPr lang="cs-CZ" dirty="0" err="1" smtClean="0"/>
              <a:t>dunajovice</a:t>
            </a:r>
            <a:endParaRPr lang="cs-CZ" dirty="0"/>
          </a:p>
        </p:txBody>
      </p:sp>
      <p:pic>
        <p:nvPicPr>
          <p:cNvPr id="4" name="Google Shape;199;p13">
            <a:extLst>
              <a:ext uri="{FF2B5EF4-FFF2-40B4-BE49-F238E27FC236}">
                <a16:creationId xmlns:a16="http://schemas.microsoft.com/office/drawing/2014/main" id="{7395976B-2FA1-2BD1-D2D7-760A68929BC4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381000" y="1772816"/>
            <a:ext cx="3691267" cy="4952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21B74C3-8212-35E7-C2EA-743624582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244" y="1772816"/>
            <a:ext cx="4116080" cy="4952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1858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07505" y="1719070"/>
            <a:ext cx="8681388" cy="4878281"/>
          </a:xfrm>
        </p:spPr>
        <p:txBody>
          <a:bodyPr>
            <a:normAutofit/>
          </a:bodyPr>
          <a:lstStyle/>
          <a:p>
            <a:pPr lvl="0"/>
            <a:endParaRPr lang="cs-CZ" dirty="0" smtClean="0"/>
          </a:p>
          <a:p>
            <a:pPr lvl="0"/>
            <a:r>
              <a:rPr lang="cs-CZ" dirty="0" smtClean="0"/>
              <a:t>čím </a:t>
            </a:r>
            <a:r>
              <a:rPr lang="cs-CZ" dirty="0"/>
              <a:t>více se odkazované události stávají </a:t>
            </a:r>
            <a:r>
              <a:rPr lang="cs-CZ" b="1" dirty="0"/>
              <a:t>vnější naší paměti</a:t>
            </a:r>
            <a:r>
              <a:rPr lang="cs-CZ" dirty="0"/>
              <a:t>, tím více potřebují „</a:t>
            </a:r>
            <a:r>
              <a:rPr lang="cs-CZ" b="1" dirty="0"/>
              <a:t>opěrných bodů</a:t>
            </a:r>
            <a:r>
              <a:rPr lang="cs-CZ" dirty="0"/>
              <a:t>“, aby přesvědčily o své skutečnosti</a:t>
            </a:r>
          </a:p>
          <a:p>
            <a:pPr lvl="0"/>
            <a:endParaRPr lang="cs-CZ" dirty="0" smtClean="0"/>
          </a:p>
          <a:p>
            <a:pPr lvl="0"/>
            <a:r>
              <a:rPr lang="cs-CZ" b="1" dirty="0" smtClean="0"/>
              <a:t>místa </a:t>
            </a:r>
            <a:r>
              <a:rPr lang="cs-CZ" b="1" dirty="0"/>
              <a:t>paměti nejsou stabilní – ale proměňují se, jsou obdařována významy, které se různě vrší a překrývají..  </a:t>
            </a:r>
          </a:p>
          <a:p>
            <a:endParaRPr lang="cs-CZ" b="1" dirty="0" smtClean="0"/>
          </a:p>
          <a:p>
            <a:r>
              <a:rPr lang="cs-CZ" b="1" dirty="0" smtClean="0"/>
              <a:t>Muzea</a:t>
            </a:r>
            <a:r>
              <a:rPr lang="cs-CZ" dirty="0"/>
              <a:t>, archívy, hřbitovy a sbírky, slavnosti, výročí, smlouvy, protokoly, památníky, svatyně, spolky (2012: 10), závěti, kalendáře</a:t>
            </a:r>
          </a:p>
          <a:p>
            <a:pPr lvl="0"/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Místa paměti</a:t>
            </a:r>
          </a:p>
        </p:txBody>
      </p:sp>
    </p:spTree>
    <p:extLst>
      <p:ext uri="{BB962C8B-B14F-4D97-AF65-F5344CB8AC3E}">
        <p14:creationId xmlns:p14="http://schemas.microsoft.com/office/powerpoint/2010/main" val="68715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řížka">
  <a:themeElements>
    <a:clrScheme name="Mřížka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Mřížka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Mřížka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2205</TotalTime>
  <Words>1396</Words>
  <Application>Microsoft Office PowerPoint</Application>
  <PresentationFormat>Předvádění na obrazovce (4:3)</PresentationFormat>
  <Paragraphs>142</Paragraphs>
  <Slides>33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7" baseType="lpstr">
      <vt:lpstr>Franklin Gothic Medium</vt:lpstr>
      <vt:lpstr>Wingdings</vt:lpstr>
      <vt:lpstr>Wingdings 2</vt:lpstr>
      <vt:lpstr>Mřížka</vt:lpstr>
      <vt:lpstr> Muzea a památníky</vt:lpstr>
      <vt:lpstr>Klíčová témata</vt:lpstr>
      <vt:lpstr>Prezentace aplikace PowerPoint</vt:lpstr>
      <vt:lpstr>Pierre Nora – Místa paměti  (Le lieux de mémoire, projekt 1984 - 1992)</vt:lpstr>
      <vt:lpstr>Místa paměti</vt:lpstr>
      <vt:lpstr>https://upload.wikimedia.org/wikipedia/commons/2/23/Cik%C3%A1nsk%C3%BD_pracovn%C3%AD_a_koncentra%C4%8Dn%C3%AD_t%C3%A1bor_Lety_%2C_pam%C3%A1tn%C3%ADk_01.jpg</vt:lpstr>
      <vt:lpstr>Prezentace aplikace PowerPoint</vt:lpstr>
      <vt:lpstr>Obecní kronika Dolní dunajovice</vt:lpstr>
      <vt:lpstr>Místa paměti</vt:lpstr>
      <vt:lpstr>https://ct24.ceskatelevize.cz/domaci/1189348-vitkov-otevre-zazemi-gottwaldova-mauzolea</vt:lpstr>
      <vt:lpstr>MUZEUM</vt:lpstr>
      <vt:lpstr>https://en.wikipedia.org/wiki/Cabinet_of_curiosities#/media/File:Museum_Wormiani_Historia_1655_Wellcome_L0000128.jpg  Museum Wormianum, kolem r. 1650</vt:lpstr>
      <vt:lpstr>MUzea – místa mnohoznačnosti Heterotopie a utopie</vt:lpstr>
      <vt:lpstr>MUzea – místa mnohoznačnosti Heterotopie a utopie</vt:lpstr>
      <vt:lpstr>MUzea a reprezentace</vt:lpstr>
      <vt:lpstr>kontrola reprezentace významu  (Stocking, G. W. (ed). 1998. Objects and others. Essays on Museum and material culture)</vt:lpstr>
      <vt:lpstr>Aromuni v bulharsku</vt:lpstr>
      <vt:lpstr>Epirus a Thesálie – jádrové osídlení</vt:lpstr>
      <vt:lpstr>Aromunské muzeum Velingrad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Tvůrci výstavy</vt:lpstr>
      <vt:lpstr>Interpretace výstavy</vt:lpstr>
      <vt:lpstr>Vyznění výstavy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V. Muzea a památníky</dc:title>
  <dc:creator>zandlova@live.com</dc:creator>
  <cp:lastModifiedBy>Markéta Zandlová</cp:lastModifiedBy>
  <cp:revision>29</cp:revision>
  <dcterms:created xsi:type="dcterms:W3CDTF">2016-03-28T14:47:01Z</dcterms:created>
  <dcterms:modified xsi:type="dcterms:W3CDTF">2023-11-28T09:15:06Z</dcterms:modified>
</cp:coreProperties>
</file>