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9" r:id="rId5"/>
    <p:sldId id="270" r:id="rId6"/>
    <p:sldId id="271" r:id="rId7"/>
    <p:sldId id="267" r:id="rId8"/>
    <p:sldId id="274" r:id="rId9"/>
    <p:sldId id="277" r:id="rId10"/>
    <p:sldId id="275" r:id="rId11"/>
    <p:sldId id="27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70" d="100"/>
          <a:sy n="70" d="100"/>
        </p:scale>
        <p:origin x="11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96DF9-AE52-4848-986A-69D3CDC2548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279C3E6-CEC9-4BA0-847F-EF73B260E622}">
      <dgm:prSet phldrT="[Text]" custT="1"/>
      <dgm:spPr/>
      <dgm:t>
        <a:bodyPr/>
        <a:lstStyle/>
        <a:p>
          <a:r>
            <a:rPr lang="cs-CZ" sz="2800" dirty="0"/>
            <a:t>publikum v jednotném čísle</a:t>
          </a:r>
        </a:p>
      </dgm:t>
    </dgm:pt>
    <dgm:pt modelId="{5DF46D3F-26B3-4950-AF50-C79F25A7C118}" type="parTrans" cxnId="{8088C1D5-F4A5-457E-A04E-1C59ECC78BCE}">
      <dgm:prSet/>
      <dgm:spPr/>
      <dgm:t>
        <a:bodyPr/>
        <a:lstStyle/>
        <a:p>
          <a:endParaRPr lang="cs-CZ"/>
        </a:p>
      </dgm:t>
    </dgm:pt>
    <dgm:pt modelId="{5332D473-2E81-44DB-BED0-B38B16D0986C}" type="sibTrans" cxnId="{8088C1D5-F4A5-457E-A04E-1C59ECC78BCE}">
      <dgm:prSet/>
      <dgm:spPr/>
      <dgm:t>
        <a:bodyPr/>
        <a:lstStyle/>
        <a:p>
          <a:endParaRPr lang="cs-CZ"/>
        </a:p>
      </dgm:t>
    </dgm:pt>
    <dgm:pt modelId="{95A2387A-E35E-473D-9354-ABA8E86F610C}">
      <dgm:prSet phldrT="[Text]"/>
      <dgm:spPr/>
      <dgm:t>
        <a:bodyPr/>
        <a:lstStyle/>
        <a:p>
          <a:r>
            <a:rPr lang="cs-CZ" dirty="0"/>
            <a:t>masa, homogenní</a:t>
          </a:r>
        </a:p>
      </dgm:t>
    </dgm:pt>
    <dgm:pt modelId="{DFCFEB24-96DE-434D-876D-19D74D6CD054}" type="parTrans" cxnId="{5F1EC9F0-D915-401C-96C2-9934C527CC29}">
      <dgm:prSet/>
      <dgm:spPr/>
      <dgm:t>
        <a:bodyPr/>
        <a:lstStyle/>
        <a:p>
          <a:endParaRPr lang="cs-CZ"/>
        </a:p>
      </dgm:t>
    </dgm:pt>
    <dgm:pt modelId="{4A1BA0FF-F4F5-4950-87D8-19C34E627231}" type="sibTrans" cxnId="{5F1EC9F0-D915-401C-96C2-9934C527CC29}">
      <dgm:prSet/>
      <dgm:spPr/>
      <dgm:t>
        <a:bodyPr/>
        <a:lstStyle/>
        <a:p>
          <a:endParaRPr lang="cs-CZ"/>
        </a:p>
      </dgm:t>
    </dgm:pt>
    <dgm:pt modelId="{1193934F-A21A-4C5D-92E2-142B99F755C4}">
      <dgm:prSet phldrT="[Text]"/>
      <dgm:spPr/>
      <dgm:t>
        <a:bodyPr/>
        <a:lstStyle/>
        <a:p>
          <a:r>
            <a:rPr lang="cs-CZ" dirty="0" err="1"/>
            <a:t>American</a:t>
          </a:r>
          <a:r>
            <a:rPr lang="cs-CZ" dirty="0"/>
            <a:t> </a:t>
          </a:r>
          <a:r>
            <a:rPr lang="cs-CZ" dirty="0" err="1"/>
            <a:t>mass</a:t>
          </a:r>
          <a:r>
            <a:rPr lang="cs-CZ" dirty="0"/>
            <a:t> </a:t>
          </a:r>
          <a:r>
            <a:rPr lang="cs-CZ" dirty="0" err="1"/>
            <a:t>communication</a:t>
          </a:r>
          <a:r>
            <a:rPr lang="cs-CZ" dirty="0"/>
            <a:t> </a:t>
          </a:r>
          <a:r>
            <a:rPr lang="cs-CZ" dirty="0" err="1"/>
            <a:t>research</a:t>
          </a:r>
          <a:r>
            <a:rPr lang="cs-CZ" dirty="0"/>
            <a:t> (do 50. let 20. stol)</a:t>
          </a:r>
        </a:p>
      </dgm:t>
    </dgm:pt>
    <dgm:pt modelId="{CF0EAAE0-A107-4CFD-AF3F-10697734B082}" type="parTrans" cxnId="{D0C5B372-7492-4685-A20F-913A7BAF3FF1}">
      <dgm:prSet/>
      <dgm:spPr/>
      <dgm:t>
        <a:bodyPr/>
        <a:lstStyle/>
        <a:p>
          <a:endParaRPr lang="cs-CZ"/>
        </a:p>
      </dgm:t>
    </dgm:pt>
    <dgm:pt modelId="{43EE3AEA-973F-4B45-B48F-8B1A70DE0740}" type="sibTrans" cxnId="{D0C5B372-7492-4685-A20F-913A7BAF3FF1}">
      <dgm:prSet/>
      <dgm:spPr/>
      <dgm:t>
        <a:bodyPr/>
        <a:lstStyle/>
        <a:p>
          <a:endParaRPr lang="cs-CZ"/>
        </a:p>
      </dgm:t>
    </dgm:pt>
    <dgm:pt modelId="{777788E2-7066-4854-9310-4924F19073C6}">
      <dgm:prSet phldrT="[Text]" custT="1"/>
      <dgm:spPr/>
      <dgm:t>
        <a:bodyPr/>
        <a:lstStyle/>
        <a:p>
          <a:r>
            <a:rPr lang="cs-CZ" sz="2800" dirty="0"/>
            <a:t>publikum v množném čísle</a:t>
          </a:r>
        </a:p>
      </dgm:t>
    </dgm:pt>
    <dgm:pt modelId="{6A4ABDC5-4753-4E5F-AE87-F95C8CC6828C}" type="parTrans" cxnId="{FC0681C0-DF78-4F73-B1A8-12DDF2BE57F8}">
      <dgm:prSet/>
      <dgm:spPr/>
      <dgm:t>
        <a:bodyPr/>
        <a:lstStyle/>
        <a:p>
          <a:endParaRPr lang="cs-CZ"/>
        </a:p>
      </dgm:t>
    </dgm:pt>
    <dgm:pt modelId="{F2D06971-9671-4F91-A3B4-83D6E3629BAA}" type="sibTrans" cxnId="{FC0681C0-DF78-4F73-B1A8-12DDF2BE57F8}">
      <dgm:prSet/>
      <dgm:spPr/>
      <dgm:t>
        <a:bodyPr/>
        <a:lstStyle/>
        <a:p>
          <a:endParaRPr lang="cs-CZ"/>
        </a:p>
      </dgm:t>
    </dgm:pt>
    <dgm:pt modelId="{BD1C20E9-A236-4BC0-99BD-271015152919}">
      <dgm:prSet phldrT="[Text]"/>
      <dgm:spPr/>
      <dgm:t>
        <a:bodyPr/>
        <a:lstStyle/>
        <a:p>
          <a:r>
            <a:rPr lang="cs-CZ" dirty="0" err="1"/>
            <a:t>audiences</a:t>
          </a:r>
          <a:r>
            <a:rPr lang="cs-CZ" dirty="0"/>
            <a:t>, heterogenní</a:t>
          </a:r>
        </a:p>
      </dgm:t>
    </dgm:pt>
    <dgm:pt modelId="{69D7BEDB-CAD3-4CCC-9774-4C196CD186E1}" type="parTrans" cxnId="{9DE691D5-1D8F-413F-A5C1-C2DF9123ACDC}">
      <dgm:prSet/>
      <dgm:spPr/>
      <dgm:t>
        <a:bodyPr/>
        <a:lstStyle/>
        <a:p>
          <a:endParaRPr lang="cs-CZ"/>
        </a:p>
      </dgm:t>
    </dgm:pt>
    <dgm:pt modelId="{1F72BF81-7729-4C3D-846E-F6F864B4B1DC}" type="sibTrans" cxnId="{9DE691D5-1D8F-413F-A5C1-C2DF9123ACDC}">
      <dgm:prSet/>
      <dgm:spPr/>
      <dgm:t>
        <a:bodyPr/>
        <a:lstStyle/>
        <a:p>
          <a:endParaRPr lang="cs-CZ"/>
        </a:p>
      </dgm:t>
    </dgm:pt>
    <dgm:pt modelId="{E46205F4-CC2A-45E1-842E-9C59DEB17CFD}">
      <dgm:prSet phldrT="[Text]"/>
      <dgm:spPr/>
      <dgm:t>
        <a:bodyPr/>
        <a:lstStyle/>
        <a:p>
          <a:r>
            <a:rPr lang="cs-CZ" dirty="0"/>
            <a:t>sociální skupiny, trhy, subkultury, uživatelé</a:t>
          </a:r>
        </a:p>
      </dgm:t>
    </dgm:pt>
    <dgm:pt modelId="{984C76A1-3B01-43EC-B757-C61556228C83}" type="parTrans" cxnId="{27298080-095E-4FCD-B3E6-01A621952F4A}">
      <dgm:prSet/>
      <dgm:spPr/>
      <dgm:t>
        <a:bodyPr/>
        <a:lstStyle/>
        <a:p>
          <a:endParaRPr lang="cs-CZ"/>
        </a:p>
      </dgm:t>
    </dgm:pt>
    <dgm:pt modelId="{3F311781-6278-42D1-B433-F0C7C4DA7212}" type="sibTrans" cxnId="{27298080-095E-4FCD-B3E6-01A621952F4A}">
      <dgm:prSet/>
      <dgm:spPr/>
      <dgm:t>
        <a:bodyPr/>
        <a:lstStyle/>
        <a:p>
          <a:endParaRPr lang="cs-CZ"/>
        </a:p>
      </dgm:t>
    </dgm:pt>
    <dgm:pt modelId="{29DF2CB2-D665-4B09-877F-35069A70C03C}" type="pres">
      <dgm:prSet presAssocID="{9C796DF9-AE52-4848-986A-69D3CDC25487}" presName="Name0" presStyleCnt="0">
        <dgm:presLayoutVars>
          <dgm:dir/>
          <dgm:animLvl val="lvl"/>
          <dgm:resizeHandles val="exact"/>
        </dgm:presLayoutVars>
      </dgm:prSet>
      <dgm:spPr/>
    </dgm:pt>
    <dgm:pt modelId="{D1744774-680A-4E56-9EB1-2BD2232B1E6E}" type="pres">
      <dgm:prSet presAssocID="{5279C3E6-CEC9-4BA0-847F-EF73B260E622}" presName="linNode" presStyleCnt="0"/>
      <dgm:spPr/>
    </dgm:pt>
    <dgm:pt modelId="{CEC42792-C7A9-4092-A7D9-23E3021954B4}" type="pres">
      <dgm:prSet presAssocID="{5279C3E6-CEC9-4BA0-847F-EF73B260E622}" presName="parentText" presStyleLbl="node1" presStyleIdx="0" presStyleCnt="2" custScaleX="153639" custLinFactNeighborX="-20" custLinFactNeighborY="-16625">
        <dgm:presLayoutVars>
          <dgm:chMax val="1"/>
          <dgm:bulletEnabled val="1"/>
        </dgm:presLayoutVars>
      </dgm:prSet>
      <dgm:spPr/>
    </dgm:pt>
    <dgm:pt modelId="{1F15B027-F013-4EA4-8B0D-E8D81F3B56BE}" type="pres">
      <dgm:prSet presAssocID="{5279C3E6-CEC9-4BA0-847F-EF73B260E622}" presName="descendantText" presStyleLbl="alignAccFollowNode1" presStyleIdx="0" presStyleCnt="2">
        <dgm:presLayoutVars>
          <dgm:bulletEnabled val="1"/>
        </dgm:presLayoutVars>
      </dgm:prSet>
      <dgm:spPr/>
    </dgm:pt>
    <dgm:pt modelId="{2AAF8FE3-3756-4ED6-8022-C345897E284B}" type="pres">
      <dgm:prSet presAssocID="{5332D473-2E81-44DB-BED0-B38B16D0986C}" presName="sp" presStyleCnt="0"/>
      <dgm:spPr/>
    </dgm:pt>
    <dgm:pt modelId="{293506C5-D3E4-444C-B26A-B85E8F417490}" type="pres">
      <dgm:prSet presAssocID="{777788E2-7066-4854-9310-4924F19073C6}" presName="linNode" presStyleCnt="0"/>
      <dgm:spPr/>
    </dgm:pt>
    <dgm:pt modelId="{939F3225-0D0E-4250-BA9F-B8D5A1EF2BE0}" type="pres">
      <dgm:prSet presAssocID="{777788E2-7066-4854-9310-4924F19073C6}" presName="parentText" presStyleLbl="node1" presStyleIdx="1" presStyleCnt="2" custScaleX="153333">
        <dgm:presLayoutVars>
          <dgm:chMax val="1"/>
          <dgm:bulletEnabled val="1"/>
        </dgm:presLayoutVars>
      </dgm:prSet>
      <dgm:spPr/>
    </dgm:pt>
    <dgm:pt modelId="{44E5B137-BF0F-4A96-82A8-EA12F5082190}" type="pres">
      <dgm:prSet presAssocID="{777788E2-7066-4854-9310-4924F19073C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B7AB45D-8602-4FAC-A929-826604A95E36}" type="presOf" srcId="{5279C3E6-CEC9-4BA0-847F-EF73B260E622}" destId="{CEC42792-C7A9-4092-A7D9-23E3021954B4}" srcOrd="0" destOrd="0" presId="urn:microsoft.com/office/officeart/2005/8/layout/vList5"/>
    <dgm:cxn modelId="{13A8406E-D648-489C-A961-F001EB2F2B77}" type="presOf" srcId="{9C796DF9-AE52-4848-986A-69D3CDC25487}" destId="{29DF2CB2-D665-4B09-877F-35069A70C03C}" srcOrd="0" destOrd="0" presId="urn:microsoft.com/office/officeart/2005/8/layout/vList5"/>
    <dgm:cxn modelId="{BAF72352-2D9D-4F8D-B971-B2A8FCD2C384}" type="presOf" srcId="{777788E2-7066-4854-9310-4924F19073C6}" destId="{939F3225-0D0E-4250-BA9F-B8D5A1EF2BE0}" srcOrd="0" destOrd="0" presId="urn:microsoft.com/office/officeart/2005/8/layout/vList5"/>
    <dgm:cxn modelId="{D0C5B372-7492-4685-A20F-913A7BAF3FF1}" srcId="{5279C3E6-CEC9-4BA0-847F-EF73B260E622}" destId="{1193934F-A21A-4C5D-92E2-142B99F755C4}" srcOrd="1" destOrd="0" parTransId="{CF0EAAE0-A107-4CFD-AF3F-10697734B082}" sibTransId="{43EE3AEA-973F-4B45-B48F-8B1A70DE0740}"/>
    <dgm:cxn modelId="{66D50354-45C1-4016-BA7A-2F13FFE33F1C}" type="presOf" srcId="{1193934F-A21A-4C5D-92E2-142B99F755C4}" destId="{1F15B027-F013-4EA4-8B0D-E8D81F3B56BE}" srcOrd="0" destOrd="1" presId="urn:microsoft.com/office/officeart/2005/8/layout/vList5"/>
    <dgm:cxn modelId="{B03DD07D-BA1C-499C-9B74-9E72F19731CE}" type="presOf" srcId="{E46205F4-CC2A-45E1-842E-9C59DEB17CFD}" destId="{44E5B137-BF0F-4A96-82A8-EA12F5082190}" srcOrd="0" destOrd="1" presId="urn:microsoft.com/office/officeart/2005/8/layout/vList5"/>
    <dgm:cxn modelId="{27298080-095E-4FCD-B3E6-01A621952F4A}" srcId="{777788E2-7066-4854-9310-4924F19073C6}" destId="{E46205F4-CC2A-45E1-842E-9C59DEB17CFD}" srcOrd="1" destOrd="0" parTransId="{984C76A1-3B01-43EC-B757-C61556228C83}" sibTransId="{3F311781-6278-42D1-B433-F0C7C4DA7212}"/>
    <dgm:cxn modelId="{6D60E791-D086-4FF5-B88B-E452124E5ACF}" type="presOf" srcId="{95A2387A-E35E-473D-9354-ABA8E86F610C}" destId="{1F15B027-F013-4EA4-8B0D-E8D81F3B56BE}" srcOrd="0" destOrd="0" presId="urn:microsoft.com/office/officeart/2005/8/layout/vList5"/>
    <dgm:cxn modelId="{4B99CFBE-FEEA-456B-BB14-FA5C0385EFEF}" type="presOf" srcId="{BD1C20E9-A236-4BC0-99BD-271015152919}" destId="{44E5B137-BF0F-4A96-82A8-EA12F5082190}" srcOrd="0" destOrd="0" presId="urn:microsoft.com/office/officeart/2005/8/layout/vList5"/>
    <dgm:cxn modelId="{FC0681C0-DF78-4F73-B1A8-12DDF2BE57F8}" srcId="{9C796DF9-AE52-4848-986A-69D3CDC25487}" destId="{777788E2-7066-4854-9310-4924F19073C6}" srcOrd="1" destOrd="0" parTransId="{6A4ABDC5-4753-4E5F-AE87-F95C8CC6828C}" sibTransId="{F2D06971-9671-4F91-A3B4-83D6E3629BAA}"/>
    <dgm:cxn modelId="{9DE691D5-1D8F-413F-A5C1-C2DF9123ACDC}" srcId="{777788E2-7066-4854-9310-4924F19073C6}" destId="{BD1C20E9-A236-4BC0-99BD-271015152919}" srcOrd="0" destOrd="0" parTransId="{69D7BEDB-CAD3-4CCC-9774-4C196CD186E1}" sibTransId="{1F72BF81-7729-4C3D-846E-F6F864B4B1DC}"/>
    <dgm:cxn modelId="{8088C1D5-F4A5-457E-A04E-1C59ECC78BCE}" srcId="{9C796DF9-AE52-4848-986A-69D3CDC25487}" destId="{5279C3E6-CEC9-4BA0-847F-EF73B260E622}" srcOrd="0" destOrd="0" parTransId="{5DF46D3F-26B3-4950-AF50-C79F25A7C118}" sibTransId="{5332D473-2E81-44DB-BED0-B38B16D0986C}"/>
    <dgm:cxn modelId="{5F1EC9F0-D915-401C-96C2-9934C527CC29}" srcId="{5279C3E6-CEC9-4BA0-847F-EF73B260E622}" destId="{95A2387A-E35E-473D-9354-ABA8E86F610C}" srcOrd="0" destOrd="0" parTransId="{DFCFEB24-96DE-434D-876D-19D74D6CD054}" sibTransId="{4A1BA0FF-F4F5-4950-87D8-19C34E627231}"/>
    <dgm:cxn modelId="{3AD55515-4525-45DF-9726-DA08F1D55692}" type="presParOf" srcId="{29DF2CB2-D665-4B09-877F-35069A70C03C}" destId="{D1744774-680A-4E56-9EB1-2BD2232B1E6E}" srcOrd="0" destOrd="0" presId="urn:microsoft.com/office/officeart/2005/8/layout/vList5"/>
    <dgm:cxn modelId="{813E1DA1-C46A-4F49-A154-51C762948F54}" type="presParOf" srcId="{D1744774-680A-4E56-9EB1-2BD2232B1E6E}" destId="{CEC42792-C7A9-4092-A7D9-23E3021954B4}" srcOrd="0" destOrd="0" presId="urn:microsoft.com/office/officeart/2005/8/layout/vList5"/>
    <dgm:cxn modelId="{4FC8B601-028B-4127-9F19-7FAA797F9B15}" type="presParOf" srcId="{D1744774-680A-4E56-9EB1-2BD2232B1E6E}" destId="{1F15B027-F013-4EA4-8B0D-E8D81F3B56BE}" srcOrd="1" destOrd="0" presId="urn:microsoft.com/office/officeart/2005/8/layout/vList5"/>
    <dgm:cxn modelId="{BBF3D2C3-E1D2-49F8-AF11-8A77D6634A84}" type="presParOf" srcId="{29DF2CB2-D665-4B09-877F-35069A70C03C}" destId="{2AAF8FE3-3756-4ED6-8022-C345897E284B}" srcOrd="1" destOrd="0" presId="urn:microsoft.com/office/officeart/2005/8/layout/vList5"/>
    <dgm:cxn modelId="{52290078-A953-4483-B413-3E0F466ACC05}" type="presParOf" srcId="{29DF2CB2-D665-4B09-877F-35069A70C03C}" destId="{293506C5-D3E4-444C-B26A-B85E8F417490}" srcOrd="2" destOrd="0" presId="urn:microsoft.com/office/officeart/2005/8/layout/vList5"/>
    <dgm:cxn modelId="{9B3B905C-CA1D-480C-BDBC-AA3908F4C33C}" type="presParOf" srcId="{293506C5-D3E4-444C-B26A-B85E8F417490}" destId="{939F3225-0D0E-4250-BA9F-B8D5A1EF2BE0}" srcOrd="0" destOrd="0" presId="urn:microsoft.com/office/officeart/2005/8/layout/vList5"/>
    <dgm:cxn modelId="{F8752232-5E5F-4616-9D3B-E18A13636077}" type="presParOf" srcId="{293506C5-D3E4-444C-B26A-B85E8F417490}" destId="{44E5B137-BF0F-4A96-82A8-EA12F50821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5B027-F013-4EA4-8B0D-E8D81F3B56BE}">
      <dsp:nvSpPr>
        <dsp:cNvPr id="0" name=""/>
        <dsp:cNvSpPr/>
      </dsp:nvSpPr>
      <dsp:spPr>
        <a:xfrm rot="5400000">
          <a:off x="5896692" y="-1739009"/>
          <a:ext cx="955399" cy="467232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masa, homogenní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 err="1"/>
            <a:t>American</a:t>
          </a:r>
          <a:r>
            <a:rPr lang="cs-CZ" sz="1700" kern="1200" dirty="0"/>
            <a:t> </a:t>
          </a:r>
          <a:r>
            <a:rPr lang="cs-CZ" sz="1700" kern="1200" dirty="0" err="1"/>
            <a:t>mass</a:t>
          </a:r>
          <a:r>
            <a:rPr lang="cs-CZ" sz="1700" kern="1200" dirty="0"/>
            <a:t> </a:t>
          </a:r>
          <a:r>
            <a:rPr lang="cs-CZ" sz="1700" kern="1200" dirty="0" err="1"/>
            <a:t>communication</a:t>
          </a:r>
          <a:r>
            <a:rPr lang="cs-CZ" sz="1700" kern="1200" dirty="0"/>
            <a:t> </a:t>
          </a:r>
          <a:r>
            <a:rPr lang="cs-CZ" sz="1700" kern="1200" dirty="0" err="1"/>
            <a:t>research</a:t>
          </a:r>
          <a:r>
            <a:rPr lang="cs-CZ" sz="1700" kern="1200" dirty="0"/>
            <a:t> (do 50. let 20. stol)</a:t>
          </a:r>
        </a:p>
      </dsp:txBody>
      <dsp:txXfrm rot="-5400000">
        <a:off x="4038228" y="166094"/>
        <a:ext cx="4625690" cy="862121"/>
      </dsp:txXfrm>
    </dsp:sp>
    <dsp:sp modelId="{CEC42792-C7A9-4092-A7D9-23E3021954B4}">
      <dsp:nvSpPr>
        <dsp:cNvPr id="0" name=""/>
        <dsp:cNvSpPr/>
      </dsp:nvSpPr>
      <dsp:spPr>
        <a:xfrm>
          <a:off x="0" y="0"/>
          <a:ext cx="4037917" cy="11942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publikum v jednotném čísle</a:t>
          </a:r>
        </a:p>
      </dsp:txBody>
      <dsp:txXfrm>
        <a:off x="58298" y="58298"/>
        <a:ext cx="3921321" cy="1077653"/>
      </dsp:txXfrm>
    </dsp:sp>
    <dsp:sp modelId="{44E5B137-BF0F-4A96-82A8-EA12F5082190}">
      <dsp:nvSpPr>
        <dsp:cNvPr id="0" name=""/>
        <dsp:cNvSpPr/>
      </dsp:nvSpPr>
      <dsp:spPr>
        <a:xfrm rot="5400000">
          <a:off x="5896070" y="-487770"/>
          <a:ext cx="955399" cy="467777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 err="1"/>
            <a:t>audiences</a:t>
          </a:r>
          <a:r>
            <a:rPr lang="cs-CZ" sz="1700" kern="1200" dirty="0"/>
            <a:t>, heterogenní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sociální skupiny, trhy, subkultury, uživatelé</a:t>
          </a:r>
        </a:p>
      </dsp:txBody>
      <dsp:txXfrm rot="-5400000">
        <a:off x="4034883" y="1420056"/>
        <a:ext cx="4631135" cy="862121"/>
      </dsp:txXfrm>
    </dsp:sp>
    <dsp:sp modelId="{939F3225-0D0E-4250-BA9F-B8D5A1EF2BE0}">
      <dsp:nvSpPr>
        <dsp:cNvPr id="0" name=""/>
        <dsp:cNvSpPr/>
      </dsp:nvSpPr>
      <dsp:spPr>
        <a:xfrm>
          <a:off x="310" y="1253992"/>
          <a:ext cx="4034571" cy="11942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publikum v množném čísle</a:t>
          </a:r>
        </a:p>
      </dsp:txBody>
      <dsp:txXfrm>
        <a:off x="58608" y="1312290"/>
        <a:ext cx="3917975" cy="1077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8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6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07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6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61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8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9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59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10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61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834A-728B-47B2-BA41-EE5AFE0D9A56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AC2EA-52C9-48A0-8BB9-9BCF30F7F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38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text 16"/>
          <p:cNvSpPr>
            <a:spLocks noGrp="1"/>
          </p:cNvSpPr>
          <p:nvPr>
            <p:ph type="body" sz="half" idx="2"/>
          </p:nvPr>
        </p:nvSpPr>
        <p:spPr>
          <a:xfrm>
            <a:off x="5606479" y="581877"/>
            <a:ext cx="3213993" cy="606856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bg1"/>
                </a:solidFill>
                <a:latin typeface="+mj-lt"/>
              </a:rPr>
              <a:t>kvalitativní výzkum mediálních publik</a:t>
            </a: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PhDr. Irena Reifová, Ph.D.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irena.reifova</a:t>
            </a:r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@fsv.cuni.cz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LS 2021/2022</a:t>
            </a: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/>
          </a:p>
        </p:txBody>
      </p:sp>
      <p:pic>
        <p:nvPicPr>
          <p:cNvPr id="4" name="Picture 2" descr="C:\Users\Irena Reifová\Desktop\mea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23585"/>
            <a:ext cx="4717927" cy="312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12A6549-7D5F-4EC3-9168-151906840BB8}"/>
              </a:ext>
            </a:extLst>
          </p:cNvPr>
          <p:cNvSpPr txBox="1"/>
          <p:nvPr/>
        </p:nvSpPr>
        <p:spPr>
          <a:xfrm>
            <a:off x="1115616" y="581877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cap="all" dirty="0">
                <a:solidFill>
                  <a:schemeClr val="bg1"/>
                </a:solidFill>
              </a:rPr>
              <a:t>Metody Výzkumu II</a:t>
            </a:r>
          </a:p>
        </p:txBody>
      </p:sp>
    </p:spTree>
    <p:extLst>
      <p:ext uri="{BB962C8B-B14F-4D97-AF65-F5344CB8AC3E}">
        <p14:creationId xmlns:p14="http://schemas.microsoft.com/office/powerpoint/2010/main" val="13438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Instrumentální aktivita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>
              <a:buNone/>
            </a:pPr>
            <a:r>
              <a:rPr lang="cs-CZ" sz="2800" dirty="0"/>
              <a:t>Aktivní (tj. není determinované médiem) užívání médií jako materiálních artefaktů (předměty, technologie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Prožívání, dotváření </a:t>
            </a:r>
          </a:p>
          <a:p>
            <a:pPr marL="0" indent="0">
              <a:buNone/>
            </a:pPr>
            <a:r>
              <a:rPr lang="cs-CZ" sz="2800" dirty="0"/>
              <a:t>každodennosti způsoby </a:t>
            </a:r>
          </a:p>
          <a:p>
            <a:pPr marL="0" indent="0">
              <a:buNone/>
            </a:pPr>
            <a:r>
              <a:rPr lang="cs-CZ" sz="2800" dirty="0"/>
              <a:t>užívání médií: </a:t>
            </a:r>
          </a:p>
          <a:p>
            <a:pPr marL="0" indent="0">
              <a:buNone/>
            </a:pPr>
            <a:r>
              <a:rPr lang="cs-CZ" sz="2800" dirty="0"/>
              <a:t>definování času a prostoru, </a:t>
            </a:r>
          </a:p>
          <a:p>
            <a:pPr marL="0" indent="0">
              <a:buNone/>
            </a:pPr>
            <a:r>
              <a:rPr lang="cs-CZ" sz="2800" dirty="0"/>
              <a:t>zvládání vztahů a interakcí, </a:t>
            </a:r>
          </a:p>
          <a:p>
            <a:pPr marL="0" indent="0">
              <a:buNone/>
            </a:pPr>
            <a:r>
              <a:rPr lang="cs-CZ" sz="2800" dirty="0"/>
              <a:t>konstruování rolí </a:t>
            </a:r>
          </a:p>
          <a:p>
            <a:pPr marL="0" indent="0">
              <a:buNone/>
            </a:pPr>
            <a:r>
              <a:rPr lang="cs-CZ" sz="2800" dirty="0"/>
              <a:t>(genderové vztahy, moc v rodině)</a:t>
            </a:r>
          </a:p>
          <a:p>
            <a:pPr marL="0" indent="0"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954EA00-5FDB-4608-A7AD-71B555E38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924944"/>
            <a:ext cx="4001855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1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Instrumentální aktivita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David Morley / </a:t>
            </a:r>
            <a:r>
              <a:rPr lang="cs-CZ" sz="2400" dirty="0" err="1"/>
              <a:t>Family</a:t>
            </a:r>
            <a:r>
              <a:rPr lang="cs-CZ" sz="2400" dirty="0"/>
              <a:t> </a:t>
            </a:r>
            <a:r>
              <a:rPr lang="cs-CZ" sz="2400" dirty="0" err="1"/>
              <a:t>Television</a:t>
            </a:r>
            <a:r>
              <a:rPr lang="cs-CZ" sz="2400" dirty="0"/>
              <a:t> (1985) – užití televize jako faktor genderových vztahů v rodině, „</a:t>
            </a:r>
            <a:r>
              <a:rPr lang="cs-CZ" sz="2400" dirty="0" err="1"/>
              <a:t>viewing</a:t>
            </a:r>
            <a:r>
              <a:rPr lang="cs-CZ" sz="2400" dirty="0"/>
              <a:t> </a:t>
            </a:r>
            <a:r>
              <a:rPr lang="cs-CZ" sz="2400" dirty="0" err="1"/>
              <a:t>guilt</a:t>
            </a:r>
            <a:r>
              <a:rPr lang="cs-CZ" sz="2400" dirty="0"/>
              <a:t>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Roger </a:t>
            </a:r>
            <a:r>
              <a:rPr lang="cs-CZ" sz="2400" dirty="0" err="1"/>
              <a:t>Silverstone</a:t>
            </a:r>
            <a:r>
              <a:rPr lang="cs-CZ" sz="2400" dirty="0"/>
              <a:t>, David Morley / </a:t>
            </a:r>
            <a:r>
              <a:rPr lang="cs-CZ" sz="2400" dirty="0" err="1"/>
              <a:t>Domestic</a:t>
            </a:r>
            <a:r>
              <a:rPr lang="cs-CZ" sz="2400" dirty="0"/>
              <a:t> Communications – TV jako zdroj „ontologického bezpečí“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437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78483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cs-CZ" dirty="0"/>
          </a:p>
          <a:p>
            <a:pPr algn="ctr"/>
            <a:r>
              <a:rPr lang="cs-CZ" sz="3600" b="1" cap="all" dirty="0">
                <a:solidFill>
                  <a:schemeClr val="bg1"/>
                </a:solidFill>
              </a:rPr>
              <a:t>Tradice zkoumání mediálních publik</a:t>
            </a:r>
          </a:p>
          <a:p>
            <a:pPr algn="ctr"/>
            <a:endParaRPr lang="cs-CZ" sz="3600" b="1" cap="all" dirty="0">
              <a:solidFill>
                <a:schemeClr val="bg1"/>
              </a:solidFill>
            </a:endParaRPr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endParaRPr lang="cs-CZ" dirty="0"/>
          </a:p>
        </p:txBody>
      </p:sp>
      <p:pic>
        <p:nvPicPr>
          <p:cNvPr id="4" name="Picture 2" descr="C:\Users\Irena Reifová\Desktop\mea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144000" cy="567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04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Publikum jako předmět zájmu mediálních studií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Jedna z dominant oboru mediální studia (vliv </a:t>
            </a:r>
            <a:r>
              <a:rPr lang="cs-CZ" sz="2400" dirty="0" err="1"/>
              <a:t>uživatelství</a:t>
            </a:r>
            <a:r>
              <a:rPr lang="cs-CZ" sz="2400" dirty="0"/>
              <a:t> DGT)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Dynamika sociálních věd: od důrazu na vliv struktur (média) k zájmu o aktéra a jeho autonomie (mediální publika)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139E93D7-6CB8-4D33-806B-7BA6648BACA1}"/>
              </a:ext>
            </a:extLst>
          </p:cNvPr>
          <p:cNvSpPr/>
          <p:nvPr/>
        </p:nvSpPr>
        <p:spPr>
          <a:xfrm>
            <a:off x="199319" y="4437112"/>
            <a:ext cx="3384376" cy="19442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publika jako terč účinků médií (1. pol. 20 stol.) 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64F9280D-D388-44BF-BEDC-60CCBAFCC10C}"/>
              </a:ext>
            </a:extLst>
          </p:cNvPr>
          <p:cNvSpPr/>
          <p:nvPr/>
        </p:nvSpPr>
        <p:spPr>
          <a:xfrm>
            <a:off x="5560305" y="4427089"/>
            <a:ext cx="3384376" cy="19442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publika jako samostatné téma, mimo kontext účinků médií</a:t>
            </a:r>
          </a:p>
        </p:txBody>
      </p:sp>
      <p:sp>
        <p:nvSpPr>
          <p:cNvPr id="5" name="Šipka: kruhová 4">
            <a:extLst>
              <a:ext uri="{FF2B5EF4-FFF2-40B4-BE49-F238E27FC236}">
                <a16:creationId xmlns:a16="http://schemas.microsoft.com/office/drawing/2014/main" id="{7BA8DFFA-EEA7-4913-9B05-A0BB600F6BE6}"/>
              </a:ext>
            </a:extLst>
          </p:cNvPr>
          <p:cNvSpPr/>
          <p:nvPr/>
        </p:nvSpPr>
        <p:spPr>
          <a:xfrm>
            <a:off x="3311860" y="3188101"/>
            <a:ext cx="2520280" cy="247797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653306"/>
              <a:gd name="adj5" fmla="val 12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6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Publikum jako předmět zájmu mediálních studií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Příběh mediálních studií: příběh emancipace mediálních publik od původního sjednocení se studiem účinků médií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změny myšlení o médiích: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b="1" dirty="0"/>
              <a:t>pasivní</a:t>
            </a:r>
            <a:r>
              <a:rPr lang="cs-CZ" sz="2400" dirty="0"/>
              <a:t> publikum (ranná představa)                     </a:t>
            </a:r>
            <a:r>
              <a:rPr lang="cs-CZ" sz="2400" b="1" dirty="0"/>
              <a:t>aktivní</a:t>
            </a:r>
            <a:r>
              <a:rPr lang="cs-CZ" sz="2400" dirty="0"/>
              <a:t> publikum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                                                                                          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EFFCE20-70E7-4DB0-B0F1-4C5744984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4077072"/>
            <a:ext cx="3888432" cy="261626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5B7B046-A00B-4EEA-B4A4-4F48E4ABE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28" y="4077072"/>
            <a:ext cx="4086033" cy="2616268"/>
          </a:xfrm>
          <a:prstGeom prst="rect">
            <a:avLst/>
          </a:prstGeom>
        </p:spPr>
      </p:pic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CB9F5626-1ACF-499D-893B-CF442886405C}"/>
              </a:ext>
            </a:extLst>
          </p:cNvPr>
          <p:cNvCxnSpPr/>
          <p:nvPr/>
        </p:nvCxnSpPr>
        <p:spPr>
          <a:xfrm>
            <a:off x="2490554" y="2636912"/>
            <a:ext cx="0" cy="36004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715ABC1B-773A-49B9-B17F-DBE06D4A193C}"/>
              </a:ext>
            </a:extLst>
          </p:cNvPr>
          <p:cNvCxnSpPr>
            <a:cxnSpLocks/>
          </p:cNvCxnSpPr>
          <p:nvPr/>
        </p:nvCxnSpPr>
        <p:spPr>
          <a:xfrm flipH="1">
            <a:off x="2483768" y="2636912"/>
            <a:ext cx="3816424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DC6D6944-00AF-40BB-8678-BF7B655A31F8}"/>
              </a:ext>
            </a:extLst>
          </p:cNvPr>
          <p:cNvCxnSpPr/>
          <p:nvPr/>
        </p:nvCxnSpPr>
        <p:spPr>
          <a:xfrm>
            <a:off x="6300192" y="2636912"/>
            <a:ext cx="0" cy="360040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Pojetí publik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sociální kolektivity, která sdílí určitý </a:t>
            </a:r>
            <a:r>
              <a:rPr lang="cs-CZ" sz="2400" dirty="0" err="1"/>
              <a:t>mediovaný</a:t>
            </a:r>
            <a:r>
              <a:rPr lang="cs-CZ" sz="2400" dirty="0"/>
              <a:t> obsah jako předmět své pozornosti a/nebo jednání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Faktory příslušnosti k publiku (</a:t>
            </a:r>
            <a:r>
              <a:rPr lang="cs-CZ" sz="2400" dirty="0" err="1"/>
              <a:t>audiencing</a:t>
            </a:r>
            <a:r>
              <a:rPr lang="cs-CZ" sz="2400" dirty="0"/>
              <a:t>):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 dirty="0"/>
              <a:t>Sociálně iniciovaná publika (věk, gender, vzdělání…)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 dirty="0"/>
              <a:t>Mediálně iniciovaná (konkrétní obsah, typ média v čase/prostoru)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E215F7-2F8A-4400-BD94-E14A45BF43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3425328"/>
              </p:ext>
            </p:extLst>
          </p:nvPr>
        </p:nvGraphicFramePr>
        <p:xfrm>
          <a:off x="251520" y="4293096"/>
          <a:ext cx="871296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80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Tradice analýzy publik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AC62F110-417C-4CE8-9211-B8CF9FF38E8A}"/>
              </a:ext>
            </a:extLst>
          </p:cNvPr>
          <p:cNvSpPr/>
          <p:nvPr/>
        </p:nvSpPr>
        <p:spPr>
          <a:xfrm>
            <a:off x="332763" y="1396305"/>
            <a:ext cx="4086708" cy="50405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5920E7E0-B29F-48D3-AE29-A2E4B877C019}"/>
              </a:ext>
            </a:extLst>
          </p:cNvPr>
          <p:cNvSpPr/>
          <p:nvPr/>
        </p:nvSpPr>
        <p:spPr>
          <a:xfrm>
            <a:off x="4723966" y="1404429"/>
            <a:ext cx="4086708" cy="504056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E4387CF-606E-477A-A2DC-CC904D32C907}"/>
              </a:ext>
            </a:extLst>
          </p:cNvPr>
          <p:cNvSpPr txBox="1"/>
          <p:nvPr/>
        </p:nvSpPr>
        <p:spPr>
          <a:xfrm>
            <a:off x="323528" y="1844824"/>
            <a:ext cx="408670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 </a:t>
            </a:r>
            <a:r>
              <a:rPr lang="cs-CZ" sz="2800" b="1" dirty="0">
                <a:solidFill>
                  <a:srgbClr val="0070C0"/>
                </a:solidFill>
              </a:rPr>
              <a:t>determinované publikum</a:t>
            </a:r>
          </a:p>
          <a:p>
            <a:endParaRPr lang="cs-CZ" dirty="0"/>
          </a:p>
          <a:p>
            <a:r>
              <a:rPr lang="cs-CZ" sz="2400" dirty="0"/>
              <a:t>behaviorální analýza: účinky, vliv na chování</a:t>
            </a:r>
          </a:p>
          <a:p>
            <a:endParaRPr lang="cs-CZ" sz="2400" dirty="0"/>
          </a:p>
          <a:p>
            <a:r>
              <a:rPr lang="cs-CZ" sz="2400" dirty="0"/>
              <a:t>strukturální analýza: účinky, selektivní vliv podle sociálních charakteristik</a:t>
            </a:r>
          </a:p>
          <a:p>
            <a:endParaRPr lang="cs-CZ" sz="2400" dirty="0"/>
          </a:p>
          <a:p>
            <a:r>
              <a:rPr lang="cs-CZ" sz="2400" dirty="0"/>
              <a:t>funkcionální analýza: funkce uspokojení potřeb (užití a   gratifikace)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B20099E-C5A8-4946-9200-DBCD3463FC7C}"/>
              </a:ext>
            </a:extLst>
          </p:cNvPr>
          <p:cNvSpPr txBox="1"/>
          <p:nvPr/>
        </p:nvSpPr>
        <p:spPr>
          <a:xfrm>
            <a:off x="4752234" y="1844824"/>
            <a:ext cx="42300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    </a:t>
            </a:r>
            <a:r>
              <a:rPr lang="cs-CZ" sz="2800" b="1" dirty="0">
                <a:solidFill>
                  <a:srgbClr val="C00000"/>
                </a:solidFill>
              </a:rPr>
              <a:t>autonomní publikum</a:t>
            </a:r>
          </a:p>
          <a:p>
            <a:endParaRPr lang="cs-CZ" sz="2400" dirty="0"/>
          </a:p>
          <a:p>
            <a:r>
              <a:rPr lang="cs-CZ" sz="2400" dirty="0"/>
              <a:t>sociokulturní analýza: aktivní interpretace, tvorba významů, apropriace</a:t>
            </a:r>
          </a:p>
          <a:p>
            <a:r>
              <a:rPr lang="cs-CZ" sz="2400" dirty="0"/>
              <a:t>-aktivita v oblasti recepce</a:t>
            </a:r>
          </a:p>
          <a:p>
            <a:r>
              <a:rPr lang="cs-CZ" sz="2400" dirty="0"/>
              <a:t>-aktivita v oblasti užití</a:t>
            </a:r>
          </a:p>
        </p:txBody>
      </p:sp>
    </p:spTree>
    <p:extLst>
      <p:ext uri="{BB962C8B-B14F-4D97-AF65-F5344CB8AC3E}">
        <p14:creationId xmlns:p14="http://schemas.microsoft.com/office/powerpoint/2010/main" val="174699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Dva druhy aktivity publik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562475" y="3419475"/>
          <a:ext cx="19050" cy="1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draw" r:id="rId3" imgW="0" imgH="0" progId="Edraw.Document">
                  <p:embed/>
                </p:oleObj>
              </mc:Choice>
              <mc:Fallback>
                <p:oleObj name="Edraw" r:id="rId3" imgW="0" imgH="0" progId="Edraw.Document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62475" y="3419475"/>
                        <a:ext cx="19050" cy="1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bdélník 10"/>
          <p:cNvSpPr/>
          <p:nvPr/>
        </p:nvSpPr>
        <p:spPr>
          <a:xfrm>
            <a:off x="710555" y="2348880"/>
            <a:ext cx="3312368" cy="248017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Sémiotická </a:t>
            </a:r>
          </a:p>
          <a:p>
            <a:pPr algn="ctr"/>
            <a:r>
              <a:rPr lang="cs-CZ" sz="2800" b="1" dirty="0">
                <a:solidFill>
                  <a:schemeClr val="tx1"/>
                </a:solidFill>
              </a:rPr>
              <a:t>aktivita </a:t>
            </a:r>
          </a:p>
          <a:p>
            <a:pPr algn="ctr"/>
            <a:r>
              <a:rPr lang="cs-CZ" sz="2800" b="1" dirty="0"/>
              <a:t>(</a:t>
            </a:r>
            <a:r>
              <a:rPr lang="cs-CZ" sz="2800" dirty="0"/>
              <a:t>recepce</a:t>
            </a:r>
            <a:r>
              <a:rPr lang="cs-CZ" sz="2800" b="1" dirty="0"/>
              <a:t>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364088" y="2380781"/>
            <a:ext cx="3240360" cy="244827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Instrumentální aktivita</a:t>
            </a:r>
          </a:p>
          <a:p>
            <a:pPr algn="ctr"/>
            <a:r>
              <a:rPr lang="cs-CZ" sz="2800" dirty="0"/>
              <a:t>(sociální užití médií)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5261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Sémiotická aktivita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Aktivní (tj. není determinované médiem) porozumění významům v procesu recepce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Význam se formuje jako výsledek setkání textu a čtenáře – není produkován vnitřními vztahy mezi prvky textu – vzniká jako výsledek interpretace, apropriace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Stuart </a:t>
            </a:r>
            <a:r>
              <a:rPr lang="cs-CZ" sz="2400" dirty="0" err="1"/>
              <a:t>Hall</a:t>
            </a:r>
            <a:r>
              <a:rPr lang="cs-CZ" sz="2400" dirty="0"/>
              <a:t>: teorie zakódování a dekódování (</a:t>
            </a:r>
            <a:r>
              <a:rPr lang="cs-CZ" sz="2400" dirty="0" err="1"/>
              <a:t>linked</a:t>
            </a:r>
            <a:r>
              <a:rPr lang="cs-CZ" sz="2400" dirty="0"/>
              <a:t> but </a:t>
            </a:r>
            <a:r>
              <a:rPr lang="cs-CZ" sz="2400" dirty="0" err="1"/>
              <a:t>distinctive</a:t>
            </a:r>
            <a:r>
              <a:rPr lang="cs-CZ" sz="2400" dirty="0"/>
              <a:t> </a:t>
            </a:r>
            <a:r>
              <a:rPr lang="cs-CZ" sz="2400" dirty="0" err="1"/>
              <a:t>moments</a:t>
            </a:r>
            <a:r>
              <a:rPr lang="cs-CZ" sz="2400" dirty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960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Sémiotická aktivita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David Morley, </a:t>
            </a:r>
            <a:r>
              <a:rPr lang="cs-CZ" sz="2400" dirty="0" err="1"/>
              <a:t>Charoltte</a:t>
            </a:r>
            <a:r>
              <a:rPr lang="cs-CZ" sz="2400" dirty="0"/>
              <a:t> </a:t>
            </a:r>
            <a:r>
              <a:rPr lang="cs-CZ" sz="2400" dirty="0" err="1"/>
              <a:t>Brunsdon</a:t>
            </a:r>
            <a:r>
              <a:rPr lang="cs-CZ" sz="2400" dirty="0"/>
              <a:t>/ </a:t>
            </a:r>
            <a:r>
              <a:rPr lang="cs-CZ" sz="2400" dirty="0" err="1"/>
              <a:t>Nationwide</a:t>
            </a:r>
            <a:r>
              <a:rPr lang="cs-CZ" sz="2400" dirty="0"/>
              <a:t> Audience (1980) – publika televizního magazínu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 err="1"/>
              <a:t>Dorothy</a:t>
            </a:r>
            <a:r>
              <a:rPr lang="cs-CZ" sz="2400" dirty="0"/>
              <a:t> </a:t>
            </a:r>
            <a:r>
              <a:rPr lang="cs-CZ" sz="2400" dirty="0" err="1"/>
              <a:t>Hobson</a:t>
            </a:r>
            <a:r>
              <a:rPr lang="cs-CZ" sz="2400" dirty="0"/>
              <a:t> / </a:t>
            </a:r>
            <a:r>
              <a:rPr lang="cs-CZ" sz="2400" dirty="0" err="1"/>
              <a:t>Crossroads</a:t>
            </a:r>
            <a:r>
              <a:rPr lang="cs-CZ" sz="2400" dirty="0"/>
              <a:t> (1982) – autorská práva divákům mýdlové opery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 err="1"/>
              <a:t>Janice</a:t>
            </a:r>
            <a:r>
              <a:rPr lang="cs-CZ" sz="2400" dirty="0"/>
              <a:t> </a:t>
            </a:r>
            <a:r>
              <a:rPr lang="cs-CZ" sz="2400" dirty="0" err="1"/>
              <a:t>Radway</a:t>
            </a:r>
            <a:r>
              <a:rPr lang="cs-CZ" sz="2400" dirty="0"/>
              <a:t> / </a:t>
            </a:r>
            <a:r>
              <a:rPr lang="cs-CZ" sz="2400" dirty="0" err="1"/>
              <a:t>Reading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Romance (1984) – čtenářky červené knihovny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/>
              <a:t>Ian </a:t>
            </a:r>
            <a:r>
              <a:rPr lang="cs-CZ" sz="2400" dirty="0" err="1"/>
              <a:t>Ang</a:t>
            </a:r>
            <a:r>
              <a:rPr lang="cs-CZ" sz="2400" dirty="0"/>
              <a:t> / </a:t>
            </a:r>
            <a:r>
              <a:rPr lang="cs-CZ" sz="2400" dirty="0" err="1"/>
              <a:t>Watching</a:t>
            </a:r>
            <a:r>
              <a:rPr lang="cs-CZ" sz="2400" dirty="0"/>
              <a:t> Dallas (1985) – diváci Dallasu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 err="1"/>
              <a:t>Elihu</a:t>
            </a:r>
            <a:r>
              <a:rPr lang="cs-CZ" sz="2400" dirty="0"/>
              <a:t> </a:t>
            </a:r>
            <a:r>
              <a:rPr lang="cs-CZ" sz="2400" dirty="0" err="1"/>
              <a:t>Katz</a:t>
            </a:r>
            <a:r>
              <a:rPr lang="cs-CZ" sz="2400" dirty="0"/>
              <a:t>, Tamara </a:t>
            </a:r>
            <a:r>
              <a:rPr lang="cs-CZ" sz="2400" dirty="0" err="1"/>
              <a:t>Liebes</a:t>
            </a:r>
            <a:r>
              <a:rPr lang="cs-CZ" sz="2400" dirty="0"/>
              <a:t> / Export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Meaning</a:t>
            </a:r>
            <a:r>
              <a:rPr lang="cs-CZ" sz="2400" dirty="0"/>
              <a:t> (1991) – diváci Dallasu v různých </a:t>
            </a:r>
            <a:r>
              <a:rPr lang="cs-CZ" sz="2400" dirty="0" err="1"/>
              <a:t>kulurách</a:t>
            </a:r>
            <a:r>
              <a:rPr lang="cs-CZ" sz="2400" dirty="0"/>
              <a:t> (USA, skupiny na území Izraele) </a:t>
            </a:r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0749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504</Words>
  <Application>Microsoft Office PowerPoint</Application>
  <PresentationFormat>Předvádění na obrazovce (4:3)</PresentationFormat>
  <Paragraphs>156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Motiv systému Office</vt:lpstr>
      <vt:lpstr>Edraw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 Reifová</dc:creator>
  <cp:lastModifiedBy>Irena Reifová</cp:lastModifiedBy>
  <cp:revision>57</cp:revision>
  <dcterms:created xsi:type="dcterms:W3CDTF">2015-02-09T20:39:02Z</dcterms:created>
  <dcterms:modified xsi:type="dcterms:W3CDTF">2022-03-21T12:53:30Z</dcterms:modified>
</cp:coreProperties>
</file>