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58" r:id="rId5"/>
    <p:sldId id="267" r:id="rId6"/>
    <p:sldId id="259" r:id="rId7"/>
    <p:sldId id="260" r:id="rId8"/>
    <p:sldId id="269" r:id="rId9"/>
    <p:sldId id="268" r:id="rId10"/>
    <p:sldId id="261" r:id="rId11"/>
    <p:sldId id="262" r:id="rId12"/>
    <p:sldId id="263" r:id="rId13"/>
    <p:sldId id="265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EA140-440C-45FB-A9C8-3C8E4FB9EBE1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BA71E-46BA-4BBF-BEEB-811818E3A9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9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BA71E-46BA-4BBF-BEEB-811818E3A9E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9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15D4-9707-5879-7487-26F7429C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37A20B-C6DB-36D7-EBF4-625D88BA3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2C7D24-17C0-7AB5-9B0F-9CC32DA2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E27EF-D8A5-F153-2170-CB0F52AB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8FAD62-1636-8962-E808-A0F3A047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62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07043-CEBA-2937-9A17-6BD30B74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362FC9-C14F-9F22-DEFE-34709CB1C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D2314E-1DAD-1448-1418-94E5D0E9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D29CB-4F8A-81F9-D3CF-3A4306D0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2BA61D-F819-92B6-11F7-0B73C9E0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23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FC9BCC3-19DF-909B-31F9-8BA65681F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E30381-F26C-5E4B-E45A-AE9F1BC17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1C27BC-7B8E-F303-8645-26769A14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335FFC-6E15-727F-4547-F5307D0B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685FF8-BEA5-97E2-11EC-582B96E9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9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33558-EBD3-EFD5-CFC1-DB3A97D3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181D5-889E-0651-5A55-E8FDE064A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115F55-2A5D-0C21-ED6B-0F55FACA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D011F0-941E-AE0B-3690-4F6B9A76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CFCECA-54DD-3074-F4D3-07287017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79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3A47F-9E33-EBC9-CC1C-F5F4A5AA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487399-F12F-45A7-84C2-8435AF8E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0D7AB5-850F-D11F-92AB-7AADE048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25D716-400D-492E-B252-6514B465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1BEAFA-2387-3BA7-3D7E-8BBCE653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98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0E37A-4F8C-169B-CC57-0C098A0B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9FC16-983B-7145-DE0D-1B1BD6A07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AF6FB1-CFD1-18BF-FAC8-E8EC4DC31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71D583-1489-67DA-3CEF-5167D6171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225E10-04FA-2F99-B6EF-26A9CFEA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6EF55E-F64F-234F-42D3-F9EDF4D8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89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3F83C-737A-FE83-655E-64A3EF7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E7D79E-BA99-28B9-7B0F-EE367CFA7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624B3D-2136-56B2-E0C3-70D59832F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D24A05-927C-2D53-3DC1-0641FB841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CD0B10-1C43-24A2-4A76-04B4F658F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52FED5A-A5E7-69FC-0035-E366C2C4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243432-1F75-5629-C689-7B2D15BF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E13423B-0957-5A96-4B14-E6E70C37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15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1FC50F-F1E4-6F5E-FF16-76F6A688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EC6A3EF-4609-E097-0297-2D048041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7F7C69-8F91-774B-0C54-C7A75407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120B33F-2B04-2345-4E96-CE16F7D1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62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C967156-9998-3FD0-E282-5C5D488C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6AC3D9-0BF9-2844-5B81-6CA87BB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0A33DF-43A3-0694-3E6E-942B3858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88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7CDC9-A2BE-CEDF-16E0-D7267C01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DA7C4-85FB-D4BB-C684-BE1093B2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35EE49-C46D-3C65-E3C0-EB4467F5A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6AA7C9-B5A9-D293-B4E2-D9CD6662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D66B2E-9A1F-74CE-A64B-235FAEF8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81EB50-DCED-979E-117E-FE024D80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4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26C7E-B87B-79D7-ADCE-CF6DC0F6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0A2C38-AFCE-F502-B7DB-116FF6767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EEF41C-BFBD-28D4-E69F-F78488A31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48324B-A402-6303-5D41-0BFDB900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2C1EC8-EA34-359C-2454-6AAA7666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C1E46A-2E55-0A90-80D6-8B5B12D3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85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74F06F-DA3D-00C2-C247-4EF1242A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52F538-3B16-453A-2837-7D18FD675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B102A6-2042-D4E4-E76F-A0C6A9373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AEAAE-D566-46EA-B931-A169456D620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31548B-120D-AC0C-3884-512A4A36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3F9A47-6FD1-0C5C-5059-B2A41C732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68B7B-618E-441E-98E6-25E0B5654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26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82F7F-7355-445F-85F6-11845BE0A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Předkřesťanské dějiny ve Staročeské kronice </a:t>
            </a:r>
            <a:r>
              <a:rPr lang="cs-CZ" dirty="0" err="1"/>
              <a:t>Martimiani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A7535A-1013-566A-D886-324F07A5E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Martin Wolf a Jan Müller</a:t>
            </a:r>
          </a:p>
        </p:txBody>
      </p:sp>
    </p:spTree>
    <p:extLst>
      <p:ext uri="{BB962C8B-B14F-4D97-AF65-F5344CB8AC3E}">
        <p14:creationId xmlns:p14="http://schemas.microsoft.com/office/powerpoint/2010/main" val="172803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7AE978-8A42-5A9C-F3D8-179C3517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600"/>
              <a:t>Dějiny Říma do Kristova narození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C2EFE-6AC5-0D98-560C-5F54F242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„A </a:t>
            </a:r>
            <a:r>
              <a:rPr lang="cs-CZ" sz="2200" i="1" dirty="0" err="1"/>
              <a:t>kterakož</a:t>
            </a:r>
            <a:r>
              <a:rPr lang="cs-CZ" sz="2200" i="1" dirty="0"/>
              <a:t> </a:t>
            </a:r>
            <a:r>
              <a:rPr lang="cs-CZ" sz="2200" i="1" dirty="0" err="1"/>
              <a:t>koli</a:t>
            </a:r>
            <a:r>
              <a:rPr lang="cs-CZ" sz="2200" i="1" dirty="0"/>
              <a:t> jest </a:t>
            </a:r>
            <a:r>
              <a:rPr lang="cs-CZ" sz="2200" i="1" dirty="0" err="1"/>
              <a:t>ciesař</a:t>
            </a:r>
            <a:r>
              <a:rPr lang="cs-CZ" sz="2200" i="1" dirty="0"/>
              <a:t> nebo král římský, má býti </a:t>
            </a:r>
            <a:r>
              <a:rPr lang="cs-CZ" sz="2200" i="1" dirty="0" err="1"/>
              <a:t>němecského</a:t>
            </a:r>
            <a:r>
              <a:rPr lang="cs-CZ" sz="2200" i="1" dirty="0"/>
              <a:t> jazyka nebo </a:t>
            </a:r>
            <a:r>
              <a:rPr lang="cs-CZ" sz="2200" i="1" dirty="0" err="1"/>
              <a:t>pokolenie</a:t>
            </a:r>
            <a:r>
              <a:rPr lang="cs-CZ" sz="2200" i="1" dirty="0"/>
              <a:t>, avšak vždy jméno má římský král aneb </a:t>
            </a:r>
            <a:r>
              <a:rPr lang="cs-CZ" sz="2200" i="1" dirty="0" err="1"/>
              <a:t>říský</a:t>
            </a:r>
            <a:r>
              <a:rPr lang="cs-CZ" sz="2200" i="1" dirty="0"/>
              <a:t> </a:t>
            </a:r>
            <a:r>
              <a:rPr lang="cs-CZ" sz="2200" i="1" dirty="0" err="1"/>
              <a:t>ciesař</a:t>
            </a:r>
            <a:r>
              <a:rPr lang="cs-CZ" sz="2200" i="1" dirty="0"/>
              <a:t>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ADA488-8D69-70E8-E1DD-4A4274422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" r="2" b="313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32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D186ED-6EC8-9DD0-46FA-48322DD0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3800"/>
              <a:t>Obléhání Jeruzaléma a zničení Druhého chrámu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FAF984-02BE-897F-2F60-32F75DB0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/>
              <a:t>„Ach, mé milé děťátko, již mě nepřietelé zabijí a ty budeš ztraceno a zahyneš, lépeť jest, žeť já tě sniem a svuoj život zachovám. A buď muoj dnes pokrm, ješto o nás tato žalost bude pravena potom.“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206843-D290-788E-3640-2DEA59988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06" b="132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350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491418-437C-A71B-BA55-E394E16A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600"/>
              <a:t>Konstantin Veliký a sv. Silvestr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9A0ED-48FE-66BD-9EFB-0B3CEAA0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A když ten papež byl tak bohatý, i zjevil se </a:t>
            </a:r>
            <a:r>
              <a:rPr lang="cs-CZ" sz="2200" i="1" dirty="0" err="1"/>
              <a:t>anjel</a:t>
            </a:r>
            <a:r>
              <a:rPr lang="cs-CZ" sz="2200" i="1" dirty="0"/>
              <a:t> nad městem Římem řka: „</a:t>
            </a:r>
            <a:r>
              <a:rPr lang="cs-CZ" sz="2200" i="1" dirty="0" err="1"/>
              <a:t>Jižť</a:t>
            </a:r>
            <a:r>
              <a:rPr lang="cs-CZ" sz="2200" i="1" dirty="0"/>
              <a:t> jest jed vylit mezi </a:t>
            </a:r>
            <a:r>
              <a:rPr lang="cs-CZ" sz="2200" i="1" dirty="0" err="1"/>
              <a:t>cierkev</a:t>
            </a:r>
            <a:r>
              <a:rPr lang="cs-CZ" sz="2200" i="1" dirty="0"/>
              <a:t> </a:t>
            </a:r>
            <a:r>
              <a:rPr lang="cs-CZ" sz="2200" i="1" dirty="0" err="1"/>
              <a:t>svatú</a:t>
            </a:r>
            <a:r>
              <a:rPr lang="cs-CZ" sz="2200" i="1" dirty="0"/>
              <a:t> tak, že pro to </a:t>
            </a:r>
            <a:r>
              <a:rPr lang="cs-CZ" sz="2200" i="1" dirty="0" err="1"/>
              <a:t>bohatstvie</a:t>
            </a:r>
            <a:r>
              <a:rPr lang="cs-CZ" sz="2200" i="1" dirty="0"/>
              <a:t> </a:t>
            </a:r>
            <a:r>
              <a:rPr lang="cs-CZ" sz="2200" i="1" dirty="0" err="1"/>
              <a:t>vezmú</a:t>
            </a:r>
            <a:r>
              <a:rPr lang="cs-CZ" sz="2200" i="1" dirty="0"/>
              <a:t> pýchu a </a:t>
            </a:r>
            <a:r>
              <a:rPr lang="cs-CZ" sz="2200" i="1" dirty="0" err="1"/>
              <a:t>svú</a:t>
            </a:r>
            <a:r>
              <a:rPr lang="cs-CZ" sz="2200" i="1" dirty="0"/>
              <a:t> </a:t>
            </a:r>
            <a:r>
              <a:rPr lang="cs-CZ" sz="2200" i="1" dirty="0" err="1"/>
              <a:t>vuoli</a:t>
            </a:r>
            <a:r>
              <a:rPr lang="cs-CZ" sz="2200" i="1" dirty="0"/>
              <a:t> a skrze to </a:t>
            </a:r>
            <a:r>
              <a:rPr lang="cs-CZ" sz="2200" i="1" dirty="0" err="1"/>
              <a:t>nebudú</a:t>
            </a:r>
            <a:r>
              <a:rPr lang="cs-CZ" sz="2200" i="1" dirty="0"/>
              <a:t> </a:t>
            </a:r>
            <a:r>
              <a:rPr lang="cs-CZ" sz="2200" i="1" dirty="0" err="1"/>
              <a:t>viec</a:t>
            </a:r>
            <a:r>
              <a:rPr lang="cs-CZ" sz="2200" i="1" dirty="0"/>
              <a:t> světí bývati jako </a:t>
            </a:r>
            <a:r>
              <a:rPr lang="cs-CZ" sz="2200" i="1" dirty="0" err="1"/>
              <a:t>dřieve</a:t>
            </a:r>
            <a:r>
              <a:rPr lang="cs-CZ" sz="2200" i="1" dirty="0"/>
              <a:t>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BAEF18-6E6B-9132-7DB6-656E498D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8" r="22557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017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6DB54-A034-F7F8-A1DB-6DDC7226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000530-2FF2-CBCD-D958-D6C8F4795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Staročeská kronika </a:t>
            </a:r>
            <a:r>
              <a:rPr lang="cs-CZ" i="1" dirty="0" err="1"/>
              <a:t>Martimiani</a:t>
            </a:r>
            <a:r>
              <a:rPr lang="cs-CZ" dirty="0"/>
              <a:t>, Michal Dragoun, Jan Hrdina, Štěpán Šimek, Vlastimil Brom (</a:t>
            </a:r>
            <a:r>
              <a:rPr lang="cs-CZ" dirty="0" err="1"/>
              <a:t>edd</a:t>
            </a:r>
            <a:r>
              <a:rPr lang="cs-CZ" dirty="0"/>
              <a:t>.), Praha 2019.</a:t>
            </a:r>
          </a:p>
          <a:p>
            <a:r>
              <a:rPr lang="cs-CZ" i="1" dirty="0"/>
              <a:t>Bible: český ekumenický překlad</a:t>
            </a:r>
          </a:p>
        </p:txBody>
      </p:sp>
    </p:spTree>
    <p:extLst>
      <p:ext uri="{BB962C8B-B14F-4D97-AF65-F5344CB8AC3E}">
        <p14:creationId xmlns:p14="http://schemas.microsoft.com/office/powerpoint/2010/main" val="25325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30AFC-286E-461A-19C2-367A9D80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Děkujeme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D7705-787F-C02F-35D1-636707923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0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AEF468-0741-CE36-B75D-C4AA74F8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Starozákonní tradice a stvoření světa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BA4FDF-6B4E-0CEA-247E-2E0D170AF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„Druhé </a:t>
            </a:r>
            <a:r>
              <a:rPr lang="cs-CZ" sz="2400" i="1" dirty="0" err="1"/>
              <a:t>zlořečenstvie</a:t>
            </a:r>
            <a:r>
              <a:rPr lang="cs-CZ" sz="2400" i="1" dirty="0"/>
              <a:t> dal mu Pán </a:t>
            </a:r>
            <a:r>
              <a:rPr lang="cs-CZ" sz="2400" i="1" dirty="0" err="1"/>
              <a:t>Buoh</a:t>
            </a:r>
            <a:r>
              <a:rPr lang="cs-CZ" sz="2400" i="1" dirty="0"/>
              <a:t> a řekl k němu: „Proto, </a:t>
            </a:r>
            <a:r>
              <a:rPr lang="cs-CZ" sz="2400" i="1" dirty="0" err="1"/>
              <a:t>žes</a:t>
            </a:r>
            <a:r>
              <a:rPr lang="cs-CZ" sz="2400" i="1" dirty="0"/>
              <a:t> Adamovi a Evě selhal svými </a:t>
            </a:r>
            <a:r>
              <a:rPr lang="cs-CZ" sz="2400" i="1" dirty="0" err="1"/>
              <a:t>usty</a:t>
            </a:r>
            <a:r>
              <a:rPr lang="cs-CZ" sz="2400" i="1" dirty="0"/>
              <a:t>, proto tvá </a:t>
            </a:r>
            <a:r>
              <a:rPr lang="cs-CZ" sz="2400" i="1" dirty="0" err="1"/>
              <a:t>usta</a:t>
            </a:r>
            <a:r>
              <a:rPr lang="cs-CZ" sz="2400" i="1" dirty="0"/>
              <a:t> mají býti plna jedu a musíš zemi </a:t>
            </a:r>
            <a:r>
              <a:rPr lang="cs-CZ" sz="2400" i="1" dirty="0" err="1"/>
              <a:t>jiesti</a:t>
            </a:r>
            <a:r>
              <a:rPr lang="cs-CZ" sz="2400" i="1" dirty="0"/>
              <a:t>.“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98A652-300E-5D8E-A491-38E163F1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4" b="1638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475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2436A7-BFCB-9B6D-4539-D720603B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Babylonská věž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31DD0E-43C6-3503-5D4E-5A668274E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i="1" dirty="0"/>
              <a:t>„…i sešli sú se </a:t>
            </a:r>
            <a:r>
              <a:rPr lang="cs-CZ" sz="2000" i="1" dirty="0" err="1"/>
              <a:t>najrozumnější</a:t>
            </a:r>
            <a:r>
              <a:rPr lang="cs-CZ" sz="2000" i="1" dirty="0"/>
              <a:t> v hromadu i </a:t>
            </a:r>
            <a:r>
              <a:rPr lang="cs-CZ" sz="2000" i="1" dirty="0" err="1"/>
              <a:t>radiechu</a:t>
            </a:r>
            <a:r>
              <a:rPr lang="cs-CZ" sz="2000" i="1" dirty="0"/>
              <a:t> se tak, aby jednu </a:t>
            </a:r>
            <a:r>
              <a:rPr lang="cs-CZ" sz="2000" i="1" dirty="0" err="1"/>
              <a:t>vysokú</a:t>
            </a:r>
            <a:r>
              <a:rPr lang="cs-CZ" sz="2000" i="1" dirty="0"/>
              <a:t> věži dělali. A to proto učinili, když by voda veliká byla jako </a:t>
            </a:r>
            <a:r>
              <a:rPr lang="cs-CZ" sz="2000" i="1" dirty="0" err="1"/>
              <a:t>dřieve</a:t>
            </a:r>
            <a:r>
              <a:rPr lang="cs-CZ" sz="2000" i="1" dirty="0"/>
              <a:t>, aby oni na té věži bezpečni byli. A tak </a:t>
            </a:r>
            <a:r>
              <a:rPr lang="cs-CZ" sz="2000" i="1" dirty="0" err="1"/>
              <a:t>mienili</a:t>
            </a:r>
            <a:r>
              <a:rPr lang="cs-CZ" sz="2000" i="1" dirty="0"/>
              <a:t> v své pýše, že tu </a:t>
            </a:r>
            <a:r>
              <a:rPr lang="cs-CZ" sz="2000" i="1" dirty="0" err="1"/>
              <a:t>chtie</a:t>
            </a:r>
            <a:r>
              <a:rPr lang="cs-CZ" sz="2000" i="1" dirty="0"/>
              <a:t> bezpečni býti dobře před Bohem a před jeho mocí.“</a:t>
            </a:r>
          </a:p>
          <a:p>
            <a:pPr marL="0" indent="0">
              <a:buNone/>
            </a:pPr>
            <a:r>
              <a:rPr lang="cs-CZ" sz="2000" i="1" dirty="0"/>
              <a:t>„I rozdělili se synové Noe Sem, </a:t>
            </a:r>
            <a:r>
              <a:rPr lang="cs-CZ" sz="2000" i="1" dirty="0" err="1"/>
              <a:t>Cham</a:t>
            </a:r>
            <a:r>
              <a:rPr lang="cs-CZ" sz="2000" i="1" dirty="0"/>
              <a:t> a </a:t>
            </a:r>
            <a:r>
              <a:rPr lang="cs-CZ" sz="2000" i="1" dirty="0" err="1"/>
              <a:t>Jafet</a:t>
            </a:r>
            <a:r>
              <a:rPr lang="cs-CZ" sz="2000" i="1" dirty="0"/>
              <a:t> na tré s svým </a:t>
            </a:r>
            <a:r>
              <a:rPr lang="cs-CZ" sz="2000" i="1" dirty="0" err="1"/>
              <a:t>tovařistvem</a:t>
            </a:r>
            <a:r>
              <a:rPr lang="cs-CZ" sz="2000" i="1" dirty="0"/>
              <a:t> v ty země.“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0A9C7E-DE10-9E0C-49E7-7597C935F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80" r="1" b="907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356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7D866C-B349-C95C-6440-7F424073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Židovské dějiny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FFEE6-887C-BAA6-3CD5-F98F90AD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 err="1"/>
              <a:t>Mojžieš</a:t>
            </a:r>
            <a:r>
              <a:rPr lang="cs-CZ" sz="2200" i="1" dirty="0"/>
              <a:t> pak pásl stádo u té hory Sinaj. Tu se jemu </a:t>
            </a:r>
            <a:r>
              <a:rPr lang="cs-CZ" sz="2200" i="1" dirty="0" err="1"/>
              <a:t>Bóh</a:t>
            </a:r>
            <a:r>
              <a:rPr lang="cs-CZ" sz="2200" i="1" dirty="0"/>
              <a:t> ukázal v jednom ohnivém  </a:t>
            </a:r>
            <a:r>
              <a:rPr lang="cs-CZ" sz="2200" i="1" dirty="0" err="1"/>
              <a:t>kři</a:t>
            </a:r>
            <a:r>
              <a:rPr lang="cs-CZ" sz="2200" i="1" dirty="0"/>
              <a:t>. Avšak ten plamen tomu </a:t>
            </a:r>
            <a:r>
              <a:rPr lang="cs-CZ" sz="2200" i="1" dirty="0" err="1"/>
              <a:t>kři</a:t>
            </a:r>
            <a:r>
              <a:rPr lang="cs-CZ" sz="2200" i="1" dirty="0"/>
              <a:t> nic neuškodil. I řekl </a:t>
            </a:r>
            <a:r>
              <a:rPr lang="cs-CZ" sz="2200" i="1" dirty="0" err="1"/>
              <a:t>Buoh</a:t>
            </a:r>
            <a:r>
              <a:rPr lang="cs-CZ" sz="2200" i="1" dirty="0"/>
              <a:t> k </a:t>
            </a:r>
            <a:r>
              <a:rPr lang="cs-CZ" sz="2200" i="1" dirty="0" err="1"/>
              <a:t>Mojžiešovi</a:t>
            </a:r>
            <a:r>
              <a:rPr lang="cs-CZ" sz="2200" i="1" dirty="0"/>
              <a:t>: „Slož </a:t>
            </a:r>
            <a:r>
              <a:rPr lang="cs-CZ" sz="2200" i="1" dirty="0" err="1"/>
              <a:t>dolóv</a:t>
            </a:r>
            <a:r>
              <a:rPr lang="cs-CZ" sz="2200" i="1" dirty="0"/>
              <a:t> </a:t>
            </a:r>
            <a:r>
              <a:rPr lang="cs-CZ" sz="2200" i="1" dirty="0" err="1"/>
              <a:t>svú</a:t>
            </a:r>
            <a:r>
              <a:rPr lang="cs-CZ" sz="2200" i="1" dirty="0"/>
              <a:t> obuv, neb jest tato země svaté </a:t>
            </a:r>
            <a:r>
              <a:rPr lang="cs-CZ" sz="2200" i="1" dirty="0" err="1"/>
              <a:t>miesto</a:t>
            </a:r>
            <a:r>
              <a:rPr lang="cs-CZ" sz="2200" i="1" dirty="0"/>
              <a:t>, jakož ty stojíš, a jdi k králi faraonovi a kaž jemu, ať </a:t>
            </a:r>
            <a:r>
              <a:rPr lang="cs-CZ" sz="2200" i="1" dirty="0" err="1"/>
              <a:t>mój</a:t>
            </a:r>
            <a:r>
              <a:rPr lang="cs-CZ" sz="2200" i="1" dirty="0"/>
              <a:t> lid propustí.“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1DF349-D166-17CE-9C90-D7791D285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7" r="13206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68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E0234-1174-3C50-EC96-383A30EB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Babylónu a „</a:t>
            </a:r>
            <a:r>
              <a:rPr lang="cs-CZ" dirty="0" err="1"/>
              <a:t>translatio</a:t>
            </a:r>
            <a:r>
              <a:rPr lang="cs-CZ" dirty="0"/>
              <a:t> </a:t>
            </a:r>
            <a:r>
              <a:rPr lang="cs-CZ" dirty="0" err="1"/>
              <a:t>imperii</a:t>
            </a:r>
            <a:r>
              <a:rPr lang="cs-CZ" dirty="0"/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691816-52B4-6E54-31BD-18A5EDA1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„A tak sešlo, jakož sem o něm </a:t>
            </a:r>
            <a:r>
              <a:rPr lang="cs-CZ" i="1" dirty="0" err="1"/>
              <a:t>dřieve</a:t>
            </a:r>
            <a:r>
              <a:rPr lang="cs-CZ" i="1" dirty="0"/>
              <a:t> pravil. A tak stalo </a:t>
            </a:r>
            <a:r>
              <a:rPr lang="cs-CZ" i="1" dirty="0" err="1"/>
              <a:t>dvanátcte</a:t>
            </a:r>
            <a:r>
              <a:rPr lang="cs-CZ" i="1" dirty="0"/>
              <a:t> set let. A bylo v něm </a:t>
            </a:r>
            <a:r>
              <a:rPr lang="cs-CZ" i="1" dirty="0" err="1"/>
              <a:t>sedmatřidceti</a:t>
            </a:r>
            <a:r>
              <a:rPr lang="cs-CZ" i="1" dirty="0"/>
              <a:t> </a:t>
            </a:r>
            <a:r>
              <a:rPr lang="cs-CZ" i="1" dirty="0" err="1"/>
              <a:t>králuov</a:t>
            </a:r>
            <a:r>
              <a:rPr lang="cs-CZ" i="1" dirty="0"/>
              <a:t>. A pro toho města </a:t>
            </a:r>
            <a:r>
              <a:rPr lang="cs-CZ" i="1" dirty="0" err="1"/>
              <a:t>duostojenstvie</a:t>
            </a:r>
            <a:r>
              <a:rPr lang="cs-CZ" i="1" dirty="0"/>
              <a:t> psali se tu </a:t>
            </a:r>
            <a:r>
              <a:rPr lang="cs-CZ" i="1" dirty="0" err="1"/>
              <a:t>všickni</a:t>
            </a:r>
            <a:r>
              <a:rPr lang="cs-CZ" i="1" dirty="0"/>
              <a:t> králi z </a:t>
            </a:r>
            <a:r>
              <a:rPr lang="cs-CZ" i="1" dirty="0" err="1"/>
              <a:t>Babylona</a:t>
            </a:r>
            <a:r>
              <a:rPr lang="cs-CZ" i="1" dirty="0"/>
              <a:t>. A  když sú to </a:t>
            </a:r>
            <a:r>
              <a:rPr lang="cs-CZ" i="1" dirty="0" err="1"/>
              <a:t>královstvie</a:t>
            </a:r>
            <a:r>
              <a:rPr lang="cs-CZ" i="1" dirty="0"/>
              <a:t> přivedli do jiné země, totiž do Říma, a proto se také píší </a:t>
            </a:r>
            <a:r>
              <a:rPr lang="cs-CZ" i="1" dirty="0" err="1"/>
              <a:t>všickni</a:t>
            </a:r>
            <a:r>
              <a:rPr lang="cs-CZ" i="1" dirty="0"/>
              <a:t> králi římští z německých zemí, neb jest hlava </a:t>
            </a:r>
            <a:r>
              <a:rPr lang="cs-CZ" i="1" dirty="0" err="1"/>
              <a:t>křesťanstvie</a:t>
            </a:r>
            <a:r>
              <a:rPr lang="cs-CZ" i="1" dirty="0"/>
              <a:t>. A ten ostrov latině </a:t>
            </a:r>
            <a:r>
              <a:rPr lang="cs-CZ" i="1" dirty="0" err="1"/>
              <a:t>slóve</a:t>
            </a:r>
            <a:r>
              <a:rPr lang="cs-CZ" i="1" dirty="0"/>
              <a:t> Europa.“</a:t>
            </a:r>
          </a:p>
        </p:txBody>
      </p:sp>
    </p:spTree>
    <p:extLst>
      <p:ext uri="{BB962C8B-B14F-4D97-AF65-F5344CB8AC3E}">
        <p14:creationId xmlns:p14="http://schemas.microsoft.com/office/powerpoint/2010/main" val="103155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B3BF25-38E5-1E40-7E7A-933BBEC0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Trójská válka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785A9-8F22-816B-90A6-9A6C17289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„Tak mají věděti, že sem já rozličných věcí tuto o Troji nepsal pro ukrácení řeči, ale ktož chce dále čísti a rád věděti, ten </a:t>
            </a:r>
            <a:r>
              <a:rPr lang="cs-CZ" sz="2200" i="1" dirty="0" err="1"/>
              <a:t>hledaj</a:t>
            </a:r>
            <a:r>
              <a:rPr lang="cs-CZ" sz="2200" i="1" dirty="0"/>
              <a:t> toho v knihách, </a:t>
            </a:r>
            <a:r>
              <a:rPr lang="cs-CZ" sz="2200" i="1" dirty="0" err="1"/>
              <a:t>ješto</a:t>
            </a:r>
            <a:r>
              <a:rPr lang="cs-CZ" sz="2200" i="1" dirty="0"/>
              <a:t> </a:t>
            </a:r>
            <a:r>
              <a:rPr lang="cs-CZ" sz="2200" i="1" dirty="0" err="1"/>
              <a:t>slóve</a:t>
            </a:r>
            <a:r>
              <a:rPr lang="cs-CZ" sz="2200" i="1" dirty="0"/>
              <a:t> </a:t>
            </a:r>
            <a:r>
              <a:rPr lang="cs-CZ" sz="2200" i="1" dirty="0" err="1"/>
              <a:t>Školastika</a:t>
            </a:r>
            <a:r>
              <a:rPr lang="cs-CZ" sz="2200" i="1" dirty="0"/>
              <a:t> </a:t>
            </a:r>
            <a:r>
              <a:rPr lang="cs-CZ" sz="2200" i="1" dirty="0" err="1"/>
              <a:t>historia</a:t>
            </a:r>
            <a:r>
              <a:rPr lang="cs-CZ" sz="2200" i="1" dirty="0"/>
              <a:t>, tu </a:t>
            </a:r>
            <a:r>
              <a:rPr lang="cs-CZ" sz="2200" i="1" dirty="0" err="1"/>
              <a:t>pilnějí</a:t>
            </a:r>
            <a:r>
              <a:rPr lang="cs-CZ" sz="2200" i="1" dirty="0"/>
              <a:t> nalezne.“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1E6021-F422-C1B8-664E-C97BB3791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2" b="274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82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4F79C4-794C-849F-8F8C-F9582317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Alexandr Veliký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1D82B-4A96-BD25-D637-A4370CBF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i="1" dirty="0"/>
          </a:p>
          <a:p>
            <a:pPr marL="0" indent="0">
              <a:buNone/>
            </a:pPr>
            <a:r>
              <a:rPr lang="cs-CZ" sz="2200" i="1" dirty="0"/>
              <a:t>„Nemluv velmi hrdě, neb jest k tomu přišlo, že veliký bude ponížen a malý bude povýšen.“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938A14-31B8-F873-DE9E-A4665FBCF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4" b="325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273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D3C3C-5BAC-7869-127F-7503D782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D5DCE-B6E4-FB3A-5654-183E6326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15F26D-828D-01CA-03B0-C7C49DAA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7309"/>
            <a:ext cx="12215957" cy="73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AA1F90-387B-A53B-C55A-2B94FE67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Amazonky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1C28B3-E33C-1107-6B8A-FE1D3C39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„A když dietě porodila, byla </a:t>
            </a:r>
            <a:r>
              <a:rPr lang="cs-CZ" sz="2200" i="1" dirty="0" err="1"/>
              <a:t>li</a:t>
            </a:r>
            <a:r>
              <a:rPr lang="cs-CZ" sz="2200" i="1" dirty="0"/>
              <a:t> dcera, tehdy ji mátě ostavila s </a:t>
            </a:r>
            <a:r>
              <a:rPr lang="cs-CZ" sz="2200" i="1" dirty="0" err="1"/>
              <a:t>sebú</a:t>
            </a:r>
            <a:r>
              <a:rPr lang="cs-CZ" sz="2200" i="1" dirty="0"/>
              <a:t> a připálila jí z mládi pravý cecík, aby žádného </a:t>
            </a:r>
            <a:r>
              <a:rPr lang="cs-CZ" sz="2200" i="1" dirty="0" err="1"/>
              <a:t>překaženie</a:t>
            </a:r>
            <a:r>
              <a:rPr lang="cs-CZ" sz="2200" i="1" dirty="0"/>
              <a:t> proň neměla </a:t>
            </a:r>
            <a:r>
              <a:rPr lang="cs-CZ" sz="2200" i="1" dirty="0" err="1"/>
              <a:t>sáhnúti</a:t>
            </a:r>
            <a:r>
              <a:rPr lang="cs-CZ" sz="2200" i="1" dirty="0"/>
              <a:t> k  meči anebo lučiště </a:t>
            </a:r>
            <a:r>
              <a:rPr lang="cs-CZ" sz="2200" i="1" dirty="0" err="1"/>
              <a:t>těženie</a:t>
            </a:r>
            <a:r>
              <a:rPr lang="cs-CZ" sz="2200" i="1" dirty="0"/>
              <a:t> aneb kopí </a:t>
            </a:r>
            <a:r>
              <a:rPr lang="cs-CZ" sz="2200" i="1" dirty="0" err="1"/>
              <a:t>podloženie</a:t>
            </a:r>
            <a:r>
              <a:rPr lang="cs-CZ" sz="2200" i="1" dirty="0"/>
              <a:t>. Pakli jest byl pacholík, když mu bylo tři léta, posla jej otci </a:t>
            </a:r>
            <a:r>
              <a:rPr lang="cs-CZ" sz="2200" i="1" dirty="0" err="1"/>
              <a:t>domóv</a:t>
            </a:r>
            <a:r>
              <a:rPr lang="cs-CZ" sz="2200" i="1" dirty="0"/>
              <a:t> do jich země.“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B49223-EEBE-3943-7FCC-2DED72715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0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288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575</Words>
  <Application>Microsoft Office PowerPoint</Application>
  <PresentationFormat>Širokoúhlá obrazovka</PresentationFormat>
  <Paragraphs>29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Předkřesťanské dějiny ve Staročeské kronice Martimiani</vt:lpstr>
      <vt:lpstr>Starozákonní tradice a stvoření světa</vt:lpstr>
      <vt:lpstr>Babylonská věž</vt:lpstr>
      <vt:lpstr>Židovské dějiny</vt:lpstr>
      <vt:lpstr>Zánik Babylónu a „translatio imperii“</vt:lpstr>
      <vt:lpstr>Trójská válka</vt:lpstr>
      <vt:lpstr>Alexandr Veliký</vt:lpstr>
      <vt:lpstr>Prezentace aplikace PowerPoint</vt:lpstr>
      <vt:lpstr>Amazonky</vt:lpstr>
      <vt:lpstr>Dějiny Říma do Kristova narození</vt:lpstr>
      <vt:lpstr>Obléhání Jeruzaléma a zničení Druhého chrámu</vt:lpstr>
      <vt:lpstr>Konstantin Veliký a sv. Silvestr</vt:lpstr>
      <vt:lpstr>Zdroje: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Předkřesťanské dějiny ve Staročeské kronice Martimiani</dc:title>
  <dc:creator>Wolf, Martin</dc:creator>
  <cp:lastModifiedBy>Wolf, Martin</cp:lastModifiedBy>
  <cp:revision>1</cp:revision>
  <dcterms:created xsi:type="dcterms:W3CDTF">2023-11-07T10:52:48Z</dcterms:created>
  <dcterms:modified xsi:type="dcterms:W3CDTF">2023-11-07T11:50:28Z</dcterms:modified>
</cp:coreProperties>
</file>