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7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0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21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93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30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6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21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39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3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16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4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22115F-68D6-49BB-946C-D4E69A973FE7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A90C52-3793-4774-B59E-21D4765D69C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course/view.php?id=9626" TargetMode="External"/><Relationship Id="rId2" Type="http://schemas.openxmlformats.org/officeDocument/2006/relationships/hyperlink" Target="https://is.cuni.cz/studium/predmety/index.php?id=285d2bc384321d161da0bc37aac0791e&amp;tid=5&amp;do=predmet&amp;kod=YBSC002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omas.Masek@fhs.cuni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327" y="942111"/>
            <a:ext cx="11817927" cy="2701635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latin typeface="Bookman Old Style" panose="02050604050505020204" pitchFamily="18" charset="0"/>
              </a:rPr>
              <a:t>Seminář kontrolované četby </a:t>
            </a:r>
            <a:r>
              <a:rPr lang="cs-CZ" sz="5400" b="1" dirty="0" smtClean="0">
                <a:latin typeface="Bookman Old Style" panose="02050604050505020204" pitchFamily="18" charset="0"/>
              </a:rPr>
              <a:t/>
            </a:r>
            <a:br>
              <a:rPr lang="cs-CZ" sz="5400" b="1" dirty="0" smtClean="0">
                <a:latin typeface="Bookman Old Style" panose="02050604050505020204" pitchFamily="18" charset="0"/>
              </a:rPr>
            </a:br>
            <a:r>
              <a:rPr lang="cs-CZ" sz="5400" b="1" dirty="0" smtClean="0">
                <a:latin typeface="Bookman Old Style" panose="02050604050505020204" pitchFamily="18" charset="0"/>
              </a:rPr>
              <a:t>Berger</a:t>
            </a:r>
            <a:r>
              <a:rPr lang="cs-CZ" sz="5400" b="1" dirty="0">
                <a:latin typeface="Bookman Old Style" panose="02050604050505020204" pitchFamily="18" charset="0"/>
              </a:rPr>
              <a:t>, </a:t>
            </a:r>
            <a:r>
              <a:rPr lang="cs-CZ" sz="5400" b="1" dirty="0" err="1" smtClean="0">
                <a:latin typeface="Bookman Old Style" panose="02050604050505020204" pitchFamily="18" charset="0"/>
              </a:rPr>
              <a:t>Luckman</a:t>
            </a:r>
            <a:r>
              <a:rPr lang="cs-CZ" sz="5400" b="1" dirty="0" smtClean="0">
                <a:latin typeface="Bookman Old Style" panose="02050604050505020204" pitchFamily="18" charset="0"/>
              </a:rPr>
              <a:t> </a:t>
            </a:r>
            <a:br>
              <a:rPr lang="cs-CZ" sz="5400" b="1" dirty="0" smtClean="0">
                <a:latin typeface="Bookman Old Style" panose="02050604050505020204" pitchFamily="18" charset="0"/>
              </a:rPr>
            </a:br>
            <a:r>
              <a:rPr lang="cs-CZ" sz="5400" b="1" dirty="0" smtClean="0">
                <a:latin typeface="Bookman Old Style" panose="02050604050505020204" pitchFamily="18" charset="0"/>
              </a:rPr>
              <a:t>Sociální </a:t>
            </a:r>
            <a:r>
              <a:rPr lang="cs-CZ" sz="5400" b="1" dirty="0">
                <a:latin typeface="Bookman Old Style" panose="02050604050505020204" pitchFamily="18" charset="0"/>
              </a:rPr>
              <a:t>konstrukce reality </a:t>
            </a:r>
            <a:r>
              <a:rPr lang="cs-CZ" sz="5400" b="1" dirty="0" smtClean="0">
                <a:latin typeface="Bookman Old Style" panose="02050604050505020204" pitchFamily="18" charset="0"/>
              </a:rPr>
              <a:t> </a:t>
            </a:r>
            <a:r>
              <a:rPr lang="cs-CZ" sz="5400" b="1" dirty="0">
                <a:latin typeface="Bookman Old Style" panose="02050604050505020204" pitchFamily="18" charset="0"/>
              </a:rPr>
              <a:t>YBSC002</a:t>
            </a:r>
            <a:endParaRPr lang="cs-CZ" sz="5400" dirty="0">
              <a:latin typeface="Bookman Old Style" panose="0205060405050502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24.2</a:t>
            </a:r>
            <a:r>
              <a:rPr lang="cs-CZ" dirty="0" smtClean="0"/>
              <a:t>. </a:t>
            </a:r>
            <a:r>
              <a:rPr lang="cs-CZ" dirty="0" smtClean="0"/>
              <a:t>2024</a:t>
            </a:r>
            <a:endParaRPr lang="cs-CZ" dirty="0" smtClean="0"/>
          </a:p>
          <a:p>
            <a:r>
              <a:rPr lang="cs-CZ" dirty="0" smtClean="0"/>
              <a:t>Úvodní setkání – vysvětlení pravidel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5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63525" y="287338"/>
            <a:ext cx="11928475" cy="1449387"/>
          </a:xfrm>
        </p:spPr>
        <p:txBody>
          <a:bodyPr/>
          <a:lstStyle/>
          <a:p>
            <a:r>
              <a:rPr lang="cs-CZ" u="sng" dirty="0" smtClean="0"/>
              <a:t>Studijní opory/kontakt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3525" y="1846263"/>
            <a:ext cx="11928475" cy="4179887"/>
          </a:xfrm>
        </p:spPr>
        <p:txBody>
          <a:bodyPr>
            <a:noAutofit/>
          </a:bodyPr>
          <a:lstStyle/>
          <a:p>
            <a:r>
              <a:rPr lang="cs-CZ" sz="2400" dirty="0" smtClean="0"/>
              <a:t>Kurz v SIS</a:t>
            </a:r>
          </a:p>
          <a:p>
            <a:r>
              <a:rPr lang="cs-CZ" sz="2400" dirty="0">
                <a:hlinkClick r:id="rId2"/>
              </a:rPr>
              <a:t>https://is.cuni.cz/studium/predmety/index.php?id=285d2bc384321d161da0bc37aac0791e&amp;tid=5&amp;do=predmet&amp;kod=YBSC002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  Kurz v Moodle 1 – nutnost se zapsat do kurzu jako v SIS!</a:t>
            </a:r>
          </a:p>
          <a:p>
            <a:r>
              <a:rPr lang="cs-CZ" sz="2400" dirty="0">
                <a:hlinkClick r:id="rId3"/>
              </a:rPr>
              <a:t>https://</a:t>
            </a:r>
            <a:r>
              <a:rPr lang="cs-CZ" sz="2400" dirty="0" smtClean="0">
                <a:hlinkClick r:id="rId3"/>
              </a:rPr>
              <a:t>dl1.cuni.cz/course/view.php?id=9626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Kontakt vyučující</a:t>
            </a:r>
            <a:r>
              <a:rPr lang="cs-CZ" sz="2400" dirty="0"/>
              <a:t>: </a:t>
            </a:r>
            <a:r>
              <a:rPr lang="cs-CZ" sz="2400" dirty="0" smtClean="0">
                <a:hlinkClick r:id="rId4"/>
              </a:rPr>
              <a:t>Tomas.Masek@fhs.cuni.cz</a:t>
            </a:r>
            <a:r>
              <a:rPr lang="cs-CZ" sz="2400" dirty="0"/>
              <a:t> </a:t>
            </a:r>
            <a:r>
              <a:rPr lang="cs-CZ" sz="2400" dirty="0" smtClean="0"/>
              <a:t>	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Nepsat prosím kolegyni M. </a:t>
            </a:r>
            <a:r>
              <a:rPr lang="cs-CZ" sz="2400" dirty="0" err="1" smtClean="0"/>
              <a:t>Šťovíčkové-Jantulové</a:t>
            </a:r>
            <a:r>
              <a:rPr lang="cs-CZ" sz="2400" dirty="0" smtClean="0"/>
              <a:t>, kurz jsem po ní převzal, již jej nevyučuje!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10988675" cy="1449387"/>
          </a:xfrm>
        </p:spPr>
        <p:txBody>
          <a:bodyPr/>
          <a:lstStyle/>
          <a:p>
            <a:r>
              <a:rPr lang="cs-CZ" u="sng" dirty="0" smtClean="0"/>
              <a:t>Atestace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6688" y="1846263"/>
            <a:ext cx="12025312" cy="451326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cs-CZ" sz="2400" dirty="0" smtClean="0"/>
              <a:t>Přečtení knihy a sepsaní referátu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Odevzdání do Moodle nejpozději do </a:t>
            </a:r>
            <a:r>
              <a:rPr lang="cs-CZ" sz="2400" b="1" dirty="0" smtClean="0"/>
              <a:t>6.9</a:t>
            </a:r>
            <a:r>
              <a:rPr lang="cs-CZ" sz="2400" b="1" dirty="0" smtClean="0"/>
              <a:t>. </a:t>
            </a:r>
            <a:r>
              <a:rPr lang="cs-CZ" sz="2400" b="1" dirty="0" smtClean="0"/>
              <a:t>2024 </a:t>
            </a:r>
            <a:r>
              <a:rPr lang="cs-CZ" sz="2400" dirty="0" smtClean="0"/>
              <a:t>(pokud práci do týdne neoznámkuji, ozvat se pro jistotu </a:t>
            </a:r>
            <a:r>
              <a:rPr lang="cs-CZ" sz="2400" dirty="0" smtClean="0"/>
              <a:t>mailem a </a:t>
            </a:r>
            <a:r>
              <a:rPr lang="cs-CZ" sz="2400" dirty="0" smtClean="0"/>
              <a:t>referát poslat, mohlo dojít k technické chybě)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Přihlášení se na termín kolokvia v SIS. Bude vypsán dostatek termínů po 5-10 lidech, kde referáty stručně probereme. Nejedná se o </a:t>
            </a:r>
            <a:r>
              <a:rPr lang="cs-CZ" sz="2400" dirty="0" smtClean="0"/>
              <a:t>zkoušku</a:t>
            </a:r>
            <a:r>
              <a:rPr lang="cs-CZ" sz="2400" dirty="0" smtClean="0"/>
              <a:t>, ale zpětnou vazbu na přečtenou knihu, kterou od Vás rád uslyším, případně Vám položím některé doplňující dotazy.</a:t>
            </a:r>
          </a:p>
          <a:p>
            <a:pPr marL="0" indent="0">
              <a:buNone/>
            </a:pPr>
            <a:r>
              <a:rPr lang="cs-CZ" sz="2400" dirty="0" smtClean="0"/>
              <a:t>Pozn.: Nedostavíte-li se na kolokvium (umožním i online spojení),  bude Vaše </a:t>
            </a:r>
            <a:r>
              <a:rPr lang="cs-CZ" sz="2400" dirty="0" smtClean="0"/>
              <a:t>známka </a:t>
            </a:r>
            <a:r>
              <a:rPr lang="cs-CZ" sz="2400" dirty="0" smtClean="0"/>
              <a:t>za 2</a:t>
            </a:r>
            <a:r>
              <a:rPr lang="cs-CZ" sz="2400" dirty="0" smtClean="0"/>
              <a:t>. Pouze pokud bude referát vynikající*, získáte 1 i bez absolvování kolokvia. 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*</a:t>
            </a:r>
            <a:r>
              <a:rPr lang="cs-CZ" dirty="0" smtClean="0"/>
              <a:t>hodnocení v Moodle 0-20b. (hodnocení 18-20 b. považováno za vynikající)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51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11155363" cy="1449387"/>
          </a:xfrm>
        </p:spPr>
        <p:txBody>
          <a:bodyPr/>
          <a:lstStyle/>
          <a:p>
            <a:r>
              <a:rPr lang="cs-CZ" u="sng" dirty="0" smtClean="0"/>
              <a:t>Jak knihu číst? Co v ní hledat a nalézt?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46263"/>
            <a:ext cx="12192000" cy="451326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Knihu nečtěte na jeden zátah!</a:t>
            </a:r>
          </a:p>
          <a:p>
            <a:r>
              <a:rPr lang="cs-CZ" sz="2600" dirty="0" smtClean="0"/>
              <a:t>Je pečlivě strukturovaná, ale přesto čtivá. </a:t>
            </a:r>
          </a:p>
          <a:p>
            <a:r>
              <a:rPr lang="cs-CZ" sz="2600" dirty="0" smtClean="0"/>
              <a:t>Pečlivě strukturované a detailní by měly být také Vaše poznámky, čtivá a plná Vašich vlastních příkladů by pak měla být výsledná esej. </a:t>
            </a:r>
            <a:endParaRPr lang="cs-CZ" sz="2600" dirty="0"/>
          </a:p>
          <a:p>
            <a:r>
              <a:rPr lang="cs-CZ" sz="2600" dirty="0"/>
              <a:t>Kniha pojednává o realitě z pohledu každodenního života jednotlivce, nikoliv z pohledu čistě teoreticko- konceptuálního. </a:t>
            </a:r>
            <a:r>
              <a:rPr lang="cs-CZ" sz="2600" dirty="0" smtClean="0"/>
              <a:t>Přesto je její jazyk poměrně obtížný a zatížený teoretickým uvažováním! Jejím hlavním tématem je dialektický vztah mezi jedincem a společností.</a:t>
            </a:r>
            <a:endParaRPr lang="cs-CZ" sz="2600" dirty="0"/>
          </a:p>
          <a:p>
            <a:r>
              <a:rPr lang="cs-CZ" sz="2600" b="1" dirty="0"/>
              <a:t>Realita</a:t>
            </a:r>
            <a:r>
              <a:rPr lang="cs-CZ" sz="2600" dirty="0"/>
              <a:t> se jedinci jeví jako </a:t>
            </a:r>
            <a:r>
              <a:rPr lang="cs-CZ" sz="2600" b="1" dirty="0"/>
              <a:t>objektivní</a:t>
            </a:r>
            <a:r>
              <a:rPr lang="cs-CZ" sz="2600" dirty="0"/>
              <a:t>, ovšem zároveň je to jeho myšlenkový konstrukt. Každodenními myšlenkami a činnostmi </a:t>
            </a:r>
            <a:r>
              <a:rPr lang="cs-CZ" sz="2600" dirty="0" smtClean="0"/>
              <a:t>je pak </a:t>
            </a:r>
            <a:r>
              <a:rPr lang="cs-CZ" sz="2600" dirty="0"/>
              <a:t>tento konstrukt udržován</a:t>
            </a:r>
            <a:r>
              <a:rPr lang="cs-CZ" sz="2600" dirty="0" smtClean="0"/>
              <a:t>. </a:t>
            </a:r>
            <a:r>
              <a:rPr lang="cs-CZ" sz="2600" dirty="0"/>
              <a:t>Skrze </a:t>
            </a:r>
            <a:r>
              <a:rPr lang="cs-CZ" sz="2600" b="1" dirty="0"/>
              <a:t>objektivaci subjektivních procesů</a:t>
            </a:r>
            <a:r>
              <a:rPr lang="cs-CZ" sz="2600" dirty="0"/>
              <a:t> a významů vzniká intersubjektivní svět běžného uvažování</a:t>
            </a:r>
            <a:r>
              <a:rPr lang="cs-CZ" sz="2600" dirty="0" smtClean="0"/>
              <a:t>.</a:t>
            </a:r>
          </a:p>
          <a:p>
            <a:r>
              <a:rPr lang="cs-CZ" sz="2600" dirty="0"/>
              <a:t>Každodenní život analyzují </a:t>
            </a:r>
            <a:r>
              <a:rPr lang="cs-CZ" sz="2600" b="1" dirty="0"/>
              <a:t>fenomenologicky</a:t>
            </a:r>
            <a:r>
              <a:rPr lang="cs-CZ" sz="2600" dirty="0"/>
              <a:t>, jelikož se jedná o metodu čistě popisnou, empirickou a tudíž vědeckou. Pracují s tezí, že vědomí je vždy intencionální. Vždy je vědomím něčeho, nedokážeme uchopit vědomí o sobě.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32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87338"/>
            <a:ext cx="12192000" cy="1449387"/>
          </a:xfrm>
        </p:spPr>
        <p:txBody>
          <a:bodyPr/>
          <a:lstStyle/>
          <a:p>
            <a:r>
              <a:rPr lang="cs-CZ" u="sng" dirty="0" smtClean="0"/>
              <a:t>Na co si dát pozor!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46263"/>
            <a:ext cx="12192000" cy="4387850"/>
          </a:xfrm>
        </p:spPr>
        <p:txBody>
          <a:bodyPr>
            <a:normAutofit fontScale="55000" lnSpcReduction="20000"/>
          </a:bodyPr>
          <a:lstStyle/>
          <a:p>
            <a:r>
              <a:rPr lang="cs-CZ" sz="5100" dirty="0" smtClean="0"/>
              <a:t>Kniha opravdu není suchopárnou strukturální sociologickou teorií.</a:t>
            </a:r>
          </a:p>
          <a:p>
            <a:r>
              <a:rPr lang="cs-CZ" sz="5100" dirty="0" smtClean="0"/>
              <a:t>Mnohem blíže má k filosofické antropologii a vede neustálý dialog s historií. </a:t>
            </a:r>
            <a:r>
              <a:rPr lang="cs-CZ" sz="5100" dirty="0" smtClean="0"/>
              <a:t>Jejím cílem </a:t>
            </a:r>
            <a:r>
              <a:rPr lang="cs-CZ" sz="5100" dirty="0" smtClean="0"/>
              <a:t>je zkoumat úlohu vědění ve společnosti. </a:t>
            </a:r>
          </a:p>
          <a:p>
            <a:r>
              <a:rPr lang="cs-CZ" sz="5100" dirty="0" smtClean="0"/>
              <a:t>Ačkoliv je </a:t>
            </a:r>
            <a:r>
              <a:rPr lang="cs-CZ" sz="5100" dirty="0" smtClean="0"/>
              <a:t>krátká, obsahuje </a:t>
            </a:r>
            <a:r>
              <a:rPr lang="cs-CZ" sz="5100" dirty="0" smtClean="0"/>
              <a:t>značné</a:t>
            </a:r>
            <a:r>
              <a:rPr lang="cs-CZ" sz="5100" dirty="0" smtClean="0"/>
              <a:t> </a:t>
            </a:r>
            <a:r>
              <a:rPr lang="cs-CZ" sz="5100" dirty="0" smtClean="0"/>
              <a:t>množství myšlenek, </a:t>
            </a:r>
            <a:r>
              <a:rPr lang="cs-CZ" sz="5100" dirty="0" smtClean="0"/>
              <a:t>většinou </a:t>
            </a:r>
            <a:r>
              <a:rPr lang="cs-CZ" sz="5100" dirty="0" smtClean="0"/>
              <a:t>obecné povahy. </a:t>
            </a:r>
          </a:p>
          <a:p>
            <a:r>
              <a:rPr lang="cs-CZ" sz="5100" dirty="0" smtClean="0"/>
              <a:t>Je zapotřebí tyto myšlenky uchopovat jednotlivě a následně synteticky skládat jejich celkový obraz. </a:t>
            </a:r>
          </a:p>
          <a:p>
            <a:r>
              <a:rPr lang="cs-CZ" sz="5100" dirty="0" smtClean="0"/>
              <a:t>Jinak bude esej působit </a:t>
            </a:r>
            <a:r>
              <a:rPr lang="cs-CZ" sz="5100" dirty="0" smtClean="0"/>
              <a:t>fragmentárně </a:t>
            </a:r>
            <a:r>
              <a:rPr lang="cs-CZ" sz="5100" dirty="0" smtClean="0"/>
              <a:t>jako </a:t>
            </a:r>
            <a:r>
              <a:rPr lang="cs-CZ" sz="5100" dirty="0" smtClean="0"/>
              <a:t>výpisky </a:t>
            </a:r>
            <a:r>
              <a:rPr lang="cs-CZ" sz="5100" dirty="0" smtClean="0"/>
              <a:t>z literatury. Proto kladu důraz na to, abyste při psaní měli na paměti situace z vlastního života/okolí, abyste si vždy uměli představit na konkrétním případě, co je jádrem sdělení, které Vám chtěli autoři předat. </a:t>
            </a:r>
          </a:p>
          <a:p>
            <a:endParaRPr lang="cs-CZ" sz="5100" dirty="0" smtClean="0"/>
          </a:p>
        </p:txBody>
      </p:sp>
    </p:spTree>
    <p:extLst>
      <p:ext uri="{BB962C8B-B14F-4D97-AF65-F5344CB8AC3E}">
        <p14:creationId xmlns:p14="http://schemas.microsoft.com/office/powerpoint/2010/main" val="123090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8545" y="429490"/>
            <a:ext cx="12053455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u="sng" dirty="0" smtClean="0"/>
              <a:t>Důležité pojmy </a:t>
            </a:r>
            <a:r>
              <a:rPr lang="cs-CZ" sz="2400" dirty="0" smtClean="0"/>
              <a:t>(které byste po přečtení knihy měli umět stručně vysvětlit)</a:t>
            </a:r>
            <a:endParaRPr lang="cs-CZ" sz="4000" u="sng" dirty="0" smtClean="0"/>
          </a:p>
          <a:p>
            <a:endParaRPr lang="cs-CZ" sz="2800" b="1" dirty="0"/>
          </a:p>
          <a:p>
            <a:r>
              <a:rPr lang="cs-CZ" sz="4000" dirty="0" smtClean="0"/>
              <a:t>Realita 							Legitimizace</a:t>
            </a:r>
          </a:p>
          <a:p>
            <a:r>
              <a:rPr lang="cs-CZ" sz="4000" dirty="0" smtClean="0"/>
              <a:t>Objektivita						Dialektika</a:t>
            </a:r>
          </a:p>
          <a:p>
            <a:r>
              <a:rPr lang="cs-CZ" sz="4000" dirty="0" smtClean="0"/>
              <a:t>Subjektivita					Symbolická univerza</a:t>
            </a:r>
          </a:p>
          <a:p>
            <a:r>
              <a:rPr lang="cs-CZ" sz="4000" dirty="0" smtClean="0"/>
              <a:t>Sociální interakce			Primární socializace</a:t>
            </a:r>
          </a:p>
          <a:p>
            <a:r>
              <a:rPr lang="cs-CZ" sz="4000" dirty="0" smtClean="0"/>
              <a:t>Objektivace					Sekundární socializace</a:t>
            </a:r>
          </a:p>
          <a:p>
            <a:r>
              <a:rPr lang="cs-CZ" sz="4000" dirty="0" smtClean="0"/>
              <a:t>Externalizace					Teorie identity</a:t>
            </a:r>
          </a:p>
          <a:p>
            <a:r>
              <a:rPr lang="cs-CZ" sz="4000" dirty="0" smtClean="0"/>
              <a:t>Internalizace					Institucionalizace</a:t>
            </a:r>
            <a:endParaRPr lang="cs-CZ" sz="4000" dirty="0"/>
          </a:p>
          <a:p>
            <a:r>
              <a:rPr lang="cs-CZ" sz="4000" dirty="0"/>
              <a:t>Sociální </a:t>
            </a:r>
            <a:r>
              <a:rPr lang="cs-CZ" sz="4000" dirty="0" smtClean="0"/>
              <a:t>role					</a:t>
            </a:r>
            <a:r>
              <a:rPr lang="cs-CZ" sz="4000" dirty="0" err="1" smtClean="0"/>
              <a:t>Habitualizace</a:t>
            </a:r>
            <a:endParaRPr lang="cs-CZ" sz="4000" dirty="0"/>
          </a:p>
          <a:p>
            <a:endParaRPr lang="cs-CZ" sz="4000" dirty="0"/>
          </a:p>
          <a:p>
            <a:r>
              <a:rPr lang="cs-CZ" sz="4000" dirty="0"/>
              <a:t>											</a:t>
            </a:r>
          </a:p>
          <a:p>
            <a:r>
              <a:rPr lang="cs-CZ" sz="4000" dirty="0"/>
              <a:t>	</a:t>
            </a:r>
            <a:r>
              <a:rPr lang="cs-CZ" sz="4000" dirty="0" smtClean="0"/>
              <a:t>										</a:t>
            </a:r>
          </a:p>
        </p:txBody>
      </p:sp>
    </p:spTree>
    <p:extLst>
      <p:ext uri="{BB962C8B-B14F-4D97-AF65-F5344CB8AC3E}">
        <p14:creationId xmlns:p14="http://schemas.microsoft.com/office/powerpoint/2010/main" val="8900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-207817" y="287338"/>
            <a:ext cx="12399818" cy="1449387"/>
          </a:xfrm>
        </p:spPr>
        <p:txBody>
          <a:bodyPr/>
          <a:lstStyle/>
          <a:p>
            <a:r>
              <a:rPr lang="cs-CZ" dirty="0" smtClean="0"/>
              <a:t>	Umělá inteligence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8145" y="2050472"/>
            <a:ext cx="10543310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K sepsání referátu můžete klidně využít nástroje AI.</a:t>
            </a:r>
          </a:p>
          <a:p>
            <a:endParaRPr lang="cs-CZ" sz="2400" dirty="0"/>
          </a:p>
          <a:p>
            <a:r>
              <a:rPr lang="cs-CZ" sz="2400" dirty="0" smtClean="0"/>
              <a:t>Důležité je jejich využití nezamlčovat.</a:t>
            </a:r>
          </a:p>
          <a:p>
            <a:endParaRPr lang="cs-CZ" sz="2400" dirty="0"/>
          </a:p>
          <a:p>
            <a:r>
              <a:rPr lang="cs-CZ" sz="2400" dirty="0" smtClean="0"/>
              <a:t>Naopak s Vámi rád proberu, jakým způsobem jste tyto nástroje využili.</a:t>
            </a:r>
          </a:p>
          <a:p>
            <a:endParaRPr lang="cs-CZ" sz="2400" dirty="0"/>
          </a:p>
          <a:p>
            <a:r>
              <a:rPr lang="cs-CZ" sz="2400" dirty="0" smtClean="0"/>
              <a:t>AI Vám vyplivne slušné shrnutí, ale nic nenahradí Vaši vlastní četbu, práci s poznámkami a parafrázemi a zejména úvahu vztahující načerpané teoretické poznatky k Vaší vlastní jedinečné životní zkušenosti.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93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</TotalTime>
  <Words>638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Bookman Old Style</vt:lpstr>
      <vt:lpstr>Calibri</vt:lpstr>
      <vt:lpstr>Calibri Light</vt:lpstr>
      <vt:lpstr>Retrospektiva</vt:lpstr>
      <vt:lpstr>Seminář kontrolované četby  Berger, Luckman  Sociální konstrukce reality  YBSC002</vt:lpstr>
      <vt:lpstr>Studijní opory/kontakt</vt:lpstr>
      <vt:lpstr>Atestace </vt:lpstr>
      <vt:lpstr>Jak knihu číst? Co v ní hledat a nalézt?</vt:lpstr>
      <vt:lpstr>Na co si dát pozor!</vt:lpstr>
      <vt:lpstr>Prezentace aplikace PowerPoint</vt:lpstr>
      <vt:lpstr> Umělá inteligence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kontrolované četby  Berger, Luckman  Sociální konstrukce reality  YBSC002</dc:title>
  <dc:creator>Tomáš Mašek</dc:creator>
  <cp:lastModifiedBy>Tomáš Mašek</cp:lastModifiedBy>
  <cp:revision>25</cp:revision>
  <dcterms:created xsi:type="dcterms:W3CDTF">2022-02-26T09:54:44Z</dcterms:created>
  <dcterms:modified xsi:type="dcterms:W3CDTF">2024-02-24T12:04:50Z</dcterms:modified>
</cp:coreProperties>
</file>