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3" r:id="rId4"/>
    <p:sldId id="297" r:id="rId5"/>
    <p:sldId id="288" r:id="rId6"/>
    <p:sldId id="304" r:id="rId7"/>
    <p:sldId id="289" r:id="rId8"/>
    <p:sldId id="302" r:id="rId9"/>
    <p:sldId id="305" r:id="rId10"/>
    <p:sldId id="306" r:id="rId11"/>
    <p:sldId id="307" r:id="rId12"/>
    <p:sldId id="308" r:id="rId13"/>
    <p:sldId id="309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0F0F0"/>
          </a:solidFill>
        </a:fill>
      </a:tcStyle>
    </a:wholeTbl>
    <a:band2H>
      <a:tcTxStyle/>
      <a:tcStyle>
        <a:tcBdr/>
        <a:fill>
          <a:solidFill>
            <a:srgbClr val="F8F8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/>
      <a:tcStyle>
        <a:tcBdr/>
        <a:fill>
          <a:solidFill>
            <a:schemeClr val="accent1">
              <a:lumOff val="7647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/>
      <a:tcStyle>
        <a:tcBdr/>
        <a:fill>
          <a:solidFill>
            <a:schemeClr val="accent1">
              <a:lumOff val="7647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9884" autoAdjust="0"/>
  </p:normalViewPr>
  <p:slideViewPr>
    <p:cSldViewPr snapToGrid="0">
      <p:cViewPr varScale="1">
        <p:scale>
          <a:sx n="103" d="100"/>
          <a:sy n="103" d="100"/>
        </p:scale>
        <p:origin x="858" y="114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min</a:t>
            </a:r>
            <a:r>
              <a:rPr lang="en-US" baseline="0" dirty="0" smtClean="0"/>
              <a:t> – intro for all participants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0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0" y="1856508"/>
            <a:ext cx="12192000" cy="245225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icture Placeholder 6"/>
          <p:cNvSpPr>
            <a:spLocks noGrp="1"/>
          </p:cNvSpPr>
          <p:nvPr>
            <p:ph type="pic" sz="half" idx="13"/>
          </p:nvPr>
        </p:nvSpPr>
        <p:spPr>
          <a:xfrm>
            <a:off x="275767" y="0"/>
            <a:ext cx="2917826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5" name="Picture Placeholder 6"/>
          <p:cNvSpPr>
            <a:spLocks noGrp="1"/>
          </p:cNvSpPr>
          <p:nvPr>
            <p:ph type="pic" sz="half" idx="14"/>
          </p:nvPr>
        </p:nvSpPr>
        <p:spPr>
          <a:xfrm>
            <a:off x="3193592" y="0"/>
            <a:ext cx="2917826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6" name="Picture Placeholder 6"/>
          <p:cNvSpPr>
            <a:spLocks noGrp="1"/>
          </p:cNvSpPr>
          <p:nvPr>
            <p:ph type="pic" sz="half" idx="15"/>
          </p:nvPr>
        </p:nvSpPr>
        <p:spPr>
          <a:xfrm>
            <a:off x="6111416" y="0"/>
            <a:ext cx="2917826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7" name="Picture Placeholder 6"/>
          <p:cNvSpPr>
            <a:spLocks noGrp="1"/>
          </p:cNvSpPr>
          <p:nvPr>
            <p:ph type="pic" sz="half" idx="16"/>
          </p:nvPr>
        </p:nvSpPr>
        <p:spPr>
          <a:xfrm>
            <a:off x="9029241" y="0"/>
            <a:ext cx="2917826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icture Placeholder 4"/>
          <p:cNvSpPr>
            <a:spLocks noGrp="1"/>
          </p:cNvSpPr>
          <p:nvPr>
            <p:ph type="pic" sz="half" idx="13"/>
          </p:nvPr>
        </p:nvSpPr>
        <p:spPr>
          <a:xfrm>
            <a:off x="5753100" y="685800"/>
            <a:ext cx="3028950" cy="55435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769255"/>
            <a:ext cx="2293257" cy="25835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445656" y="769254"/>
            <a:ext cx="2293257" cy="25835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5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445656" y="3526971"/>
            <a:ext cx="2293257" cy="25617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3526971"/>
            <a:ext cx="2293257" cy="25617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icture Placeholder 6"/>
          <p:cNvSpPr>
            <a:spLocks noGrp="1"/>
          </p:cNvSpPr>
          <p:nvPr>
            <p:ph type="pic" idx="13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991600" y="1"/>
            <a:ext cx="2489200" cy="612341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318396" y="4197927"/>
            <a:ext cx="2312989" cy="192549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18396" y="1"/>
            <a:ext cx="2312989" cy="378750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icture Placeholder 10"/>
          <p:cNvSpPr>
            <a:spLocks noGrp="1"/>
          </p:cNvSpPr>
          <p:nvPr>
            <p:ph type="pic" idx="13"/>
          </p:nvPr>
        </p:nvSpPr>
        <p:spPr>
          <a:xfrm>
            <a:off x="905074" y="2533755"/>
            <a:ext cx="10381854" cy="3632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92237" y="3935412"/>
            <a:ext cx="6110288" cy="26177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1" name="Picture Placeholder 6"/>
          <p:cNvSpPr>
            <a:spLocks noGrp="1"/>
          </p:cNvSpPr>
          <p:nvPr>
            <p:ph type="pic" sz="half" idx="14"/>
          </p:nvPr>
        </p:nvSpPr>
        <p:spPr>
          <a:xfrm>
            <a:off x="8110008" y="254000"/>
            <a:ext cx="3778251" cy="6299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icture Placeholder 6"/>
          <p:cNvSpPr>
            <a:spLocks noGrp="1"/>
          </p:cNvSpPr>
          <p:nvPr>
            <p:ph type="pic" sz="half" idx="13"/>
          </p:nvPr>
        </p:nvSpPr>
        <p:spPr>
          <a:xfrm>
            <a:off x="457200" y="457200"/>
            <a:ext cx="3117129" cy="584633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972359" y="4378035"/>
            <a:ext cx="2312989" cy="192549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972359" y="2106178"/>
            <a:ext cx="2312989" cy="192549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27319" y="3239485"/>
            <a:ext cx="2407758" cy="16105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127319" y="0"/>
            <a:ext cx="2407758" cy="301259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692164" y="0"/>
            <a:ext cx="1950008" cy="626432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127317" y="5076966"/>
            <a:ext cx="2407758" cy="178103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/>
          <p:cNvSpPr>
            <a:spLocks noGrp="1"/>
          </p:cNvSpPr>
          <p:nvPr>
            <p:ph type="pic" sz="half" idx="13"/>
          </p:nvPr>
        </p:nvSpPr>
        <p:spPr>
          <a:xfrm>
            <a:off x="-1" y="1"/>
            <a:ext cx="2563093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" name="Picture Placeholder 12"/>
          <p:cNvSpPr>
            <a:spLocks noGrp="1"/>
          </p:cNvSpPr>
          <p:nvPr>
            <p:ph type="pic" sz="half" idx="14"/>
          </p:nvPr>
        </p:nvSpPr>
        <p:spPr>
          <a:xfrm>
            <a:off x="9628909" y="0"/>
            <a:ext cx="2563092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icture Placeholder 7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23899" y="3570513"/>
            <a:ext cx="4378188" cy="260168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23898" y="685799"/>
            <a:ext cx="4378188" cy="252185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85389" y="2491014"/>
            <a:ext cx="3239861" cy="265248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453618" y="2491014"/>
            <a:ext cx="3587297" cy="26860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90548" y="2457450"/>
            <a:ext cx="3618595" cy="26860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73283" y="4586513"/>
            <a:ext cx="2137130" cy="19907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673283" y="2534653"/>
            <a:ext cx="2137130" cy="178067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673283" y="272716"/>
            <a:ext cx="2137130" cy="20456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047167" y="272716"/>
            <a:ext cx="2137129" cy="630454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7060617" y="622847"/>
            <a:ext cx="4057101" cy="570948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28844" y="677293"/>
            <a:ext cx="2722692" cy="22321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28844" y="3223756"/>
            <a:ext cx="2722692" cy="29609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698574" y="3527083"/>
            <a:ext cx="3327418" cy="212192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10227392" y="1214662"/>
            <a:ext cx="1964608" cy="21219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0227392" y="3527083"/>
            <a:ext cx="1964608" cy="21219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8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698574" y="1214662"/>
            <a:ext cx="3327418" cy="212192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132112" y="1494969"/>
            <a:ext cx="3657603" cy="365760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Box 6"/>
          <p:cNvSpPr txBox="1"/>
          <p:nvPr/>
        </p:nvSpPr>
        <p:spPr>
          <a:xfrm>
            <a:off x="651719" y="5987898"/>
            <a:ext cx="2811917" cy="30777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900" b="1" spc="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GB" sz="1400" dirty="0" smtClean="0"/>
              <a:t>Roman Slezacek</a:t>
            </a:r>
            <a:endParaRPr sz="1400" dirty="0"/>
          </a:p>
        </p:txBody>
      </p:sp>
      <p:pic>
        <p:nvPicPr>
          <p:cNvPr id="203" name="Picture Placeholder 2" descr="Picture Placeholder 2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/>
          </a:blip>
          <a:srcRect t="4680" b="4679"/>
          <a:stretch>
            <a:fillRect/>
          </a:stretch>
        </p:blipFill>
        <p:spPr>
          <a:xfrm>
            <a:off x="-1" y="0"/>
            <a:ext cx="12192001" cy="3851564"/>
          </a:xfrm>
          <a:prstGeom prst="rect">
            <a:avLst/>
          </a:prstGeom>
        </p:spPr>
      </p:pic>
      <p:sp>
        <p:nvSpPr>
          <p:cNvPr id="11" name="TextBox 6"/>
          <p:cNvSpPr txBox="1"/>
          <p:nvPr/>
        </p:nvSpPr>
        <p:spPr>
          <a:xfrm>
            <a:off x="651719" y="4615466"/>
            <a:ext cx="6998745" cy="30777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900" b="1" spc="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GB" sz="1400" dirty="0" smtClean="0"/>
              <a:t>Revenue Management&amp; Marketing </a:t>
            </a:r>
            <a:endParaRPr lang="en-GB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Box 4"/>
          <p:cNvSpPr txBox="1"/>
          <p:nvPr/>
        </p:nvSpPr>
        <p:spPr>
          <a:xfrm>
            <a:off x="282444" y="69923"/>
            <a:ext cx="1190955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 b="1"/>
            </a:lvl1pPr>
          </a:lstStyle>
          <a:p>
            <a:pPr lvl="0"/>
            <a:endParaRPr lang="en-US" dirty="0"/>
          </a:p>
        </p:txBody>
      </p:sp>
      <p:sp>
        <p:nvSpPr>
          <p:cNvPr id="224" name="TextBox 5"/>
          <p:cNvSpPr/>
          <p:nvPr/>
        </p:nvSpPr>
        <p:spPr>
          <a:xfrm>
            <a:off x="3" y="716254"/>
            <a:ext cx="12191997" cy="21864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900" b="1" spc="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6478" y="59742"/>
            <a:ext cx="12896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 Special Offers – room categories &amp; pricing 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17130" y="1188774"/>
            <a:ext cx="118121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endParaRPr lang="en-US" sz="3000" dirty="0" smtClean="0"/>
          </a:p>
          <a:p>
            <a:pPr marL="457200" indent="-457200">
              <a:buFontTx/>
              <a:buChar char="-"/>
            </a:pPr>
            <a:endParaRPr lang="en-US" sz="3000" dirty="0" smtClean="0"/>
          </a:p>
          <a:p>
            <a:pPr marL="457200" indent="-457200">
              <a:buFontTx/>
              <a:buChar char="-"/>
            </a:pPr>
            <a:endParaRPr lang="en-US" sz="3000" dirty="0" smtClean="0"/>
          </a:p>
          <a:p>
            <a:pPr marL="457200" indent="-457200">
              <a:buFontTx/>
              <a:buChar char="-"/>
            </a:pPr>
            <a:endParaRPr lang="en-US" sz="3000" dirty="0" smtClean="0"/>
          </a:p>
          <a:p>
            <a:endParaRPr lang="en-US" sz="3000" dirty="0" smtClean="0"/>
          </a:p>
          <a:p>
            <a:pPr marL="285750" indent="-285750">
              <a:buFontTx/>
              <a:buChar char="-"/>
            </a:pPr>
            <a:endParaRPr lang="en-US" sz="3000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2327" y="1260071"/>
            <a:ext cx="618722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148054"/>
            <a:ext cx="112966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7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Box 4"/>
          <p:cNvSpPr txBox="1"/>
          <p:nvPr/>
        </p:nvSpPr>
        <p:spPr>
          <a:xfrm>
            <a:off x="282444" y="69923"/>
            <a:ext cx="1190955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 b="1"/>
            </a:lvl1pPr>
          </a:lstStyle>
          <a:p>
            <a:pPr lvl="0"/>
            <a:endParaRPr lang="en-US" dirty="0"/>
          </a:p>
        </p:txBody>
      </p:sp>
      <p:sp>
        <p:nvSpPr>
          <p:cNvPr id="224" name="TextBox 5"/>
          <p:cNvSpPr/>
          <p:nvPr/>
        </p:nvSpPr>
        <p:spPr>
          <a:xfrm>
            <a:off x="3" y="716254"/>
            <a:ext cx="12191997" cy="21864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900" b="1" spc="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6478" y="59742"/>
            <a:ext cx="12896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 Special Offers – booking channels 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17130" y="1188774"/>
            <a:ext cx="118121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endParaRPr lang="en-US" sz="3000" dirty="0" smtClean="0"/>
          </a:p>
          <a:p>
            <a:pPr marL="457200" indent="-457200">
              <a:buFontTx/>
              <a:buChar char="-"/>
            </a:pPr>
            <a:endParaRPr lang="en-US" sz="3000" dirty="0" smtClean="0"/>
          </a:p>
          <a:p>
            <a:pPr marL="457200" indent="-457200">
              <a:buFontTx/>
              <a:buChar char="-"/>
            </a:pPr>
            <a:endParaRPr lang="en-US" sz="3000" dirty="0" smtClean="0"/>
          </a:p>
          <a:p>
            <a:pPr marL="457200" indent="-457200">
              <a:buFontTx/>
              <a:buChar char="-"/>
            </a:pPr>
            <a:endParaRPr lang="en-US" sz="3000" dirty="0" smtClean="0"/>
          </a:p>
          <a:p>
            <a:endParaRPr lang="en-US" sz="3000" dirty="0" smtClean="0"/>
          </a:p>
          <a:p>
            <a:pPr marL="285750" indent="-285750">
              <a:buFontTx/>
              <a:buChar char="-"/>
            </a:pPr>
            <a:endParaRPr lang="en-US" sz="3000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2327" y="1260071"/>
            <a:ext cx="618722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36" y="1368682"/>
            <a:ext cx="8820054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56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Box 4"/>
          <p:cNvSpPr txBox="1"/>
          <p:nvPr/>
        </p:nvSpPr>
        <p:spPr>
          <a:xfrm>
            <a:off x="282444" y="69923"/>
            <a:ext cx="1190955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 b="1"/>
            </a:lvl1pPr>
          </a:lstStyle>
          <a:p>
            <a:pPr lvl="0"/>
            <a:endParaRPr lang="en-US" dirty="0"/>
          </a:p>
        </p:txBody>
      </p:sp>
      <p:sp>
        <p:nvSpPr>
          <p:cNvPr id="224" name="TextBox 5"/>
          <p:cNvSpPr/>
          <p:nvPr/>
        </p:nvSpPr>
        <p:spPr>
          <a:xfrm>
            <a:off x="3" y="716254"/>
            <a:ext cx="12191997" cy="21864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900" b="1" spc="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6478" y="59742"/>
            <a:ext cx="12896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 Special Offers – digital communication 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17130" y="1188774"/>
            <a:ext cx="118121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endParaRPr lang="en-US" sz="3000" dirty="0" smtClean="0"/>
          </a:p>
          <a:p>
            <a:pPr marL="457200" indent="-457200">
              <a:buFontTx/>
              <a:buChar char="-"/>
            </a:pPr>
            <a:endParaRPr lang="en-US" sz="3000" dirty="0" smtClean="0"/>
          </a:p>
          <a:p>
            <a:pPr marL="457200" indent="-457200">
              <a:buFontTx/>
              <a:buChar char="-"/>
            </a:pPr>
            <a:endParaRPr lang="en-US" sz="3000" dirty="0" smtClean="0"/>
          </a:p>
          <a:p>
            <a:pPr marL="457200" indent="-457200">
              <a:buFontTx/>
              <a:buChar char="-"/>
            </a:pPr>
            <a:endParaRPr lang="en-US" sz="3000" dirty="0" smtClean="0"/>
          </a:p>
          <a:p>
            <a:endParaRPr lang="en-US" sz="3000" dirty="0" smtClean="0"/>
          </a:p>
          <a:p>
            <a:pPr marL="285750" indent="-285750">
              <a:buFontTx/>
              <a:buChar char="-"/>
            </a:pPr>
            <a:endParaRPr lang="en-US" sz="3000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183" y="1257062"/>
            <a:ext cx="6676017" cy="42946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4806" y="1266244"/>
            <a:ext cx="45876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/>
              <a:t>Facebook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/>
              <a:t>Instagram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/>
              <a:t>PPC/SEO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/>
              <a:t>Journalist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/>
              <a:t>Reservation department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/>
              <a:t>Email communication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/>
              <a:t>FS App / Website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 smtClean="0"/>
          </a:p>
          <a:p>
            <a:r>
              <a:rPr lang="en-GB" sz="3000" dirty="0" smtClean="0"/>
              <a:t>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01422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Box 4"/>
          <p:cNvSpPr txBox="1"/>
          <p:nvPr/>
        </p:nvSpPr>
        <p:spPr>
          <a:xfrm>
            <a:off x="282444" y="69923"/>
            <a:ext cx="1190955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 b="1"/>
            </a:lvl1pPr>
          </a:lstStyle>
          <a:p>
            <a:pPr lvl="0"/>
            <a:endParaRPr lang="en-US" dirty="0"/>
          </a:p>
        </p:txBody>
      </p:sp>
      <p:sp>
        <p:nvSpPr>
          <p:cNvPr id="224" name="TextBox 5"/>
          <p:cNvSpPr/>
          <p:nvPr/>
        </p:nvSpPr>
        <p:spPr>
          <a:xfrm>
            <a:off x="3" y="716254"/>
            <a:ext cx="12191997" cy="21864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900" b="1" spc="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6478" y="59742"/>
            <a:ext cx="12896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 Special Offers – ROI for each campaign is a must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17130" y="1188774"/>
            <a:ext cx="118121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endParaRPr lang="en-US" sz="3000" dirty="0" smtClean="0"/>
          </a:p>
          <a:p>
            <a:pPr marL="457200" indent="-457200">
              <a:buFontTx/>
              <a:buChar char="-"/>
            </a:pPr>
            <a:endParaRPr lang="en-US" sz="3000" dirty="0" smtClean="0"/>
          </a:p>
          <a:p>
            <a:pPr marL="457200" indent="-457200">
              <a:buFontTx/>
              <a:buChar char="-"/>
            </a:pPr>
            <a:endParaRPr lang="en-US" sz="3000" dirty="0" smtClean="0"/>
          </a:p>
          <a:p>
            <a:pPr marL="457200" indent="-457200">
              <a:buFontTx/>
              <a:buChar char="-"/>
            </a:pPr>
            <a:endParaRPr lang="en-US" sz="3000" dirty="0" smtClean="0"/>
          </a:p>
          <a:p>
            <a:endParaRPr lang="en-US" sz="3000" dirty="0" smtClean="0"/>
          </a:p>
          <a:p>
            <a:pPr marL="285750" indent="-285750">
              <a:buFontTx/>
              <a:buChar char="-"/>
            </a:pPr>
            <a:endParaRPr lang="en-US" sz="3000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330" y="1274601"/>
            <a:ext cx="73628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506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Picture Placeholder 1" descr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57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47400">
                <a:srgbClr val="FFFFFF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135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8" name="TextBox 7"/>
          <p:cNvSpPr txBox="1"/>
          <p:nvPr/>
        </p:nvSpPr>
        <p:spPr>
          <a:xfrm>
            <a:off x="4558926" y="2343305"/>
            <a:ext cx="3074148" cy="1844041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1500" spc="-300">
                <a:solidFill>
                  <a:srgbClr val="FFFFFF"/>
                </a:solidFill>
                <a:effectLst>
                  <a:outerShdw blurRad="762000" rotWithShape="0">
                    <a:srgbClr val="000000"/>
                  </a:outerShdw>
                </a:effectLst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Q&amp;A</a:t>
            </a:r>
          </a:p>
        </p:txBody>
      </p:sp>
      <p:sp>
        <p:nvSpPr>
          <p:cNvPr id="359" name="Straight Connector 11"/>
          <p:cNvSpPr/>
          <p:nvPr/>
        </p:nvSpPr>
        <p:spPr>
          <a:xfrm>
            <a:off x="2913888" y="4205352"/>
            <a:ext cx="6364224" cy="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Box 4"/>
          <p:cNvSpPr txBox="1"/>
          <p:nvPr/>
        </p:nvSpPr>
        <p:spPr>
          <a:xfrm>
            <a:off x="74645" y="85200"/>
            <a:ext cx="1255686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Introduction</a:t>
            </a:r>
            <a:endParaRPr dirty="0"/>
          </a:p>
        </p:txBody>
      </p:sp>
      <p:sp>
        <p:nvSpPr>
          <p:cNvPr id="212" name="Rectangle 16"/>
          <p:cNvSpPr txBox="1"/>
          <p:nvPr/>
        </p:nvSpPr>
        <p:spPr>
          <a:xfrm>
            <a:off x="1082013" y="983537"/>
            <a:ext cx="8463204" cy="671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lnSpc>
                <a:spcPct val="150000"/>
              </a:lnSpc>
              <a:defRPr sz="2000" b="1" i="1">
                <a:solidFill>
                  <a:srgbClr val="C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en-US" sz="2800" dirty="0" smtClean="0"/>
              <a:t>Roman Slezáček</a:t>
            </a:r>
            <a:endParaRPr sz="2800" dirty="0"/>
          </a:p>
        </p:txBody>
      </p:sp>
      <p:sp>
        <p:nvSpPr>
          <p:cNvPr id="213" name="TextovéPole 3"/>
          <p:cNvSpPr txBox="1"/>
          <p:nvPr/>
        </p:nvSpPr>
        <p:spPr>
          <a:xfrm>
            <a:off x="216408" y="1536192"/>
            <a:ext cx="8850253" cy="464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buSzPct val="100000"/>
              <a:defRPr b="1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US" dirty="0" smtClean="0"/>
              <a:t> </a:t>
            </a:r>
            <a:endParaRPr dirty="0"/>
          </a:p>
        </p:txBody>
      </p:sp>
      <p:sp>
        <p:nvSpPr>
          <p:cNvPr id="224" name="TextBox 5"/>
          <p:cNvSpPr/>
          <p:nvPr/>
        </p:nvSpPr>
        <p:spPr>
          <a:xfrm>
            <a:off x="3" y="716254"/>
            <a:ext cx="12191997" cy="21864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900" b="1" spc="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9" y="1922546"/>
            <a:ext cx="3151161" cy="4256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4853" y="1961804"/>
            <a:ext cx="7721670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2015 – Senior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Director of Revenue Management,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Four Seasons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Prague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2014 –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Cluster Market Revenue Manager Munich, Marriott Hotels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 smtClean="0"/>
              <a:t>2012 – Revenue Manager, </a:t>
            </a:r>
            <a:r>
              <a:rPr lang="en-US" dirty="0" err="1" smtClean="0"/>
              <a:t>Boscolo</a:t>
            </a:r>
            <a:r>
              <a:rPr lang="en-US" dirty="0" smtClean="0"/>
              <a:t> Hotel, Autograph Collection by Marriott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2011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– Revenue Analyst/Supervisor, Cluster Hotels </a:t>
            </a:r>
            <a:r>
              <a:rPr lang="en-US" dirty="0" smtClean="0"/>
              <a:t>Marriot in Prague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 smtClean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-    2018 – RM Coach for EMEA region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-    2017 Award Management hotel of the year in EMEA 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 smtClean="0"/>
              <a:t>Provided orientation training for 8 DORM at Four Seasons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 smtClean="0"/>
              <a:t>6 months support for 3 FS properties in London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 smtClean="0"/>
              <a:t>Graduated from Economics and Management from Newton College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Box 4"/>
          <p:cNvSpPr txBox="1"/>
          <p:nvPr/>
        </p:nvSpPr>
        <p:spPr>
          <a:xfrm>
            <a:off x="282444" y="69923"/>
            <a:ext cx="1119260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 b="1"/>
            </a:lvl1pPr>
          </a:lstStyle>
          <a:p>
            <a:pPr lvl="0"/>
            <a:r>
              <a:rPr lang="en-US" dirty="0" smtClean="0"/>
              <a:t>Definition of Revenue Management</a:t>
            </a:r>
            <a:endParaRPr dirty="0"/>
          </a:p>
        </p:txBody>
      </p:sp>
      <p:sp>
        <p:nvSpPr>
          <p:cNvPr id="213" name="TextovéPole 3"/>
          <p:cNvSpPr txBox="1"/>
          <p:nvPr/>
        </p:nvSpPr>
        <p:spPr>
          <a:xfrm>
            <a:off x="216408" y="1536192"/>
            <a:ext cx="8850253" cy="464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buSzPct val="100000"/>
              <a:defRPr b="1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US" dirty="0" smtClean="0"/>
              <a:t> </a:t>
            </a:r>
            <a:endParaRPr dirty="0"/>
          </a:p>
        </p:txBody>
      </p:sp>
      <p:sp>
        <p:nvSpPr>
          <p:cNvPr id="224" name="TextBox 5"/>
          <p:cNvSpPr/>
          <p:nvPr/>
        </p:nvSpPr>
        <p:spPr>
          <a:xfrm>
            <a:off x="3" y="716254"/>
            <a:ext cx="12191997" cy="21864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900" b="1" spc="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0" y="1581226"/>
            <a:ext cx="12029237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3200" dirty="0" smtClean="0"/>
              <a:t>“Revenue Management ensures that companies sell the right product to the right customer at the right time for the right price“</a:t>
            </a:r>
          </a:p>
          <a:p>
            <a:pPr algn="ctr"/>
            <a:endParaRPr lang="en-US" sz="3200" dirty="0"/>
          </a:p>
          <a:p>
            <a:pPr marL="285750" indent="-285750">
              <a:buFontTx/>
              <a:buChar char="-"/>
            </a:pPr>
            <a:endParaRPr lang="en-US" sz="3200" dirty="0"/>
          </a:p>
          <a:p>
            <a:pPr marL="285750" indent="-285750">
              <a:buFontTx/>
              <a:buChar char="-"/>
            </a:pPr>
            <a:endParaRPr lang="en-US" sz="3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24967" y="6397910"/>
            <a:ext cx="11304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(Source: book Revenue Management hard core tacktics for market domination)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230" y="4755744"/>
            <a:ext cx="1318707" cy="139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359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Box 4"/>
          <p:cNvSpPr txBox="1"/>
          <p:nvPr/>
        </p:nvSpPr>
        <p:spPr>
          <a:xfrm>
            <a:off x="282444" y="69923"/>
            <a:ext cx="1190955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 b="1"/>
            </a:lvl1pPr>
          </a:lstStyle>
          <a:p>
            <a:pPr lvl="0"/>
            <a:endParaRPr lang="en-US" dirty="0"/>
          </a:p>
        </p:txBody>
      </p:sp>
      <p:sp>
        <p:nvSpPr>
          <p:cNvPr id="224" name="TextBox 5"/>
          <p:cNvSpPr/>
          <p:nvPr/>
        </p:nvSpPr>
        <p:spPr>
          <a:xfrm>
            <a:off x="3" y="716254"/>
            <a:ext cx="12191997" cy="21864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900" b="1" spc="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6478" y="59742"/>
            <a:ext cx="12457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 Customers / guests 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217130" y="-378314"/>
            <a:ext cx="118121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u="sng" dirty="0" smtClean="0"/>
          </a:p>
          <a:p>
            <a:pPr algn="ctr"/>
            <a:endParaRPr lang="en-US" sz="4400" dirty="0" smtClean="0"/>
          </a:p>
          <a:p>
            <a:pPr algn="ctr"/>
            <a:endParaRPr lang="en-US" sz="4400" dirty="0"/>
          </a:p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Retail</a:t>
            </a:r>
            <a:r>
              <a:rPr lang="en-US" sz="4400" dirty="0" smtClean="0"/>
              <a:t>/Discount/</a:t>
            </a:r>
            <a:r>
              <a:rPr lang="en-US" sz="4400" dirty="0" smtClean="0">
                <a:solidFill>
                  <a:srgbClr val="0070C0"/>
                </a:solidFill>
              </a:rPr>
              <a:t>Wholesaler</a:t>
            </a:r>
            <a:r>
              <a:rPr lang="en-US" sz="4400" dirty="0" smtClean="0"/>
              <a:t>/Negotiated/</a:t>
            </a:r>
            <a:r>
              <a:rPr lang="en-US" sz="4400" dirty="0" smtClean="0">
                <a:solidFill>
                  <a:srgbClr val="0070C0"/>
                </a:solidFill>
              </a:rPr>
              <a:t>Special </a:t>
            </a:r>
            <a:r>
              <a:rPr lang="en-US" sz="4400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208" y="2215118"/>
            <a:ext cx="5915608" cy="44109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4441" y="2370662"/>
            <a:ext cx="1726163" cy="1015661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dirty="0" smtClean="0"/>
              <a:t>$500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48531" y="2364442"/>
            <a:ext cx="1726163" cy="1015661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dirty="0" smtClean="0"/>
              <a:t>$350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9992" y="4840164"/>
            <a:ext cx="1726163" cy="1015661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dirty="0" smtClean="0"/>
              <a:t>$250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82743" y="4777960"/>
            <a:ext cx="1726163" cy="1015661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dirty="0" smtClean="0"/>
              <a:t>$150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2607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Box 4"/>
          <p:cNvSpPr txBox="1"/>
          <p:nvPr/>
        </p:nvSpPr>
        <p:spPr>
          <a:xfrm>
            <a:off x="282444" y="69923"/>
            <a:ext cx="1190955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 b="1"/>
            </a:lvl1pPr>
          </a:lstStyle>
          <a:p>
            <a:pPr lvl="0"/>
            <a:r>
              <a:rPr lang="en-GB" dirty="0" smtClean="0"/>
              <a:t>What do we know about </a:t>
            </a:r>
            <a:r>
              <a:rPr lang="en-GB" dirty="0" smtClean="0"/>
              <a:t>customers</a:t>
            </a:r>
            <a:r>
              <a:rPr lang="en-GB" dirty="0" smtClean="0"/>
              <a:t>? </a:t>
            </a:r>
            <a:endParaRPr lang="en-US" dirty="0"/>
          </a:p>
        </p:txBody>
      </p:sp>
      <p:sp>
        <p:nvSpPr>
          <p:cNvPr id="224" name="TextBox 5"/>
          <p:cNvSpPr/>
          <p:nvPr/>
        </p:nvSpPr>
        <p:spPr>
          <a:xfrm>
            <a:off x="3" y="716254"/>
            <a:ext cx="12191997" cy="21864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900" b="1" spc="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74686" y="1277710"/>
            <a:ext cx="106124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en-US" sz="3000" dirty="0" smtClean="0"/>
          </a:p>
          <a:p>
            <a:pPr marL="285750" indent="-285750">
              <a:buFontTx/>
              <a:buChar char="-"/>
            </a:pPr>
            <a:endParaRPr lang="en-US" sz="3000" dirty="0" smtClean="0"/>
          </a:p>
          <a:p>
            <a:pPr marL="285750" indent="-285750">
              <a:buFontTx/>
              <a:buChar char="-"/>
            </a:pPr>
            <a:endParaRPr lang="en-US" sz="3000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24" y="1277710"/>
            <a:ext cx="6906628" cy="45353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4687" y="1306285"/>
            <a:ext cx="1061241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000" dirty="0" smtClean="0"/>
              <a:t>Country?</a:t>
            </a:r>
          </a:p>
          <a:p>
            <a:pPr marL="285750" indent="-285750">
              <a:buFontTx/>
              <a:buChar char="-"/>
            </a:pPr>
            <a:r>
              <a:rPr lang="en-US" sz="3000" dirty="0" smtClean="0"/>
              <a:t>Average lead time?</a:t>
            </a:r>
          </a:p>
          <a:p>
            <a:pPr marL="285750" indent="-285750">
              <a:buFontTx/>
              <a:buChar char="-"/>
            </a:pPr>
            <a:r>
              <a:rPr lang="en-US" sz="3000" dirty="0" smtClean="0"/>
              <a:t>Room rate?</a:t>
            </a:r>
            <a:endParaRPr lang="en-US" sz="3000" dirty="0" smtClean="0"/>
          </a:p>
          <a:p>
            <a:pPr marL="285750" indent="-285750">
              <a:buFontTx/>
              <a:buChar char="-"/>
            </a:pPr>
            <a:r>
              <a:rPr lang="en-US" sz="3000" dirty="0" smtClean="0"/>
              <a:t>Room Revenue? </a:t>
            </a:r>
          </a:p>
          <a:p>
            <a:pPr marL="285750" indent="-285750">
              <a:buFontTx/>
              <a:buChar char="-"/>
            </a:pPr>
            <a:r>
              <a:rPr lang="en-US" sz="3000" dirty="0" smtClean="0"/>
              <a:t>Ancillary Revenue? </a:t>
            </a:r>
          </a:p>
          <a:p>
            <a:pPr marL="285750" indent="-285750">
              <a:buFontTx/>
              <a:buChar char="-"/>
            </a:pPr>
            <a:r>
              <a:rPr lang="en-US" sz="3000" dirty="0" smtClean="0"/>
              <a:t>Rooms/Suites? </a:t>
            </a:r>
          </a:p>
          <a:p>
            <a:endParaRPr lang="en-US" sz="3000" dirty="0" smtClean="0"/>
          </a:p>
          <a:p>
            <a:pPr marL="285750" indent="-285750">
              <a:buFontTx/>
              <a:buChar char="-"/>
            </a:pPr>
            <a:endParaRPr lang="en-US" sz="3000" dirty="0" smtClean="0"/>
          </a:p>
          <a:p>
            <a:pPr marL="285750" indent="-285750">
              <a:buFontTx/>
              <a:buChar char="-"/>
            </a:pPr>
            <a:endParaRPr lang="en-US" sz="3000" dirty="0" smtClean="0"/>
          </a:p>
          <a:p>
            <a:pPr marL="285750" indent="-285750">
              <a:buFontTx/>
              <a:buChar char="-"/>
            </a:pPr>
            <a:endParaRPr lang="en-US" sz="3000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608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Box 4"/>
          <p:cNvSpPr txBox="1"/>
          <p:nvPr/>
        </p:nvSpPr>
        <p:spPr>
          <a:xfrm>
            <a:off x="282444" y="69923"/>
            <a:ext cx="1190955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 b="1"/>
            </a:lvl1pPr>
          </a:lstStyle>
          <a:p>
            <a:pPr lvl="0"/>
            <a:endParaRPr lang="en-US" dirty="0"/>
          </a:p>
        </p:txBody>
      </p:sp>
      <p:sp>
        <p:nvSpPr>
          <p:cNvPr id="224" name="TextBox 5"/>
          <p:cNvSpPr/>
          <p:nvPr/>
        </p:nvSpPr>
        <p:spPr>
          <a:xfrm>
            <a:off x="3" y="716254"/>
            <a:ext cx="12191997" cy="21864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900" b="1" spc="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6478" y="59742"/>
            <a:ext cx="12457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 Customers / guests 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4" y="1017525"/>
            <a:ext cx="10860832" cy="570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44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Box 4"/>
          <p:cNvSpPr txBox="1"/>
          <p:nvPr/>
        </p:nvSpPr>
        <p:spPr>
          <a:xfrm>
            <a:off x="282444" y="69923"/>
            <a:ext cx="1190955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 b="1"/>
            </a:lvl1pPr>
          </a:lstStyle>
          <a:p>
            <a:pPr lvl="0"/>
            <a:r>
              <a:rPr lang="en-US" dirty="0" smtClean="0"/>
              <a:t>An example – US </a:t>
            </a:r>
            <a:r>
              <a:rPr lang="en-US" dirty="0" smtClean="0"/>
              <a:t>customer </a:t>
            </a:r>
            <a:endParaRPr lang="en-US" dirty="0"/>
          </a:p>
        </p:txBody>
      </p:sp>
      <p:sp>
        <p:nvSpPr>
          <p:cNvPr id="224" name="TextBox 5"/>
          <p:cNvSpPr/>
          <p:nvPr/>
        </p:nvSpPr>
        <p:spPr>
          <a:xfrm>
            <a:off x="3" y="716254"/>
            <a:ext cx="12191997" cy="21864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900" b="1" spc="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74687" y="1306285"/>
            <a:ext cx="1061241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u="sng" dirty="0" smtClean="0">
                <a:solidFill>
                  <a:srgbClr val="FF0000"/>
                </a:solidFill>
              </a:rPr>
              <a:t>USA:</a:t>
            </a:r>
            <a:endParaRPr lang="en-US" sz="3000" u="sng" dirty="0">
              <a:solidFill>
                <a:srgbClr val="FF0000"/>
              </a:solidFill>
            </a:endParaRPr>
          </a:p>
          <a:p>
            <a:r>
              <a:rPr lang="en-US" sz="3000" dirty="0" smtClean="0"/>
              <a:t>Average </a:t>
            </a:r>
            <a:r>
              <a:rPr lang="en-US" sz="3000" dirty="0" smtClean="0"/>
              <a:t>booking window : 120 days </a:t>
            </a:r>
          </a:p>
          <a:p>
            <a:r>
              <a:rPr lang="en-US" sz="3000" dirty="0" smtClean="0"/>
              <a:t>Highest </a:t>
            </a:r>
            <a:r>
              <a:rPr lang="en-US" sz="3000" dirty="0" smtClean="0"/>
              <a:t>spenders/suite buyers </a:t>
            </a:r>
            <a:endParaRPr lang="en-US" sz="3000" dirty="0" smtClean="0"/>
          </a:p>
          <a:p>
            <a:r>
              <a:rPr lang="en-US" sz="3000" dirty="0" smtClean="0"/>
              <a:t>Average length of stay 3 </a:t>
            </a:r>
            <a:r>
              <a:rPr lang="en-US" sz="3000" dirty="0" smtClean="0"/>
              <a:t>– 4 nights </a:t>
            </a:r>
            <a:endParaRPr lang="en-US" sz="3000" dirty="0" smtClean="0"/>
          </a:p>
          <a:p>
            <a:r>
              <a:rPr lang="en-US" sz="3000" dirty="0"/>
              <a:t>W</a:t>
            </a:r>
            <a:r>
              <a:rPr lang="en-US" sz="3000" dirty="0" smtClean="0"/>
              <a:t>illing to spend extra money for additional services </a:t>
            </a:r>
          </a:p>
          <a:p>
            <a:r>
              <a:rPr lang="en-US" sz="3000" dirty="0" smtClean="0"/>
              <a:t> </a:t>
            </a:r>
            <a:endParaRPr lang="en-US" sz="3000" dirty="0" smtClean="0"/>
          </a:p>
          <a:p>
            <a:endParaRPr lang="en-US" sz="3000" dirty="0" smtClean="0"/>
          </a:p>
          <a:p>
            <a:pPr marL="285750" indent="-285750">
              <a:buFontTx/>
              <a:buChar char="-"/>
            </a:pPr>
            <a:endParaRPr lang="en-US" sz="3000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07" y="4456354"/>
            <a:ext cx="3289166" cy="172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217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Box 4"/>
          <p:cNvSpPr txBox="1"/>
          <p:nvPr/>
        </p:nvSpPr>
        <p:spPr>
          <a:xfrm>
            <a:off x="282444" y="69923"/>
            <a:ext cx="1190955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 b="1"/>
            </a:lvl1pPr>
          </a:lstStyle>
          <a:p>
            <a:pPr lvl="0"/>
            <a:endParaRPr lang="en-US" dirty="0"/>
          </a:p>
        </p:txBody>
      </p:sp>
      <p:sp>
        <p:nvSpPr>
          <p:cNvPr id="224" name="TextBox 5"/>
          <p:cNvSpPr/>
          <p:nvPr/>
        </p:nvSpPr>
        <p:spPr>
          <a:xfrm>
            <a:off x="3" y="716254"/>
            <a:ext cx="12191997" cy="21864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900" b="1" spc="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6478" y="59742"/>
            <a:ext cx="12896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Communication of a special offer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17130" y="1188774"/>
            <a:ext cx="118121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endParaRPr lang="en-US" sz="3000" dirty="0" smtClean="0"/>
          </a:p>
          <a:p>
            <a:pPr marL="457200" indent="-457200">
              <a:buFontTx/>
              <a:buChar char="-"/>
            </a:pPr>
            <a:endParaRPr lang="en-US" sz="3000" dirty="0" smtClean="0"/>
          </a:p>
          <a:p>
            <a:pPr marL="457200" indent="-457200">
              <a:buFontTx/>
              <a:buChar char="-"/>
            </a:pPr>
            <a:endParaRPr lang="en-US" sz="3000" dirty="0" smtClean="0"/>
          </a:p>
          <a:p>
            <a:pPr marL="457200" indent="-457200">
              <a:buFontTx/>
              <a:buChar char="-"/>
            </a:pPr>
            <a:endParaRPr lang="en-US" sz="3000" dirty="0" smtClean="0"/>
          </a:p>
          <a:p>
            <a:endParaRPr lang="en-US" sz="3000" dirty="0" smtClean="0"/>
          </a:p>
          <a:p>
            <a:pPr marL="285750" indent="-285750">
              <a:buFontTx/>
              <a:buChar char="-"/>
            </a:pPr>
            <a:endParaRPr lang="en-US" sz="3000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2327" y="1260071"/>
            <a:ext cx="618722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436" y="4326169"/>
            <a:ext cx="6424006" cy="145903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1409" y="-569381"/>
            <a:ext cx="1181210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u="sng" dirty="0" smtClean="0"/>
          </a:p>
          <a:p>
            <a:pPr algn="ctr"/>
            <a:endParaRPr lang="en-US" sz="4400" dirty="0" smtClean="0"/>
          </a:p>
          <a:p>
            <a:pPr algn="ctr"/>
            <a:endParaRPr lang="en-US" sz="4400" dirty="0"/>
          </a:p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Create a package =&gt; tag a price =&gt; booking channel =&gt; digital communication =&gt; evaluate results =&gt; share results 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41615194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Box 4"/>
          <p:cNvSpPr txBox="1"/>
          <p:nvPr/>
        </p:nvSpPr>
        <p:spPr>
          <a:xfrm>
            <a:off x="282444" y="69923"/>
            <a:ext cx="1190955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 b="1"/>
            </a:lvl1pPr>
          </a:lstStyle>
          <a:p>
            <a:pPr lvl="0"/>
            <a:endParaRPr lang="en-US" dirty="0"/>
          </a:p>
        </p:txBody>
      </p:sp>
      <p:sp>
        <p:nvSpPr>
          <p:cNvPr id="224" name="TextBox 5"/>
          <p:cNvSpPr/>
          <p:nvPr/>
        </p:nvSpPr>
        <p:spPr>
          <a:xfrm>
            <a:off x="3" y="716254"/>
            <a:ext cx="12191997" cy="21864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900" b="1" spc="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6478" y="59742"/>
            <a:ext cx="12896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 Special Offers displayed on FS.com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17130" y="1188774"/>
            <a:ext cx="118121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endParaRPr lang="en-US" sz="3000" dirty="0" smtClean="0"/>
          </a:p>
          <a:p>
            <a:pPr marL="457200" indent="-457200">
              <a:buFontTx/>
              <a:buChar char="-"/>
            </a:pPr>
            <a:endParaRPr lang="en-US" sz="3000" dirty="0" smtClean="0"/>
          </a:p>
          <a:p>
            <a:pPr marL="457200" indent="-457200">
              <a:buFontTx/>
              <a:buChar char="-"/>
            </a:pPr>
            <a:endParaRPr lang="en-US" sz="3000" dirty="0" smtClean="0"/>
          </a:p>
          <a:p>
            <a:pPr marL="457200" indent="-457200">
              <a:buFontTx/>
              <a:buChar char="-"/>
            </a:pPr>
            <a:endParaRPr lang="en-US" sz="3000" dirty="0" smtClean="0"/>
          </a:p>
          <a:p>
            <a:endParaRPr lang="en-US" sz="3000" dirty="0" smtClean="0"/>
          </a:p>
          <a:p>
            <a:pPr marL="285750" indent="-285750">
              <a:buFontTx/>
              <a:buChar char="-"/>
            </a:pPr>
            <a:endParaRPr lang="en-US" sz="3000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959" y="1147665"/>
            <a:ext cx="7011547" cy="432007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7565" y="1266244"/>
            <a:ext cx="458769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/>
              <a:t>High res. pics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/>
              <a:t>Videos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/>
              <a:t>Storytelling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/>
              <a:t>Engaging mark. material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 smtClean="0"/>
          </a:p>
          <a:p>
            <a:r>
              <a:rPr lang="en-GB" sz="3000" dirty="0" smtClean="0"/>
              <a:t>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79884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8D8D8"/>
      </a:accent1>
      <a:accent2>
        <a:srgbClr val="A5A5A5"/>
      </a:accent2>
      <a:accent3>
        <a:srgbClr val="7F7F7F"/>
      </a:accent3>
      <a:accent4>
        <a:srgbClr val="222A35"/>
      </a:accent4>
      <a:accent5>
        <a:srgbClr val="262626"/>
      </a:accent5>
      <a:accent6>
        <a:srgbClr val="4747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8D8D8"/>
      </a:accent1>
      <a:accent2>
        <a:srgbClr val="A5A5A5"/>
      </a:accent2>
      <a:accent3>
        <a:srgbClr val="7F7F7F"/>
      </a:accent3>
      <a:accent4>
        <a:srgbClr val="222A35"/>
      </a:accent4>
      <a:accent5>
        <a:srgbClr val="262626"/>
      </a:accent5>
      <a:accent6>
        <a:srgbClr val="4747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305</Words>
  <Application>Microsoft Office PowerPoint</Application>
  <PresentationFormat>Widescreen</PresentationFormat>
  <Paragraphs>111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Slezacek</dc:creator>
  <cp:lastModifiedBy>Roman Slezáček</cp:lastModifiedBy>
  <cp:revision>96</cp:revision>
  <dcterms:modified xsi:type="dcterms:W3CDTF">2021-11-08T21:11:34Z</dcterms:modified>
</cp:coreProperties>
</file>