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</p:sldMasterIdLst>
  <p:notesMasterIdLst>
    <p:notesMasterId r:id="rId10"/>
  </p:notesMasterIdLst>
  <p:sldIdLst>
    <p:sldId id="256" r:id="rId3"/>
    <p:sldId id="261" r:id="rId4"/>
    <p:sldId id="257" r:id="rId5"/>
    <p:sldId id="262" r:id="rId6"/>
    <p:sldId id="260" r:id="rId7"/>
    <p:sldId id="259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124" autoAdjust="0"/>
  </p:normalViewPr>
  <p:slideViewPr>
    <p:cSldViewPr snapToGrid="0">
      <p:cViewPr varScale="1">
        <p:scale>
          <a:sx n="85" d="100"/>
          <a:sy n="85" d="100"/>
        </p:scale>
        <p:origin x="54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3283F-1969-4DB5-BE55-14D1B19DF51C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5C14A-DC4B-4A6F-BF28-87633B9C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160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35C14A-DC4B-4A6F-BF28-87633B9C6F9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111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4163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27899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833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33589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8669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4963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71921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73116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38587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35648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E7871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E7871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44878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72993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E7871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E7871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850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97530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5215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90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11/8/2022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033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5414" y="708212"/>
            <a:ext cx="10269200" cy="1586753"/>
          </a:xfrm>
        </p:spPr>
        <p:txBody>
          <a:bodyPr>
            <a:noAutofit/>
          </a:bodyPr>
          <a:lstStyle/>
          <a:p>
            <a:pPr algn="ctr"/>
            <a:r>
              <a:rPr lang="cs-CZ" sz="3600" dirty="0"/>
              <a:t>Úvod do studia </a:t>
            </a:r>
            <a:r>
              <a:rPr lang="cs-CZ" sz="3600" dirty="0" smtClean="0"/>
              <a:t>jazyka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2800" dirty="0"/>
              <a:t>ZS </a:t>
            </a:r>
            <a:r>
              <a:rPr lang="cs-CZ" sz="2800" dirty="0" smtClean="0"/>
              <a:t>2022 – ad 5.-6. přednáška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45341" y="3137647"/>
            <a:ext cx="9834283" cy="3146612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K četbě – ad P. Mareš, Úvod do lingvistiky…, </a:t>
            </a:r>
            <a:r>
              <a:rPr lang="cs-CZ" sz="3200" dirty="0" err="1"/>
              <a:t>subkap</a:t>
            </a:r>
            <a:r>
              <a:rPr lang="cs-CZ" sz="3200" dirty="0"/>
              <a:t>. 6.3 – </a:t>
            </a:r>
            <a:r>
              <a:rPr lang="cs-CZ" sz="3200" b="1" dirty="0"/>
              <a:t>Pražská škola a další vývoj pojmu </a:t>
            </a:r>
            <a:r>
              <a:rPr lang="cs-CZ" sz="3200" b="1" i="1" dirty="0"/>
              <a:t>jazykový systém</a:t>
            </a:r>
          </a:p>
          <a:p>
            <a:endParaRPr lang="cs-CZ" sz="3200" b="1" i="1" dirty="0"/>
          </a:p>
          <a:p>
            <a:r>
              <a:rPr lang="cs-CZ" sz="3200" dirty="0"/>
              <a:t>Základní lingvistické pojmy a </a:t>
            </a:r>
            <a:r>
              <a:rPr lang="cs-CZ" sz="3200" dirty="0" smtClean="0"/>
              <a:t>problémy: </a:t>
            </a:r>
            <a:r>
              <a:rPr lang="cs-CZ" sz="3200" b="1" dirty="0" smtClean="0"/>
              <a:t>funkce</a:t>
            </a:r>
            <a:r>
              <a:rPr lang="cs-CZ" sz="3200" dirty="0"/>
              <a:t>, </a:t>
            </a:r>
            <a:r>
              <a:rPr lang="cs-CZ" sz="3200" b="1" dirty="0"/>
              <a:t>centrum a periferie</a:t>
            </a:r>
          </a:p>
        </p:txBody>
      </p:sp>
    </p:spTree>
    <p:extLst>
      <p:ext uri="{BB962C8B-B14F-4D97-AF65-F5344CB8AC3E}">
        <p14:creationId xmlns:p14="http://schemas.microsoft.com/office/powerpoint/2010/main" val="2368411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B5843-6151-4619-85E7-765B9034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064" y="243192"/>
            <a:ext cx="9899548" cy="67120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Pražská škola – lingvistika strukturně-funkční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F34BF-E902-4853-9C2F-201CCF5BB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851" y="1293779"/>
            <a:ext cx="11177081" cy="5428034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Pražský lingvistický kroužek </a:t>
            </a:r>
            <a:r>
              <a:rPr lang="cs-CZ" dirty="0"/>
              <a:t>(PLK) – založen 1926</a:t>
            </a:r>
          </a:p>
          <a:p>
            <a:r>
              <a:rPr lang="cs-CZ" dirty="0"/>
              <a:t>první mezinárodní vystoupení 1929  - Teze PLK (na I. sjezdu slovanských filologů v Praze)</a:t>
            </a:r>
          </a:p>
          <a:p>
            <a:r>
              <a:rPr lang="cs-CZ" dirty="0"/>
              <a:t>Bohuslav Havránek (1893-1978), Vilém Mathesius (1882-1945), Vladimír Skalička (1909-1991) aj. + Roman </a:t>
            </a:r>
            <a:r>
              <a:rPr lang="cs-CZ" dirty="0" err="1"/>
              <a:t>Jakobson</a:t>
            </a:r>
            <a:r>
              <a:rPr lang="cs-CZ" dirty="0"/>
              <a:t> (1896-1981), Sergej </a:t>
            </a:r>
            <a:r>
              <a:rPr lang="cs-CZ" dirty="0" err="1"/>
              <a:t>Trubeckoj</a:t>
            </a:r>
            <a:r>
              <a:rPr lang="cs-CZ" dirty="0"/>
              <a:t> (1890-1938)</a:t>
            </a:r>
          </a:p>
          <a:p>
            <a:r>
              <a:rPr lang="cs-CZ" dirty="0"/>
              <a:t>Časopis </a:t>
            </a:r>
            <a:r>
              <a:rPr lang="cs-CZ" i="1" dirty="0"/>
              <a:t>Slovo a slovesnost </a:t>
            </a:r>
            <a:r>
              <a:rPr lang="cs-CZ" dirty="0"/>
              <a:t>(1935 – dosud)</a:t>
            </a:r>
          </a:p>
          <a:p>
            <a:r>
              <a:rPr lang="cs-CZ" dirty="0"/>
              <a:t>PLK obnoven 1990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kritické přehodnocení soudobé lingvistiky – v duchu strukturalismu F. de </a:t>
            </a:r>
            <a:r>
              <a:rPr lang="cs-CZ" dirty="0" err="1"/>
              <a:t>Saussura</a:t>
            </a:r>
            <a:r>
              <a:rPr lang="cs-CZ" dirty="0"/>
              <a:t>: jazyk jako systém</a:t>
            </a:r>
          </a:p>
          <a:p>
            <a:r>
              <a:rPr lang="cs-CZ" dirty="0"/>
              <a:t>bilaterální teorie jazykového znaku jako arbitrární (tj. nemotivovaná) jednoty označovaného (fr. "signifié") a označujícího (fr. "signifiant"), i když např. Roman </a:t>
            </a:r>
            <a:r>
              <a:rPr lang="cs-CZ" dirty="0" err="1"/>
              <a:t>Jakobson</a:t>
            </a:r>
            <a:r>
              <a:rPr lang="cs-CZ" dirty="0"/>
              <a:t>, zdůrazňoval ikonickou povahu jazykových jevů</a:t>
            </a:r>
          </a:p>
          <a:p>
            <a:r>
              <a:rPr lang="cs-CZ" dirty="0"/>
              <a:t>synchronní zaměření</a:t>
            </a:r>
          </a:p>
          <a:p>
            <a:r>
              <a:rPr lang="cs-CZ" dirty="0"/>
              <a:t>systém není symetrický a stabilní (</a:t>
            </a:r>
            <a:r>
              <a:rPr lang="cs-CZ" dirty="0" err="1"/>
              <a:t>Saussure</a:t>
            </a:r>
            <a:r>
              <a:rPr lang="cs-CZ" dirty="0"/>
              <a:t>), ale proměňuje se – napětí, vývojové tendence</a:t>
            </a:r>
          </a:p>
          <a:p>
            <a:r>
              <a:rPr lang="cs-CZ" dirty="0"/>
              <a:t>Pojem </a:t>
            </a:r>
            <a:r>
              <a:rPr lang="cs-CZ" b="1" dirty="0"/>
              <a:t>FUNKCE – teleologický přístup k jazyku </a:t>
            </a:r>
            <a:r>
              <a:rPr lang="cs-CZ" dirty="0"/>
              <a:t>(</a:t>
            </a:r>
            <a:r>
              <a:rPr lang="cs-CZ" dirty="0" err="1"/>
              <a:t>řec</a:t>
            </a:r>
            <a:r>
              <a:rPr lang="cs-CZ" dirty="0"/>
              <a:t>. </a:t>
            </a:r>
            <a:r>
              <a:rPr lang="cs-CZ" i="1" dirty="0" err="1"/>
              <a:t>télos</a:t>
            </a:r>
            <a:r>
              <a:rPr lang="cs-CZ" dirty="0"/>
              <a:t> – cíl, účel): k čemu jazykové jednotky a pravidla  slouží? – ke komunikaci (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dirty="0"/>
              <a:t>jazykové prostředky)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08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6190" y="228600"/>
            <a:ext cx="9908424" cy="860898"/>
          </a:xfrm>
        </p:spPr>
        <p:txBody>
          <a:bodyPr>
            <a:normAutofit/>
          </a:bodyPr>
          <a:lstStyle/>
          <a:p>
            <a:r>
              <a:rPr lang="cs-CZ" sz="2400" dirty="0"/>
              <a:t>K četbě kapitoly o strukturní lingvistice (P. Mareš) – pasáže o Pražském lingvistickém kroužku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9652" y="1331495"/>
            <a:ext cx="11712102" cy="5297906"/>
          </a:xfrm>
        </p:spPr>
        <p:txBody>
          <a:bodyPr>
            <a:normAutofit/>
          </a:bodyPr>
          <a:lstStyle/>
          <a:p>
            <a:r>
              <a:rPr lang="cs-CZ" sz="2600" b="1" dirty="0"/>
              <a:t>Funkční, resp. strukturně-funkční lingvistika. Pojem funkce</a:t>
            </a:r>
            <a:endParaRPr lang="cs-CZ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b="1" dirty="0">
                <a:solidFill>
                  <a:srgbClr val="FF0000"/>
                </a:solidFill>
              </a:rPr>
              <a:t>Funkce jazykové jednotky </a:t>
            </a:r>
            <a:r>
              <a:rPr lang="cs-CZ" sz="2600" dirty="0">
                <a:solidFill>
                  <a:schemeClr val="tx1"/>
                </a:solidFill>
              </a:rPr>
              <a:t>–   </a:t>
            </a:r>
          </a:p>
          <a:p>
            <a:pPr marL="0" indent="0">
              <a:buNone/>
            </a:pPr>
            <a:endParaRPr lang="cs-CZ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</a:rPr>
              <a:t>a) </a:t>
            </a:r>
            <a:r>
              <a:rPr lang="cs-CZ" sz="2600" b="1" dirty="0">
                <a:solidFill>
                  <a:schemeClr val="tx1"/>
                </a:solidFill>
              </a:rPr>
              <a:t>interní</a:t>
            </a:r>
            <a:r>
              <a:rPr lang="cs-CZ" sz="2600" dirty="0">
                <a:solidFill>
                  <a:schemeClr val="tx1"/>
                </a:solidFill>
              </a:rPr>
              <a:t> (konstrukční) – při konstrukci jednotek vyšší roviny: např. lexém slouží ke konstrukci věty                                           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</a:rPr>
              <a:t>b) </a:t>
            </a:r>
            <a:r>
              <a:rPr lang="cs-CZ" sz="2600" b="1" dirty="0">
                <a:solidFill>
                  <a:schemeClr val="tx1"/>
                </a:solidFill>
              </a:rPr>
              <a:t>externí</a:t>
            </a:r>
            <a:r>
              <a:rPr lang="cs-CZ" sz="2600" dirty="0">
                <a:solidFill>
                  <a:schemeClr val="tx1"/>
                </a:solidFill>
              </a:rPr>
              <a:t> – v komunikaci: např. lexém má (primárně) funkci pojmenovávat, věta má (primárně) funkci být výpovědí</a:t>
            </a:r>
          </a:p>
          <a:p>
            <a:pPr marL="0" indent="0">
              <a:buNone/>
            </a:pPr>
            <a:endParaRPr lang="cs-CZ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dirty="0"/>
              <a:t>Obecně: jazyk jako celek má </a:t>
            </a:r>
            <a:r>
              <a:rPr lang="cs-CZ" sz="2600" b="1" dirty="0"/>
              <a:t>funkci externí </a:t>
            </a:r>
            <a:r>
              <a:rPr lang="cs-CZ" sz="2600" dirty="0"/>
              <a:t>– slouží k uspokojování lidských komunikačních potřeb</a:t>
            </a:r>
          </a:p>
          <a:p>
            <a:pPr marL="0" indent="0">
              <a:buNone/>
            </a:pPr>
            <a:r>
              <a:rPr lang="cs-CZ" sz="2000" dirty="0"/>
              <a:t>https://sites.ff.cuni.cz/ucjtk/wp-content/uploads/sites/57/2015/11/uvod_do_lingvistiky.pdf</a:t>
            </a:r>
          </a:p>
        </p:txBody>
      </p:sp>
    </p:spTree>
    <p:extLst>
      <p:ext uri="{BB962C8B-B14F-4D97-AF65-F5344CB8AC3E}">
        <p14:creationId xmlns:p14="http://schemas.microsoft.com/office/powerpoint/2010/main" val="446946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F479D-CF77-4E0F-A701-778359BCD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953" y="321014"/>
            <a:ext cx="10982528" cy="690663"/>
          </a:xfrm>
        </p:spPr>
        <p:txBody>
          <a:bodyPr/>
          <a:lstStyle/>
          <a:p>
            <a:pPr algn="ctr"/>
            <a:r>
              <a:rPr lang="cs-CZ" dirty="0"/>
              <a:t>Centrum a periferie jazykového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680D53-DE01-409F-8B9D-6148CA96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034" y="1089499"/>
            <a:ext cx="11235447" cy="572797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 několikerém smyslu:</a:t>
            </a:r>
          </a:p>
          <a:p>
            <a:r>
              <a:rPr lang="cs-CZ" dirty="0"/>
              <a:t>Podle NESČ</a:t>
            </a:r>
          </a:p>
          <a:p>
            <a:pPr marL="0" indent="0">
              <a:buNone/>
            </a:pPr>
            <a:r>
              <a:rPr lang="cs-CZ" dirty="0"/>
              <a:t>Distinkce vztahující se k třídění jazykových jednotek a modelů podle jejich </a:t>
            </a:r>
            <a:r>
              <a:rPr lang="cs-CZ" b="1" dirty="0"/>
              <a:t>frekvence, ne/produktivnosti, ne/příznakovosti, a/typičnosti a ne/pravidelnosti. </a:t>
            </a:r>
          </a:p>
          <a:p>
            <a:pPr marL="0" indent="0">
              <a:buNone/>
            </a:pPr>
            <a:r>
              <a:rPr lang="cs-CZ" dirty="0"/>
              <a:t>https://www.czechency.org/slovnik/CENTRUM%20A%20PERIFERIE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Některé jednotky méně pevné, méně „systémové“ (čím vyšší jednotka, tím </a:t>
            </a:r>
            <a:r>
              <a:rPr lang="cs-CZ" dirty="0" err="1"/>
              <a:t>nejednoznačněji</a:t>
            </a:r>
            <a:r>
              <a:rPr lang="cs-CZ" dirty="0"/>
              <a:t> popsatelná (foném X lexém; text: existuje odpovídající systémová jednotka?)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Zároveň některé jednotky jsou vzhledem k využití ve stavbě jazyka periferní (málo frekventované) – např.</a:t>
            </a:r>
          </a:p>
          <a:p>
            <a:pPr marL="0" indent="0">
              <a:buNone/>
            </a:pPr>
            <a:r>
              <a:rPr lang="cs-CZ" dirty="0"/>
              <a:t>		 konsonanty f či g – zvukové prostředky</a:t>
            </a:r>
          </a:p>
          <a:p>
            <a:pPr marL="0" indent="0">
              <a:buNone/>
            </a:pPr>
            <a:r>
              <a:rPr lang="cs-CZ" dirty="0"/>
              <a:t>		 minulý kondicionál (byl bych přišel) – morfologické prostředky</a:t>
            </a:r>
          </a:p>
          <a:p>
            <a:pPr marL="0" indent="0">
              <a:buNone/>
            </a:pPr>
            <a:r>
              <a:rPr lang="cs-CZ" dirty="0"/>
              <a:t>                archaismy, historismy (jakýs, </a:t>
            </a:r>
            <a:r>
              <a:rPr lang="cs-CZ" dirty="0" err="1"/>
              <a:t>řemdich</a:t>
            </a:r>
            <a:r>
              <a:rPr lang="cs-CZ" dirty="0"/>
              <a:t>) – lexikální prostředky  (X oproti tzv. jádru slovní zásoby)    </a:t>
            </a:r>
          </a:p>
          <a:p>
            <a:pPr marL="0" indent="0">
              <a:buNone/>
            </a:pPr>
            <a:r>
              <a:rPr lang="cs-CZ" dirty="0"/>
              <a:t>               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467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51E67F-2BE9-4EE3-AAC3-D5A8B1325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115" y="301558"/>
            <a:ext cx="11361906" cy="68093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Centrum a periferie v jazyce – další aspekty (kognitivní)</a:t>
            </a:r>
            <a:r>
              <a:rPr lang="cs-CZ" sz="3600" b="1" dirty="0"/>
              <a:t/>
            </a:r>
            <a:br>
              <a:rPr lang="cs-CZ" sz="36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94EDFF-7A7E-4383-A0DF-3F4361F02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264" y="982493"/>
            <a:ext cx="11530757" cy="5573949"/>
          </a:xfrm>
        </p:spPr>
        <p:txBody>
          <a:bodyPr/>
          <a:lstStyle/>
          <a:p>
            <a:pPr marL="0" indent="0">
              <a:buNone/>
            </a:pPr>
            <a:endParaRPr lang="cs-CZ" sz="1800" dirty="0"/>
          </a:p>
          <a:p>
            <a:pPr>
              <a:buFontTx/>
              <a:buChar char="-"/>
            </a:pPr>
            <a:r>
              <a:rPr lang="cs-CZ" sz="2400" dirty="0"/>
              <a:t>Centrum kategorie: to, co je pro daný jev typické, pravidelné, frekventované… škála …</a:t>
            </a:r>
          </a:p>
          <a:p>
            <a:pPr>
              <a:buFontTx/>
              <a:buChar char="-"/>
            </a:pPr>
            <a:r>
              <a:rPr lang="cs-CZ" sz="2400" dirty="0"/>
              <a:t>Periferie: to, co je okrajové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b="1" dirty="0"/>
              <a:t>Je tučňák pták? – Je oliva ovoce? – Je </a:t>
            </a:r>
            <a:r>
              <a:rPr lang="cs-CZ" sz="2400" b="1" i="1" dirty="0"/>
              <a:t>khaki</a:t>
            </a:r>
            <a:r>
              <a:rPr lang="cs-CZ" sz="2400" b="1" dirty="0"/>
              <a:t> adjektivum?</a:t>
            </a:r>
          </a:p>
          <a:p>
            <a:pPr marL="0" indent="0">
              <a:buNone/>
            </a:pPr>
            <a:endParaRPr lang="cs-CZ" sz="2400" b="1" dirty="0"/>
          </a:p>
          <a:p>
            <a:pPr>
              <a:buFontTx/>
              <a:buChar char="-"/>
            </a:pPr>
            <a:r>
              <a:rPr lang="cs-CZ" sz="2400" dirty="0"/>
              <a:t>podle kognitivní lingvistiky je v centru kategorie tzv. prototyp</a:t>
            </a:r>
          </a:p>
          <a:p>
            <a:pPr>
              <a:buFontTx/>
              <a:buChar char="-"/>
            </a:pPr>
            <a:r>
              <a:rPr lang="cs-CZ" sz="2400" dirty="0"/>
              <a:t>prototyp: typický exemplář, který může fungovat jako příklad X případy nejasné, na hranici kategorie či mimo ni (na periferii)</a:t>
            </a:r>
          </a:p>
          <a:p>
            <a:pPr>
              <a:buFontTx/>
              <a:buChar char="-"/>
            </a:pPr>
            <a:r>
              <a:rPr lang="cs-CZ" sz="2400" dirty="0"/>
              <a:t>mezi prototypovým a periferním jevem je škála jevů bližších prototypu nebo od něho vzdálenějších</a:t>
            </a:r>
          </a:p>
          <a:p>
            <a:pPr>
              <a:buFontTx/>
              <a:buChar char="-"/>
            </a:pPr>
            <a:r>
              <a:rPr lang="cs-CZ" sz="2400" dirty="0"/>
              <a:t>neostré hranice kategorií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625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FA5013EF-19FC-4242-8ED2-44D2C3C4A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632" y="624110"/>
            <a:ext cx="9930063" cy="76353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accent2"/>
                </a:solidFill>
              </a:rPr>
              <a:t>Členství v kategorii je odstupňováno</a:t>
            </a:r>
            <a:br>
              <a:rPr lang="cs-CZ" dirty="0">
                <a:solidFill>
                  <a:schemeClr val="accent2"/>
                </a:solidFill>
              </a:rPr>
            </a:br>
            <a:endParaRPr lang="cs-CZ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693AD7BC-BA56-4F78-92A4-613FBF899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1685" y="1387642"/>
            <a:ext cx="7162800" cy="51254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Čím se musí vyznačovat XY, abychom ho mohli označit jako ptáka? (Výzkumy </a:t>
            </a:r>
            <a:r>
              <a:rPr lang="cs-CZ" dirty="0" err="1"/>
              <a:t>Eleanory</a:t>
            </a:r>
            <a:r>
              <a:rPr lang="cs-CZ" dirty="0"/>
              <a:t> </a:t>
            </a:r>
            <a:r>
              <a:rPr lang="cs-CZ" dirty="0" err="1"/>
              <a:t>Roschové</a:t>
            </a:r>
            <a:r>
              <a:rPr lang="cs-CZ" dirty="0"/>
              <a:t>.)</a:t>
            </a:r>
          </a:p>
          <a:p>
            <a:pPr>
              <a:buFontTx/>
              <a:buChar char="-"/>
            </a:pPr>
            <a:r>
              <a:rPr lang="cs-CZ" dirty="0"/>
              <a:t>má zobák</a:t>
            </a:r>
          </a:p>
          <a:p>
            <a:pPr>
              <a:buFontTx/>
              <a:buChar char="-"/>
            </a:pPr>
            <a:r>
              <a:rPr lang="cs-CZ" dirty="0"/>
              <a:t>má křídla</a:t>
            </a:r>
          </a:p>
          <a:p>
            <a:pPr>
              <a:buFontTx/>
              <a:buChar char="-"/>
            </a:pPr>
            <a:r>
              <a:rPr lang="cs-CZ" dirty="0"/>
              <a:t>snáší vejce</a:t>
            </a:r>
          </a:p>
          <a:p>
            <a:pPr>
              <a:buFontTx/>
              <a:buChar char="-"/>
            </a:pPr>
            <a:r>
              <a:rPr lang="cs-CZ" dirty="0"/>
              <a:t>létá…?</a:t>
            </a:r>
          </a:p>
          <a:p>
            <a:pPr>
              <a:buFontTx/>
              <a:buChar char="-"/>
            </a:pPr>
            <a:r>
              <a:rPr lang="cs-CZ" dirty="0"/>
              <a:t>zpívá…?</a:t>
            </a:r>
          </a:p>
          <a:p>
            <a:pPr marL="0" indent="0">
              <a:buNone/>
            </a:pPr>
            <a:r>
              <a:rPr lang="cs-CZ" dirty="0"/>
              <a:t>Čím se vyznačuje typický pták / prototyp ptáka?</a:t>
            </a:r>
          </a:p>
          <a:p>
            <a:pPr marL="0" indent="0">
              <a:buNone/>
            </a:pPr>
            <a:r>
              <a:rPr lang="cs-CZ" dirty="0"/>
              <a:t>Dvě otázky:</a:t>
            </a:r>
          </a:p>
          <a:p>
            <a:pPr marL="0" indent="0">
              <a:buNone/>
            </a:pPr>
            <a:r>
              <a:rPr lang="cs-CZ" dirty="0"/>
              <a:t>        1) Podobně i: čím se musí vyznačovat lexém, abychom ho označili jako adjektivum?</a:t>
            </a:r>
          </a:p>
          <a:p>
            <a:pPr marL="0" indent="0">
              <a:buNone/>
            </a:pPr>
            <a:r>
              <a:rPr lang="cs-CZ" dirty="0"/>
              <a:t>        2) Jak vypadá typické adjektivum? (Z hlediska sémantického, morfologického a syntaktického?)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0902A7C-3F17-4D9F-98C6-81BE33CF5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8340" y="2093495"/>
            <a:ext cx="3090940" cy="301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825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DA17E-F322-41CC-AA93-2B9AC8BEC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757" y="499419"/>
            <a:ext cx="9234655" cy="679676"/>
          </a:xfrm>
        </p:spPr>
        <p:txBody>
          <a:bodyPr/>
          <a:lstStyle/>
          <a:p>
            <a:pPr algn="ctr"/>
            <a:r>
              <a:rPr lang="cs-CZ" dirty="0"/>
              <a:t>Centrum a periferie kategorie - 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E000D-DCDD-426B-8948-CF5E9F40E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665" y="1342417"/>
            <a:ext cx="11076220" cy="5016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chemeClr val="accent2"/>
                </a:solidFill>
              </a:rPr>
              <a:t>Ovoce</a:t>
            </a:r>
            <a:r>
              <a:rPr lang="cs-CZ" sz="1800" dirty="0">
                <a:solidFill>
                  <a:schemeClr val="accent2"/>
                </a:solidFill>
              </a:rPr>
              <a:t>: 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accent2"/>
                </a:solidFill>
              </a:rPr>
              <a:t>banán, jablko, rajče, mrkev, mango, salát, fík, meloun, pomeranč, švestka, borůvka, oliva</a:t>
            </a:r>
          </a:p>
          <a:p>
            <a:pPr marL="0" indent="0">
              <a:buNone/>
            </a:pPr>
            <a:endParaRPr lang="cs-CZ" sz="18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chemeClr val="accent2"/>
                </a:solidFill>
              </a:rPr>
              <a:t>Adjektivum</a:t>
            </a:r>
            <a:r>
              <a:rPr lang="cs-CZ" sz="1800" dirty="0">
                <a:solidFill>
                  <a:schemeClr val="accent2"/>
                </a:solidFill>
              </a:rPr>
              <a:t>: 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accent2"/>
                </a:solidFill>
              </a:rPr>
              <a:t>červený, khaki, psí, takový, něčí, desátý, běžící, běžet, vyběhnuvší, prima, kovový, čepice, Petrův</a:t>
            </a:r>
          </a:p>
          <a:p>
            <a:pPr marL="0" indent="0">
              <a:buNone/>
            </a:pPr>
            <a:endParaRPr lang="cs-CZ" sz="18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Spíš než otázka „Co tam patří – co tam nepatří?“ jsou namístě otázky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 Co je typické vzhledem k rysům kategorie?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Co vnímáme jako nejlepší příklad?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A co jsme ochotni (a co už nejsme) uznat aspoň jako netypického (periferního) člena kategorie?“</a:t>
            </a:r>
          </a:p>
          <a:p>
            <a:pPr marL="0" indent="0">
              <a:buNone/>
            </a:pPr>
            <a:endParaRPr lang="cs-CZ" sz="18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accent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48921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1_Stébla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924</TotalTime>
  <Words>614</Words>
  <Application>Microsoft Office PowerPoint</Application>
  <PresentationFormat>Širokoúhlá obrazovka</PresentationFormat>
  <Paragraphs>74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Stébla</vt:lpstr>
      <vt:lpstr>1_Stébla</vt:lpstr>
      <vt:lpstr>Úvod do studia jazyka  ZS 2022 – ad 5.-6. přednáška</vt:lpstr>
      <vt:lpstr>Pražská škola – lingvistika strukturně-funkční</vt:lpstr>
      <vt:lpstr>K četbě kapitoly o strukturní lingvistice (P. Mareš) – pasáže o Pražském lingvistickém kroužku</vt:lpstr>
      <vt:lpstr>Centrum a periferie jazykového systému</vt:lpstr>
      <vt:lpstr>Centrum a periferie v jazyce – další aspekty (kognitivní) </vt:lpstr>
      <vt:lpstr>Členství v kategorii je odstupňováno </vt:lpstr>
      <vt:lpstr>Centrum a periferie kategorie - příklady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jazyka</dc:title>
  <dc:creator>Irena Vaňková</dc:creator>
  <cp:lastModifiedBy>Irena Vaňková</cp:lastModifiedBy>
  <cp:revision>6</cp:revision>
  <dcterms:created xsi:type="dcterms:W3CDTF">2020-11-26T22:19:50Z</dcterms:created>
  <dcterms:modified xsi:type="dcterms:W3CDTF">2022-11-08T01:01:38Z</dcterms:modified>
</cp:coreProperties>
</file>