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72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79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97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867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728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738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907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027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98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07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324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92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65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18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6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467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685D10-A558-483D-B52D-57822814A955}" type="datetimeFigureOut">
              <a:rPr lang="cs-CZ" smtClean="0"/>
              <a:t>01.12.2020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78A94B-B7C7-47F7-8646-0FCC6CC54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13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jrc/en/research-topic/counterfactual-impact-evaluation" TargetMode="External"/><Relationship Id="rId2" Type="http://schemas.openxmlformats.org/officeDocument/2006/relationships/hyperlink" Target="https://www.betterevaluation.org/en/rainbow_framework/understand_causes/compare_results_to_counterfactua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99FDEB-14DB-4265-8B19-40EA8AE62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Evaluace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8628B0-53BA-42ED-B7A7-0E362E13D1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Uspořádání výzkumu</a:t>
            </a:r>
          </a:p>
        </p:txBody>
      </p:sp>
    </p:spTree>
    <p:extLst>
      <p:ext uri="{BB962C8B-B14F-4D97-AF65-F5344CB8AC3E}">
        <p14:creationId xmlns:p14="http://schemas.microsoft.com/office/powerpoint/2010/main" val="4195603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14FE9-91F0-4527-B571-597BF2FA2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712C17-0390-4F1B-A228-E3A344CA9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Evaluační design – proč je důležitý?</a:t>
            </a:r>
          </a:p>
          <a:p>
            <a:r>
              <a:rPr lang="cs-CZ" dirty="0" err="1"/>
              <a:t>Kontrafaktuální</a:t>
            </a:r>
            <a:r>
              <a:rPr lang="cs-CZ" dirty="0"/>
              <a:t> evaluace</a:t>
            </a:r>
          </a:p>
          <a:p>
            <a:pPr lvl="1"/>
            <a:r>
              <a:rPr lang="pl-PL" dirty="0"/>
              <a:t>Experimentální uspořádání</a:t>
            </a:r>
          </a:p>
          <a:p>
            <a:pPr lvl="1"/>
            <a:r>
              <a:rPr lang="pl-PL" dirty="0"/>
              <a:t>Kvazi-experimentální uspořádání - </a:t>
            </a:r>
            <a:r>
              <a:rPr lang="cs-CZ" dirty="0"/>
              <a:t>analýza nestejných skupin</a:t>
            </a:r>
          </a:p>
          <a:p>
            <a:pPr lvl="1"/>
            <a:r>
              <a:rPr lang="pl-PL" dirty="0"/>
              <a:t>Kvazi-experimentální uspořádání  - analýza přerušené časové řady</a:t>
            </a:r>
          </a:p>
          <a:p>
            <a:pPr marL="285750" lvl="1"/>
            <a:r>
              <a:rPr lang="cs-CZ" sz="2400" dirty="0"/>
              <a:t>Teorií vedená evaluace</a:t>
            </a:r>
          </a:p>
          <a:p>
            <a:pPr lvl="1"/>
            <a:endParaRPr lang="pl-PL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24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10E265-7D3B-45C3-BEE0-E2FD1CDF8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Evaluační design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16EF5-93B0-4752-96A0-3F3DFF506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 vyhodnocení výsledků a efektů zkoumané intervence musíme mít dobře stanoven výzkumný design</a:t>
            </a:r>
          </a:p>
          <a:p>
            <a:r>
              <a:rPr lang="cs-CZ" dirty="0"/>
              <a:t>Evaluační design představuje komplexní přístup k hodnocení projektu</a:t>
            </a:r>
          </a:p>
          <a:p>
            <a:r>
              <a:rPr lang="cs-CZ" dirty="0"/>
              <a:t> Definuje, jakým typem informace a důkazu budou podepřena tvrzení o kvalitě realizace a dopadech projektu</a:t>
            </a:r>
          </a:p>
          <a:p>
            <a:r>
              <a:rPr lang="cs-CZ" dirty="0"/>
              <a:t>2 základní přístupy </a:t>
            </a:r>
          </a:p>
          <a:p>
            <a:pPr lvl="1"/>
            <a:r>
              <a:rPr lang="cs-CZ" dirty="0"/>
              <a:t>Teorií vedená evaluace (</a:t>
            </a:r>
            <a:r>
              <a:rPr lang="cs-CZ" dirty="0" err="1"/>
              <a:t>Theory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; TBE)</a:t>
            </a:r>
          </a:p>
          <a:p>
            <a:pPr lvl="1"/>
            <a:r>
              <a:rPr lang="cs-CZ" dirty="0" err="1"/>
              <a:t>Kontrafaktuální</a:t>
            </a:r>
            <a:r>
              <a:rPr lang="cs-CZ" dirty="0"/>
              <a:t> evaluace</a:t>
            </a:r>
          </a:p>
          <a:p>
            <a:pPr lvl="1"/>
            <a:r>
              <a:rPr lang="cs-CZ" dirty="0"/>
              <a:t>POZOR! V praxi se dost často oba přístupy prolínají!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832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5506B4-4453-468B-AF36-17CDBA96C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Kontrafaktuální</a:t>
            </a:r>
            <a:r>
              <a:rPr lang="cs-CZ" dirty="0"/>
              <a:t>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2A2A1-9A9B-4C90-95B3-1C8C9C4FF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Vyjadřuje dopad projektu s pomocí odhadu hypotetické situace, která by nastala i bez realizace projektu</a:t>
            </a:r>
          </a:p>
          <a:p>
            <a:r>
              <a:rPr lang="pl-PL" dirty="0"/>
              <a:t>Dopad intervence (efekt) je pak charakterizován jako rozdíl mezi skupinou, která byla podpořena a skupinou, která podpořena nebyla</a:t>
            </a:r>
          </a:p>
          <a:p>
            <a:r>
              <a:rPr lang="pl-PL" dirty="0"/>
              <a:t>Experimentální uspořádání = náhodné přiřazení CS (jednotek) do kontrolní a experimentální skupiny – stejné skupiny</a:t>
            </a:r>
          </a:p>
          <a:p>
            <a:r>
              <a:rPr lang="pl-PL" dirty="0"/>
              <a:t>Kvazi-experimentální uspořádání - </a:t>
            </a:r>
            <a:r>
              <a:rPr lang="cs-CZ" dirty="0"/>
              <a:t>analýza nestejných skupin </a:t>
            </a:r>
            <a:r>
              <a:rPr lang="pl-PL" dirty="0"/>
              <a:t>= CS (jednotky) nejsou do kontrolní a intervenční skupiny rozděleny náhodně – nestejné skupiny</a:t>
            </a:r>
          </a:p>
          <a:p>
            <a:r>
              <a:rPr lang="pl-PL" dirty="0"/>
              <a:t>Kvazi-experimentální uspořádání - o</a:t>
            </a:r>
            <a:r>
              <a:rPr lang="cs-CZ" dirty="0"/>
              <a:t>pakované měření v čase = </a:t>
            </a:r>
            <a:r>
              <a:rPr lang="cs-CZ" dirty="0" err="1"/>
              <a:t>Pre</a:t>
            </a:r>
            <a:r>
              <a:rPr lang="cs-CZ" dirty="0"/>
              <a:t>-post studie se zaměřuje na zkoumání stejných proměnných a stejných časových intervalů před zahájením intervence a po jejím ukončení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55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D0E61-F534-4058-AB7B-2D0FB0F0C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Experimentální přístup neboli „randomizovaná kontrolovaná studie“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C20B60-ED86-41F1-892C-28AF485D7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Nejosvědčenější způsob, jak vyvozovat příčinné souvislosti </a:t>
            </a:r>
          </a:p>
          <a:p>
            <a:r>
              <a:rPr lang="cs-CZ" dirty="0"/>
              <a:t>Využívání dvou či více skupin, do kterých byly osoby náhodně rozděleny (experimentální a kontrolní skupina)</a:t>
            </a:r>
          </a:p>
          <a:p>
            <a:r>
              <a:rPr lang="cs-CZ" dirty="0"/>
              <a:t>Posouzení obou skupin před zahájením intervence a po jejím ukončení </a:t>
            </a:r>
          </a:p>
          <a:p>
            <a:r>
              <a:rPr lang="cs-CZ" dirty="0"/>
              <a:t>Proces randomizace zajišťuje stejné zařazení osob do experimentální či kontrolní skupiny – získáme prakticky shodné skupiny</a:t>
            </a:r>
          </a:p>
          <a:p>
            <a:r>
              <a:rPr lang="cs-CZ" dirty="0"/>
              <a:t>Lze zkoumat plno aspektů – různé typy programů, různá intenzita stejné intervence – lze postihnout většinu vysvětlení, proč došlo po intervenci ke změně </a:t>
            </a:r>
          </a:p>
          <a:p>
            <a:r>
              <a:rPr lang="cs-CZ" dirty="0"/>
              <a:t>ALE! Velmi časově, finančně i personálně náročné + etický aspekt</a:t>
            </a:r>
          </a:p>
        </p:txBody>
      </p:sp>
    </p:spTree>
    <p:extLst>
      <p:ext uri="{BB962C8B-B14F-4D97-AF65-F5344CB8AC3E}">
        <p14:creationId xmlns:p14="http://schemas.microsoft.com/office/powerpoint/2010/main" val="394897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29B814-52B5-4988-92AD-F1F6A068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Kvaziexperimentální</a:t>
            </a:r>
            <a:r>
              <a:rPr lang="cs-CZ" dirty="0"/>
              <a:t> přístup (analýza nestejných skupin)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04F65-57AB-494B-82C4-1DD67133E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Obdoba randomizovaného modelu, rozdělení do skupin (intervenční a kontrolní) není náhodné – neekvivalentní skupiny</a:t>
            </a:r>
          </a:p>
          <a:p>
            <a:r>
              <a:rPr lang="cs-CZ" dirty="0"/>
              <a:t>Je potřeba ošetřit výběrové zkreslení – snaha o co největší podobnost mezi kontrolní a intervenční skupinou</a:t>
            </a:r>
          </a:p>
          <a:p>
            <a:r>
              <a:rPr lang="cs-CZ" dirty="0"/>
              <a:t>Posouzení obou skupin před zahájením intervence a po jejím ukončení </a:t>
            </a:r>
          </a:p>
          <a:p>
            <a:r>
              <a:rPr lang="cs-CZ" dirty="0"/>
              <a:t>POZOR! Nenáhodný výběr jednotek do skupin =&gt; může významným způsobem ovlivnit výsledky měření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451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E839B-1028-436B-81C1-1C3B8AA38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Kvazi-experimentální uspořádání  - o</a:t>
            </a:r>
            <a:r>
              <a:rPr lang="cs-CZ" dirty="0"/>
              <a:t>pakované měření v čase (analýza přerušené časové řady)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367C3-DCCD-4844-8D75-D8944BEEB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Komparace před zahájením intervence a po jejím ukončení bez kontrolní skupiny; více měření v delším časovém úseku zvyšuje vypovídací hodnotu (časové řady)</a:t>
            </a:r>
          </a:p>
          <a:p>
            <a:r>
              <a:rPr lang="cs-CZ" dirty="0"/>
              <a:t> Nezohledňují jiné důvody ke zlepšení (události, ke kterým došlo během programu)</a:t>
            </a:r>
          </a:p>
          <a:p>
            <a:r>
              <a:rPr lang="cs-CZ" dirty="0"/>
              <a:t>Není možné zjistit, zda je daný program efektivní ve srovnání s jinými alternativami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6931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6D25E-3E7D-4865-AD6C-47DA210C9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Teorií vedená evaluace (ne-experimentální design)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7D8F7-D4EB-4BEA-9E98-073B0773E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/>
          <a:lstStyle/>
          <a:p>
            <a:r>
              <a:rPr lang="cs-CZ" dirty="0"/>
              <a:t>Neexistuje kontrolní skupina měření </a:t>
            </a:r>
          </a:p>
          <a:p>
            <a:r>
              <a:rPr lang="cs-CZ" dirty="0"/>
              <a:t>TBE = přináší realizované aktivity a jejich výstupy předpokládané okamžité dopady?  Vedou aktivity k dlouhodobějším a žádoucím dopadům?</a:t>
            </a:r>
          </a:p>
          <a:p>
            <a:r>
              <a:rPr lang="cs-CZ" dirty="0"/>
              <a:t>V porovnání s </a:t>
            </a:r>
            <a:r>
              <a:rPr lang="cs-CZ" dirty="0" err="1"/>
              <a:t>kontrafaktuální</a:t>
            </a:r>
            <a:r>
              <a:rPr lang="cs-CZ" dirty="0"/>
              <a:t> evaluací je ale míra dopadu obtížně vyčíslitelná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2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6AE03-7368-4A4C-9940-E81A23316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(Užitečné)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052303-0014-45C7-AFFB-010B1400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. </a:t>
            </a:r>
            <a:r>
              <a:rPr lang="en-US" dirty="0"/>
              <a:t>Compare results to the </a:t>
            </a:r>
            <a:r>
              <a:rPr lang="en-US" dirty="0" err="1"/>
              <a:t>counterfactua</a:t>
            </a:r>
            <a:r>
              <a:rPr lang="cs-CZ" dirty="0"/>
              <a:t>l: </a:t>
            </a:r>
            <a:r>
              <a:rPr lang="cs-CZ" dirty="0">
                <a:hlinkClick r:id="rId2"/>
              </a:rPr>
              <a:t>https://www.betterevaluation.org/en/rainbow_framework/understand_causes/compare_results_to_counterfactual</a:t>
            </a:r>
            <a:endParaRPr lang="cs-CZ" dirty="0"/>
          </a:p>
          <a:p>
            <a:r>
              <a:rPr lang="cs-CZ" dirty="0"/>
              <a:t>EU Science Hub. </a:t>
            </a:r>
            <a:r>
              <a:rPr lang="cs-CZ" dirty="0" err="1"/>
              <a:t>Counterfactual</a:t>
            </a:r>
            <a:r>
              <a:rPr lang="cs-CZ" dirty="0"/>
              <a:t>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: </a:t>
            </a:r>
            <a:r>
              <a:rPr lang="cs-CZ" dirty="0">
                <a:hlinkClick r:id="rId3"/>
              </a:rPr>
              <a:t>https://ec.europa.eu/jrc/en/research-topic/counterfactual-impact-evaluation</a:t>
            </a:r>
            <a:endParaRPr lang="cs-CZ" dirty="0"/>
          </a:p>
          <a:p>
            <a:r>
              <a:rPr lang="cs-CZ" dirty="0"/>
              <a:t>MPSV. Metodika pro evaluaci nesoutěžních projektů OP Zaměstnanost 2014-2020. Nedatováno. Zpracovatel: </a:t>
            </a:r>
            <a:r>
              <a:rPr lang="en-US" dirty="0"/>
              <a:t>HOPE Group </a:t>
            </a:r>
            <a:r>
              <a:rPr lang="en-US" dirty="0" err="1"/>
              <a:t>s.r.o</a:t>
            </a:r>
            <a:endParaRPr lang="cs-CZ" dirty="0"/>
          </a:p>
          <a:p>
            <a:r>
              <a:rPr lang="en-US" dirty="0"/>
              <a:t>Patton, M.Q. (1987). Qualitative Research Evaluation Methods. Thousand Oaks, CA: Sage Publishers.</a:t>
            </a:r>
            <a:endParaRPr lang="cs-CZ" dirty="0"/>
          </a:p>
          <a:p>
            <a:r>
              <a:rPr lang="cs-CZ" dirty="0"/>
              <a:t>POTŮČEK, M. Veřejná politika. Praha: C. H. Beck, 2016. 336 s. ISBN 978-80-7400-591-6.</a:t>
            </a:r>
          </a:p>
          <a:p>
            <a:r>
              <a:rPr lang="cs-CZ" dirty="0"/>
              <a:t>Veselý, A. a Nekola, M. 2007. Analýza a tvorba veřejné politiky. Praha: SLON. (kap. 14)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4739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176</TotalTime>
  <Words>631</Words>
  <Application>Microsoft Office PowerPoint</Application>
  <PresentationFormat>Širokoúhlá obrazovka</PresentationFormat>
  <Paragraphs>53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Organika</vt:lpstr>
      <vt:lpstr>Evaluace</vt:lpstr>
      <vt:lpstr>Struktura prezentace</vt:lpstr>
      <vt:lpstr>Evaluační design</vt:lpstr>
      <vt:lpstr>Kontrafaktuální evaluace</vt:lpstr>
      <vt:lpstr>Experimentální přístup neboli „randomizovaná kontrolovaná studie“</vt:lpstr>
      <vt:lpstr>Kvaziexperimentální přístup (analýza nestejných skupin)</vt:lpstr>
      <vt:lpstr>Kvazi-experimentální uspořádání  - opakované měření v čase (analýza přerušené časové řady) </vt:lpstr>
      <vt:lpstr>Teorií vedená evaluace (ne-experimentální design)</vt:lpstr>
      <vt:lpstr>(Užitečné)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Evaluace</dc:title>
  <dc:creator>Simona Lipková</dc:creator>
  <cp:lastModifiedBy>Simona Lipková</cp:lastModifiedBy>
  <cp:revision>14</cp:revision>
  <dcterms:created xsi:type="dcterms:W3CDTF">2020-11-30T21:38:38Z</dcterms:created>
  <dcterms:modified xsi:type="dcterms:W3CDTF">2020-12-01T11:56:28Z</dcterms:modified>
</cp:coreProperties>
</file>