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2"/>
  </p:notesMasterIdLst>
  <p:handoutMasterIdLst>
    <p:handoutMasterId r:id="rId13"/>
  </p:handoutMasterIdLst>
  <p:sldIdLst>
    <p:sldId id="257" r:id="rId2"/>
    <p:sldId id="258" r:id="rId3"/>
    <p:sldId id="259" r:id="rId4"/>
    <p:sldId id="260" r:id="rId5"/>
    <p:sldId id="261" r:id="rId6"/>
    <p:sldId id="263" r:id="rId7"/>
    <p:sldId id="262" r:id="rId8"/>
    <p:sldId id="264" r:id="rId9"/>
    <p:sldId id="267" r:id="rId10"/>
    <p:sldId id="266" r:id="rId11"/>
  </p:sldIdLst>
  <p:sldSz cx="12192000" cy="6858000"/>
  <p:notesSz cx="6858000" cy="9144000"/>
  <p:defaultTextStyle>
    <a:defPPr rtl="0"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33" autoAdjust="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é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11F6E82-E4FE-4DF5-90BE-341CFE4019A3}" type="datetime1">
              <a:rPr lang="cs-CZ" smtClean="0"/>
              <a:t>20.10.2020</a:t>
            </a:fld>
            <a:endParaRPr lang="en-US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1A8EE09-76CC-4000-B080-9F213DA7DC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681244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é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AF60672-C8C4-4DCF-B877-02C0D340BCEB}" type="datetime1">
              <a:rPr lang="cs-CZ" smtClean="0"/>
              <a:t>20.10.2020</a:t>
            </a:fld>
            <a:endParaRPr lang="en-US"/>
          </a:p>
        </p:txBody>
      </p:sp>
      <p:sp>
        <p:nvSpPr>
          <p:cNvPr id="4" name="Zástupný symbol obrázku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"/>
              <a:t>Kliknutím můžete upravit styly předlohy textu.</a:t>
            </a:r>
            <a:endParaRPr lang="en-US"/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/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8E40627-AA7D-471F-B5F2-0BF9E4C68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5452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3AF60672-C8C4-4DCF-B877-02C0D340BCEB}" type="datetime1">
              <a:rPr lang="cs-CZ" smtClean="0"/>
              <a:t>20.10.2020</a:t>
            </a:fld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98E40627-AA7D-471F-B5F2-0BF9E4C68EB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736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 useBgFill="1">
        <p:nvSpPr>
          <p:cNvPr id="10" name="Obdélník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Obdélník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Obdélník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Skupina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Přímá spojnice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Přímá spojnice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Přímá spojnice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rtlCol="0" anchor="ctr">
            <a:normAutofit/>
          </a:bodyPr>
          <a:lstStyle>
            <a:lvl1pPr algn="ctr">
              <a:lnSpc>
                <a:spcPct val="83000"/>
              </a:lnSpc>
              <a:defRPr lang="en-US" sz="60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20" name="Zástupný symbol pro datum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 rtlCol="0"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fld id="{B757A148-3510-4E72-9938-6FB6C73F01AC}" type="datetime1">
              <a:rPr lang="cs-CZ" smtClean="0"/>
              <a:t>20.10.2020</a:t>
            </a:fld>
            <a:endParaRPr lang="en-US" dirty="0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701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E6C2A9-410E-448A-954E-0040863DDA94}" type="datetime1">
              <a:rPr lang="cs-CZ" smtClean="0"/>
              <a:t>20.10.2020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3299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6186496-C224-4F0F-BC29-D327824892BA}" type="datetime1">
              <a:rPr lang="cs-CZ" smtClean="0"/>
              <a:t>20.10.2020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734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2783BFF-2158-4E0B-955F-F81B2C6829E3}" type="datetime1">
              <a:rPr lang="cs-CZ" smtClean="0"/>
              <a:t>20.10.2020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7087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 useBgFill="1">
        <p:nvSpPr>
          <p:cNvPr id="23" name="Obdélník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Obdélník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Obdélník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rtlCol="0" anchor="ctr">
            <a:normAutofit/>
          </a:bodyPr>
          <a:lstStyle>
            <a:lvl1pPr algn="ctr">
              <a:lnSpc>
                <a:spcPct val="83000"/>
              </a:lnSpc>
              <a:defRPr lang="en-US" sz="60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grpSp>
        <p:nvGrpSpPr>
          <p:cNvPr id="16" name="Skupina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Přímá spojnice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Přímá spojnice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Přímá spojnice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rtlCol="0"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 rtlCol="0"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rtl="0"/>
            <a:fld id="{271FC348-A95B-4D9B-BC81-C3F6E322B261}" type="datetime1">
              <a:rPr lang="cs-CZ" smtClean="0"/>
              <a:t>20.10.2020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71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5BDC50C-9840-4518-A15D-DE61D385DE31}" type="datetime1">
              <a:rPr lang="cs-CZ" smtClean="0"/>
              <a:t>20.10.2020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721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12BF9D8-50CB-422B-BC87-9B56A47F9A28}" type="datetime1">
              <a:rPr lang="cs-CZ" smtClean="0"/>
              <a:t>20.10.2020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607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64B211D-397E-49F0-987A-37031B73686F}" type="datetime1">
              <a:rPr lang="cs-CZ" smtClean="0"/>
              <a:t>20.10.2020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4131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E34C11A-E9E6-4EAB-A5B4-F531E006532C}" type="datetime1">
              <a:rPr lang="cs-CZ" smtClean="0"/>
              <a:t>20.10.2020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2471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 rtlCol="0"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99B5957E-EBD5-4B87-9533-1B323153FD8F}" type="datetime1">
              <a:rPr lang="cs-CZ" smtClean="0"/>
              <a:t>20.10.2020</a:t>
            </a:fld>
            <a:endParaRPr lang="en-US"/>
          </a:p>
        </p:txBody>
      </p:sp>
      <p:sp>
        <p:nvSpPr>
          <p:cNvPr id="9" name="Zástupný symbol pro zápatí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endParaRPr lang="en-US"/>
          </a:p>
        </p:txBody>
      </p:sp>
      <p:sp>
        <p:nvSpPr>
          <p:cNvPr id="11" name="Zástupný symbol pro číslo snímku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6021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symbol obrázku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 rtlCol="0"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rtl="0"/>
            <a:fld id="{4F885618-289D-4BD4-B88D-CDA7C867FA3E}" type="datetime1">
              <a:rPr lang="cs-CZ" smtClean="0"/>
              <a:t>20.10.2020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 rtlCol="0"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 rtl="0"/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rtlCol="0" anchor="b">
            <a:no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 rtlCol="0"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26782230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Obdélník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7" name="Obdélník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Obdélník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cs"/>
              <a:t>Kliknutím můžete upravit styl předlohy nadpisů.</a:t>
            </a:r>
            <a:endParaRPr lang="en-US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cs"/>
              <a:t>Kliknutím můžete upravit styly předlohy textu.</a:t>
            </a:r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8016DE02-4111-4D63-947B-220D0222A625}" type="datetime1">
              <a:rPr lang="cs-CZ" smtClean="0"/>
              <a:t>20.10.2020</a:t>
            </a:fld>
            <a:endParaRPr lang="en-US" dirty="0"/>
          </a:p>
        </p:txBody>
      </p:sp>
      <p:sp>
        <p:nvSpPr>
          <p:cNvPr id="5" name="Zástupné zápatí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57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  <p:sldLayoutId id="2147483664" r:id="rId10"/>
    <p:sldLayoutId id="2147483666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rázek s látkou, zakrytým stolem a červenou barvu&#10;&#10;Automaticky generovaný popis">
            <a:extLst>
              <a:ext uri="{FF2B5EF4-FFF2-40B4-BE49-F238E27FC236}">
                <a16:creationId xmlns:a16="http://schemas.microsoft.com/office/drawing/2014/main" id="{6D3BA21E-E6C8-4E14-8E53-C5DF567E9D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64" name="Obdélník 59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7329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65" name="Obdélník 61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272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6055" y="2350017"/>
            <a:ext cx="4775075" cy="1640092"/>
          </a:xfrm>
        </p:spPr>
        <p:txBody>
          <a:bodyPr rtlCol="0">
            <a:normAutofit fontScale="90000"/>
          </a:bodyPr>
          <a:lstStyle/>
          <a:p>
            <a:pPr rtl="0">
              <a:lnSpc>
                <a:spcPct val="100000"/>
              </a:lnSpc>
            </a:pPr>
            <a:r>
              <a:rPr lang="cs" sz="4400" dirty="0" smtClean="0">
                <a:solidFill>
                  <a:schemeClr val="tx1"/>
                </a:solidFill>
              </a:rPr>
              <a:t/>
            </a:r>
            <a:br>
              <a:rPr lang="cs" sz="4400" dirty="0" smtClean="0">
                <a:solidFill>
                  <a:schemeClr val="tx1"/>
                </a:solidFill>
              </a:rPr>
            </a:br>
            <a:r>
              <a:rPr lang="fr-FR" sz="4400" dirty="0" smtClean="0">
                <a:solidFill>
                  <a:schemeClr val="tx1"/>
                </a:solidFill>
              </a:rPr>
              <a:t/>
            </a:r>
            <a:br>
              <a:rPr lang="fr-FR" sz="4400" dirty="0" smtClean="0">
                <a:solidFill>
                  <a:schemeClr val="tx1"/>
                </a:solidFill>
              </a:rPr>
            </a:br>
            <a:r>
              <a:rPr lang="cs" sz="4400" dirty="0" smtClean="0">
                <a:solidFill>
                  <a:schemeClr val="tx1"/>
                </a:solidFill>
              </a:rPr>
              <a:t>MallarMÉ</a:t>
            </a:r>
            <a:br>
              <a:rPr lang="cs" sz="4400" dirty="0" smtClean="0">
                <a:solidFill>
                  <a:schemeClr val="tx1"/>
                </a:solidFill>
              </a:rPr>
            </a:br>
            <a:endParaRPr lang="cs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6931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rázek s látkou, zakrytým stolem a červenou barvu&#10;&#10;Automaticky generovaný popis">
            <a:extLst>
              <a:ext uri="{FF2B5EF4-FFF2-40B4-BE49-F238E27FC236}">
                <a16:creationId xmlns:a16="http://schemas.microsoft.com/office/drawing/2014/main" id="{6D3BA21E-E6C8-4E14-8E53-C5DF567E9D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2181517"/>
              </p:ext>
            </p:extLst>
          </p:nvPr>
        </p:nvGraphicFramePr>
        <p:xfrm>
          <a:off x="654518" y="146861"/>
          <a:ext cx="8239226" cy="35984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17201">
                  <a:extLst>
                    <a:ext uri="{9D8B030D-6E8A-4147-A177-3AD203B41FA5}">
                      <a16:colId xmlns:a16="http://schemas.microsoft.com/office/drawing/2014/main" val="1827653459"/>
                    </a:ext>
                  </a:extLst>
                </a:gridCol>
                <a:gridCol w="4572487">
                  <a:extLst>
                    <a:ext uri="{9D8B030D-6E8A-4147-A177-3AD203B41FA5}">
                      <a16:colId xmlns:a16="http://schemas.microsoft.com/office/drawing/2014/main" val="1594221566"/>
                    </a:ext>
                  </a:extLst>
                </a:gridCol>
                <a:gridCol w="1749538">
                  <a:extLst>
                    <a:ext uri="{9D8B030D-6E8A-4147-A177-3AD203B41FA5}">
                      <a16:colId xmlns:a16="http://schemas.microsoft.com/office/drawing/2014/main" val="3172328964"/>
                    </a:ext>
                  </a:extLst>
                </a:gridCol>
              </a:tblGrid>
              <a:tr h="51406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fr-FR" sz="16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à des </a:t>
                      </a:r>
                      <a:r>
                        <a:rPr lang="cs-CZ" sz="16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heures</a:t>
                      </a:r>
                      <a:endParaRPr lang="fr-FR" sz="1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fr-FR" sz="16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884850845"/>
                  </a:ext>
                </a:extLst>
              </a:tr>
              <a:tr h="51406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fr-FR" sz="16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sans que tel souffle l'émeuve</a:t>
                      </a:r>
                      <a:endParaRPr lang="fr-FR" sz="16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fr-FR" sz="16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399088799"/>
                  </a:ext>
                </a:extLst>
              </a:tr>
              <a:tr h="51406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fr-FR" sz="16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presque</a:t>
                      </a:r>
                      <a:r>
                        <a:rPr lang="cs-CZ" sz="16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cs-CZ" sz="16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couleur</a:t>
                      </a:r>
                      <a:r>
                        <a:rPr lang="cs-CZ" sz="16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cs-CZ" sz="16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encens</a:t>
                      </a:r>
                      <a:endParaRPr lang="fr-FR" sz="1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fr-FR" sz="16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920133959"/>
                  </a:ext>
                </a:extLst>
              </a:tr>
              <a:tr h="51406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 b="1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toute</a:t>
                      </a:r>
                      <a:r>
                        <a:rPr lang="cs-CZ" sz="16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la </a:t>
                      </a:r>
                      <a:r>
                        <a:rPr lang="cs-CZ" sz="1600" b="1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vétusté</a:t>
                      </a:r>
                      <a:endParaRPr lang="fr-FR" sz="16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comme furtive d'elle et visible </a:t>
                      </a:r>
                      <a:endParaRPr lang="fr-FR" sz="16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la </a:t>
                      </a:r>
                      <a:r>
                        <a:rPr lang="cs-CZ" sz="1600" b="1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pierre</a:t>
                      </a:r>
                      <a:r>
                        <a:rPr lang="cs-CZ" sz="16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cs-CZ" sz="1600" b="1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veuve</a:t>
                      </a:r>
                      <a:endParaRPr lang="fr-FR" sz="16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558659624"/>
                  </a:ext>
                </a:extLst>
              </a:tr>
              <a:tr h="51406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fr-FR" sz="16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</a:t>
                      </a:r>
                      <a:r>
                        <a:rPr lang="cs-CZ" sz="1600" dirty="0" err="1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lotte</a:t>
                      </a:r>
                      <a:endParaRPr lang="fr-FR" sz="1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fr-FR" sz="16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863576367"/>
                  </a:ext>
                </a:extLst>
              </a:tr>
              <a:tr h="51406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fr-FR" sz="16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n'apporter une preuve</a:t>
                      </a:r>
                      <a:endParaRPr lang="fr-FR" sz="16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fr-FR" sz="16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948216737"/>
                  </a:ext>
                </a:extLst>
              </a:tr>
              <a:tr h="51406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fr-FR" sz="16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sinon</a:t>
                      </a:r>
                      <a:r>
                        <a:rPr lang="cs-CZ" sz="16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cs-CZ" sz="16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d'épandre</a:t>
                      </a:r>
                      <a:r>
                        <a:rPr lang="cs-CZ" sz="16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pour </a:t>
                      </a:r>
                      <a:r>
                        <a:rPr lang="cs-CZ" sz="16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baume</a:t>
                      </a:r>
                      <a:r>
                        <a:rPr lang="cs-CZ" sz="16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cs-CZ" sz="16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antique</a:t>
                      </a:r>
                      <a:r>
                        <a:rPr lang="cs-CZ" sz="16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cs-CZ" sz="16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le</a:t>
                      </a:r>
                      <a:r>
                        <a:rPr lang="cs-CZ" sz="16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cs-CZ" sz="1600" dirty="0" err="1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temps</a:t>
                      </a:r>
                      <a:r>
                        <a:rPr lang="fr-FR" sz="16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…</a:t>
                      </a:r>
                      <a:endParaRPr lang="fr-FR" sz="1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fr-FR" sz="1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49770011"/>
                  </a:ext>
                </a:extLst>
              </a:tr>
            </a:tbl>
          </a:graphicData>
        </a:graphic>
      </p:graphicFrame>
      <p:graphicFrame>
        <p:nvGraphicFramePr>
          <p:cNvPr id="10" name="Tabulk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5412076"/>
              </p:ext>
            </p:extLst>
          </p:nvPr>
        </p:nvGraphicFramePr>
        <p:xfrm>
          <a:off x="654518" y="4356447"/>
          <a:ext cx="8239226" cy="23471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27459">
                  <a:extLst>
                    <a:ext uri="{9D8B030D-6E8A-4147-A177-3AD203B41FA5}">
                      <a16:colId xmlns:a16="http://schemas.microsoft.com/office/drawing/2014/main" val="3257094476"/>
                    </a:ext>
                  </a:extLst>
                </a:gridCol>
                <a:gridCol w="4512563">
                  <a:extLst>
                    <a:ext uri="{9D8B030D-6E8A-4147-A177-3AD203B41FA5}">
                      <a16:colId xmlns:a16="http://schemas.microsoft.com/office/drawing/2014/main" val="3494580246"/>
                    </a:ext>
                  </a:extLst>
                </a:gridCol>
                <a:gridCol w="1799204">
                  <a:extLst>
                    <a:ext uri="{9D8B030D-6E8A-4147-A177-3AD203B41FA5}">
                      <a16:colId xmlns:a16="http://schemas.microsoft.com/office/drawing/2014/main" val="209216078"/>
                    </a:ext>
                  </a:extLst>
                </a:gridCol>
              </a:tblGrid>
              <a:tr h="39119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fr-FR" sz="16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le</a:t>
                      </a:r>
                      <a:r>
                        <a:rPr lang="cs-CZ" sz="16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cs-CZ" sz="16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jamais</a:t>
                      </a:r>
                      <a:r>
                        <a:rPr lang="cs-CZ" sz="16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cs-CZ" sz="16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banal</a:t>
                      </a:r>
                      <a:endParaRPr lang="fr-FR" sz="1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fr-FR" sz="16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177479207"/>
                  </a:ext>
                </a:extLst>
              </a:tr>
              <a:tr h="39119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fr-FR" sz="16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multipliant l'aube</a:t>
                      </a:r>
                      <a:endParaRPr lang="fr-FR" sz="16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fr-FR" sz="16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56016299"/>
                  </a:ext>
                </a:extLst>
              </a:tr>
              <a:tr h="39119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 b="1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Bruges</a:t>
                      </a:r>
                      <a:endParaRPr lang="fr-FR" sz="16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avec</a:t>
                      </a:r>
                      <a:r>
                        <a:rPr lang="cs-CZ" sz="16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la </a:t>
                      </a:r>
                      <a:r>
                        <a:rPr lang="cs-CZ" sz="16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promenade</a:t>
                      </a:r>
                      <a:r>
                        <a:rPr lang="cs-CZ" sz="16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cs-CZ" sz="16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éparse</a:t>
                      </a:r>
                      <a:r>
                        <a:rPr lang="cs-CZ" sz="16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de </a:t>
                      </a:r>
                      <a:r>
                        <a:rPr lang="cs-CZ" sz="16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maint</a:t>
                      </a:r>
                      <a:r>
                        <a:rPr lang="cs-CZ" sz="16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cs-CZ" sz="16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cygne</a:t>
                      </a:r>
                      <a:endParaRPr lang="fr-FR" sz="1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 b="1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cette</a:t>
                      </a:r>
                      <a:r>
                        <a:rPr lang="cs-CZ" sz="16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cs-CZ" sz="1600" b="1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cité</a:t>
                      </a:r>
                      <a:endParaRPr lang="fr-FR" sz="16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963206531"/>
                  </a:ext>
                </a:extLst>
              </a:tr>
              <a:tr h="39119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fr-FR" sz="16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</a:t>
                      </a:r>
                      <a:r>
                        <a:rPr lang="cs-CZ" sz="1600" dirty="0" err="1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olennellement</a:t>
                      </a:r>
                      <a:endParaRPr lang="fr-FR" sz="1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fr-FR" sz="16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978108440"/>
                  </a:ext>
                </a:extLst>
              </a:tr>
              <a:tr h="39119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fr-FR" sz="16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lesquels entre ses fils un autre vol désigne</a:t>
                      </a:r>
                      <a:endParaRPr lang="fr-FR" sz="16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fr-FR" sz="16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717291351"/>
                  </a:ext>
                </a:extLst>
              </a:tr>
              <a:tr h="39119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fr-FR" sz="16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à prompte </a:t>
                      </a:r>
                      <a:r>
                        <a:rPr lang="cs-CZ" sz="1600" dirty="0" err="1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irradier</a:t>
                      </a:r>
                      <a:r>
                        <a:rPr lang="fr-FR" sz="16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…</a:t>
                      </a:r>
                      <a:endParaRPr lang="fr-FR" sz="1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fr-FR" sz="1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29135495"/>
                  </a:ext>
                </a:extLst>
              </a:tr>
            </a:tbl>
          </a:graphicData>
        </a:graphic>
      </p:graphicFrame>
      <p:sp>
        <p:nvSpPr>
          <p:cNvPr id="11" name="TextovéPole 10"/>
          <p:cNvSpPr txBox="1"/>
          <p:nvPr/>
        </p:nvSpPr>
        <p:spPr>
          <a:xfrm>
            <a:off x="9230627" y="3167395"/>
            <a:ext cx="27801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chemeClr val="bg1"/>
                </a:solidFill>
              </a:rPr>
              <a:t>Lecture tabulaire</a:t>
            </a:r>
            <a:endParaRPr lang="fr-FR" sz="2800" b="1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2560320" y="3866215"/>
            <a:ext cx="323999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Ô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très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chers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rencontrés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3174436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rázek s látkou, zakrytým stolem a červenou barvu&#10;&#10;Automaticky generovaný popis">
            <a:extLst>
              <a:ext uri="{FF2B5EF4-FFF2-40B4-BE49-F238E27FC236}">
                <a16:creationId xmlns:a16="http://schemas.microsoft.com/office/drawing/2014/main" id="{5C002EE5-E4FF-463C-8DAA-9AC0B6D407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9" name="Obdélník 22">
            <a:extLst>
              <a:ext uri="{FF2B5EF4-FFF2-40B4-BE49-F238E27FC236}">
                <a16:creationId xmlns:a16="http://schemas.microsoft.com/office/drawing/2014/main" id="{F5380E9A-163E-4576-BCDD-0A450B7E909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79943" y="237744"/>
            <a:ext cx="7652977" cy="63825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Obdélník 24">
            <a:extLst>
              <a:ext uri="{FF2B5EF4-FFF2-40B4-BE49-F238E27FC236}">
                <a16:creationId xmlns:a16="http://schemas.microsoft.com/office/drawing/2014/main" id="{88DDEF77-9746-4D83-91F9-442A2487E66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17103" y="374904"/>
            <a:ext cx="7340156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4AAEBD35-D060-49D3-88FB-B91125310973}"/>
              </a:ext>
            </a:extLst>
          </p:cNvPr>
          <p:cNvSpPr txBox="1"/>
          <p:nvPr/>
        </p:nvSpPr>
        <p:spPr>
          <a:xfrm>
            <a:off x="4740751" y="656536"/>
            <a:ext cx="24994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latin typeface="Verdana" panose="020B0604030504040204" pitchFamily="34" charset="0"/>
                <a:ea typeface="Verdana" panose="020B0604030504040204" pitchFamily="34" charset="0"/>
              </a:rPr>
              <a:t>SYMBOLISME</a:t>
            </a:r>
            <a:endParaRPr lang="cs-CZ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E902E4A5-94D0-4D0B-935F-9DC0927E0E97}"/>
              </a:ext>
            </a:extLst>
          </p:cNvPr>
          <p:cNvSpPr txBox="1"/>
          <p:nvPr/>
        </p:nvSpPr>
        <p:spPr>
          <a:xfrm>
            <a:off x="259081" y="237744"/>
            <a:ext cx="11673840" cy="63709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</a:pPr>
            <a:endParaRPr lang="fr-FR" sz="20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2000" b="1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    Stéphane Mallarmé </a:t>
            </a:r>
          </a:p>
          <a:p>
            <a:pPr algn="just">
              <a:spcAft>
                <a:spcPts val="0"/>
              </a:spcAft>
            </a:pPr>
            <a:r>
              <a:rPr lang="fr-FR" sz="2000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    (Étienne, 1842-1898)</a:t>
            </a:r>
          </a:p>
          <a:p>
            <a:pPr algn="just">
              <a:spcAft>
                <a:spcPts val="0"/>
              </a:spcAft>
            </a:pPr>
            <a:endParaRPr lang="fr-FR" sz="2000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/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jeune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homme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très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sensible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affecté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par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mort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mère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1847 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a 5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)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celui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sœur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Maria (1857 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a 15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).</a:t>
            </a:r>
          </a:p>
          <a:p>
            <a:pPr algn="just">
              <a:spcAft>
                <a:spcPts val="0"/>
              </a:spcAft>
            </a:pPr>
            <a:endParaRPr lang="fr-FR" sz="20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banale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s'installe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Londres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avec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femme,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gouvernante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allemande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de sept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plus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âgée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lui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Après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son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retour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devient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professeur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d'anglais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(routine)</a:t>
            </a:r>
          </a:p>
          <a:p>
            <a:pPr algn="just">
              <a:spcAft>
                <a:spcPts val="0"/>
              </a:spcAft>
            </a:pPr>
            <a:endParaRPr lang="fr-FR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définit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comme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« 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littérateur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simple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» pour qui « 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littérature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existe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seule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».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réponse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à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l’enquête de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Jules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Huret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sur l’évolution littéraire (1891)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devenue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célèbre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: « 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e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monde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fait pour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aboutir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beau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ivre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».</a:t>
            </a:r>
          </a:p>
          <a:p>
            <a:pPr algn="just">
              <a:spcAft>
                <a:spcPts val="0"/>
              </a:spcAft>
            </a:pPr>
            <a:endParaRPr lang="fr-FR" sz="20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C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orrespondance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félibres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poètes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langue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provençale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),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Paul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Verlaine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…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Vie mondaine : Leconte-de-</a:t>
            </a:r>
            <a:r>
              <a:rPr lang="fr-FR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Lisle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, José-Maria de Heredia, Arthur Rimbaud, Émile Zola</a:t>
            </a:r>
          </a:p>
          <a:p>
            <a:pPr algn="just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À partir de 1877 : les réunions de mardi (rue de Rome) :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Émile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Verhaeren, Maurice Maeterlinck, Oscar Wilde, Paul Valéry, André Gide,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P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aul Claudel, Édouard Manet,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C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laude Debussy</a:t>
            </a:r>
          </a:p>
          <a:p>
            <a:pPr algn="just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1883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Verlaine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l</a:t>
            </a:r>
            <a:r>
              <a:rPr lang="fr-FR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ui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consacre un médaillon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es</a:t>
            </a:r>
            <a:r>
              <a:rPr lang="cs-CZ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Poètes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maudits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1884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Huysmans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mentionne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À </a:t>
            </a:r>
            <a:r>
              <a:rPr lang="cs-CZ" i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rebours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2824" y="468056"/>
            <a:ext cx="2654436" cy="3092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010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rázek s látkou, zakrytým stolem a červenou barvu&#10;&#10;Automaticky generovaný popis">
            <a:extLst>
              <a:ext uri="{FF2B5EF4-FFF2-40B4-BE49-F238E27FC236}">
                <a16:creationId xmlns:a16="http://schemas.microsoft.com/office/drawing/2014/main" id="{6D3BA21E-E6C8-4E14-8E53-C5DF567E9D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5C82649D-7FB9-4081-A45F-76BFD6C3776C}"/>
              </a:ext>
            </a:extLst>
          </p:cNvPr>
          <p:cNvSpPr txBox="1"/>
          <p:nvPr/>
        </p:nvSpPr>
        <p:spPr>
          <a:xfrm>
            <a:off x="3510116" y="933659"/>
            <a:ext cx="8356409" cy="521681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2" algn="ctr">
              <a:spcBef>
                <a:spcPts val="1400"/>
              </a:spcBef>
              <a:spcAft>
                <a:spcPts val="600"/>
              </a:spcAft>
            </a:pPr>
            <a:endParaRPr lang="fr-FR" b="1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Trois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grandes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pièces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poétiques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cs-CZ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i="1" dirty="0" err="1">
                <a:latin typeface="Verdana" panose="020B0604030504040204" pitchFamily="34" charset="0"/>
                <a:ea typeface="Verdana" panose="020B0604030504040204" pitchFamily="34" charset="0"/>
              </a:rPr>
              <a:t>Hérodiade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1887) – pièce inachevée : méditation sur la pureté</a:t>
            </a:r>
          </a:p>
          <a:p>
            <a:pPr algn="just"/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i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L'après-midi</a:t>
            </a:r>
            <a:r>
              <a:rPr lang="cs-CZ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dirty="0" err="1">
                <a:latin typeface="Verdana" panose="020B0604030504040204" pitchFamily="34" charset="0"/>
                <a:ea typeface="Verdana" panose="020B0604030504040204" pitchFamily="34" charset="0"/>
              </a:rPr>
              <a:t>d'un</a:t>
            </a:r>
            <a:r>
              <a:rPr lang="cs-CZ" b="1" i="1" dirty="0">
                <a:latin typeface="Verdana" panose="020B0604030504040204" pitchFamily="34" charset="0"/>
                <a:ea typeface="Verdana" panose="020B0604030504040204" pitchFamily="34" charset="0"/>
              </a:rPr>
              <a:t> faune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1887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) – m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is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en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musique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par  Claude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Debussy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1894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élans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rêves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sensuels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contraire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i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Hérodiade</a:t>
            </a:r>
            <a:endParaRPr lang="fr-FR" i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i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dirty="0" err="1">
                <a:latin typeface="Verdana" panose="020B0604030504040204" pitchFamily="34" charset="0"/>
                <a:ea typeface="Verdana" panose="020B0604030504040204" pitchFamily="34" charset="0"/>
              </a:rPr>
              <a:t>coup</a:t>
            </a:r>
            <a:r>
              <a:rPr lang="cs-CZ" b="1" i="1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b="1" i="1" dirty="0" err="1">
                <a:latin typeface="Verdana" panose="020B0604030504040204" pitchFamily="34" charset="0"/>
                <a:ea typeface="Verdana" panose="020B0604030504040204" pitchFamily="34" charset="0"/>
              </a:rPr>
              <a:t>dés</a:t>
            </a:r>
            <a:r>
              <a:rPr lang="cs-CZ" b="1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dirty="0" err="1">
                <a:latin typeface="Verdana" panose="020B0604030504040204" pitchFamily="34" charset="0"/>
                <a:ea typeface="Verdana" panose="020B0604030504040204" pitchFamily="34" charset="0"/>
              </a:rPr>
              <a:t>jamais</a:t>
            </a:r>
            <a:r>
              <a:rPr lang="cs-CZ" b="1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dirty="0" err="1">
                <a:latin typeface="Verdana" panose="020B0604030504040204" pitchFamily="34" charset="0"/>
                <a:ea typeface="Verdana" panose="020B0604030504040204" pitchFamily="34" charset="0"/>
              </a:rPr>
              <a:t>n'abolira</a:t>
            </a:r>
            <a:r>
              <a:rPr lang="cs-CZ" b="1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b="1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dirty="0" err="1">
                <a:latin typeface="Verdana" panose="020B0604030504040204" pitchFamily="34" charset="0"/>
                <a:ea typeface="Verdana" panose="020B0604030504040204" pitchFamily="34" charset="0"/>
              </a:rPr>
              <a:t>hasard</a:t>
            </a:r>
            <a:r>
              <a:rPr lang="cs-CZ" b="1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1897) :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effort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de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pensée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vaincre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chaos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l'univers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mystères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langage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cs-CZ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</a:p>
          <a:p>
            <a:pPr algn="just"/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œuvre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poétique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ambitieuse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hermétique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endParaRPr lang="cs-CZ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véritable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rénovateur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poésie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compte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nombreux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successeurs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(de nos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jours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Yves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Bonnefoy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).</a:t>
            </a:r>
          </a:p>
          <a:p>
            <a:pPr>
              <a:spcAft>
                <a:spcPts val="0"/>
              </a:spcAft>
            </a:pPr>
            <a:r>
              <a:rPr lang="cs-CZ" sz="1200" dirty="0">
                <a:effectLst/>
                <a:latin typeface="Palatino Linotype" panose="02040502050505030304" pitchFamily="18" charset="0"/>
                <a:ea typeface="Times New Roman" panose="02020603050405020304" pitchFamily="18" charset="0"/>
              </a:rPr>
              <a:t> </a:t>
            </a:r>
            <a:endParaRPr lang="fr-F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0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534" y="1670359"/>
            <a:ext cx="2873068" cy="3743412"/>
          </a:xfrm>
          <a:prstGeom prst="rect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166102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rázek s látkou, zakrytým stolem a červenou barvu&#10;&#10;Automaticky generovaný popis">
            <a:extLst>
              <a:ext uri="{FF2B5EF4-FFF2-40B4-BE49-F238E27FC236}">
                <a16:creationId xmlns:a16="http://schemas.microsoft.com/office/drawing/2014/main" id="{6D3BA21E-E6C8-4E14-8E53-C5DF567E9D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595171" y="335850"/>
            <a:ext cx="11001676" cy="61863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Croyance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pouvoir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sacré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Verbe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(Par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rythme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la syntaxe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vocabulaire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rare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Mallarmé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crée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langue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particulière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hermétique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, magique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Une poésie pour initiés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« </a:t>
            </a:r>
            <a:r>
              <a:rPr lang="cs-CZ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Qui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parle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autrement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tout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monde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risque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de ne pas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plaire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tous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;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mieux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de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passer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pour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obscur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aux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yeux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beaucoup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i="1" dirty="0" smtClean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[</a:t>
            </a:r>
            <a:r>
              <a:rPr lang="cs-CZ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...</a:t>
            </a:r>
            <a:r>
              <a:rPr lang="cs-CZ" i="1" dirty="0" smtClean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]</a:t>
            </a:r>
            <a:r>
              <a:rPr lang="cs-CZ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L'attrait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cette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poésie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tient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qu'elle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vécue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comme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privilège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spiritu</a:t>
            </a:r>
            <a:r>
              <a:rPr lang="fr-FR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e</a:t>
            </a:r>
            <a:r>
              <a:rPr lang="cs-CZ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l 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elle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semble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élever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au plus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haut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degré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qualité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moyennant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l'exclusion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foule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profane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cette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pure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joie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l'esprit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toute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poésie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promet. </a:t>
            </a:r>
            <a:r>
              <a:rPr lang="cs-CZ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»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Art de la suggestion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: (</a:t>
            </a:r>
            <a:r>
              <a:rPr lang="cs-CZ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«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Nommer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objet,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c’est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supprimer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trois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quarts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jouissance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poème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faite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deviner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peu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peu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suggérer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voilà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rêve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C’est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parfait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usage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mystère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constitue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symbole :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évoquer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petit à petit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objet pour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montrer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état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d’âme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ou,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inversement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choisir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objet et en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dégager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état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d’âme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par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série de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déchiffrements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»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Volonté de protéger le mystère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: (</a:t>
            </a:r>
            <a:r>
              <a:rPr lang="cs-CZ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«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Toute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chose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sacrée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et qui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veut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demeurer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sacrée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s'enveloppe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mystère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. Les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religions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se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retranchent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l'abri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d'arcanes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dévoilés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au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seul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prédestiné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l'art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a les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siens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»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Ses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ennemis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parlent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lui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comme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d'un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«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mystificateur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abscon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intraduisible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même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français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»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Jules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Renard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).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 X 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Ses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admirateurs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voient en lui un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«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esthète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métaphysique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»,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«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Orphée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précieux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».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9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rázek s látkou, zakrytým stolem a červenou barvu&#10;&#10;Automaticky generovaný popis">
            <a:extLst>
              <a:ext uri="{FF2B5EF4-FFF2-40B4-BE49-F238E27FC236}">
                <a16:creationId xmlns:a16="http://schemas.microsoft.com/office/drawing/2014/main" id="{6D3BA21E-E6C8-4E14-8E53-C5DF567E9D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1CFF6B66-FCF7-4C43-8065-AF97A22E4BBA}"/>
              </a:ext>
            </a:extLst>
          </p:cNvPr>
          <p:cNvSpPr txBox="1"/>
          <p:nvPr/>
        </p:nvSpPr>
        <p:spPr>
          <a:xfrm>
            <a:off x="294976" y="704610"/>
            <a:ext cx="11602065" cy="563231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Priorité donnée à</a:t>
            </a:r>
            <a:r>
              <a:rPr lang="cs-CZ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forme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s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elon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ses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propres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mots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Mallarmé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condamne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«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l'absence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signification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pour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signifier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davantage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».</a:t>
            </a:r>
          </a:p>
          <a:p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endParaRPr lang="cs-CZ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force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s'avancer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l'indicible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l'incommunicable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on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risque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silence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ou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l'incompréhension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cs-CZ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Mallarmé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patron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d'un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littérature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hermétique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précieuse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hautaine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Souvent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il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considéré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comme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sorte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prophète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martyr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poésie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R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éaction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c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ritique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avant-gardes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Apollinaire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Cendrars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...</a:t>
            </a:r>
          </a:p>
          <a:p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s'agit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d'une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poésie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coupe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son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auteur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grand public.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</a:p>
          <a:p>
            <a:r>
              <a:rPr lang="cs-CZ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Technique</a:t>
            </a:r>
            <a:endParaRPr lang="cs-CZ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S</a:t>
            </a:r>
            <a:r>
              <a:rPr lang="cs-CZ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tructure</a:t>
            </a:r>
            <a:r>
              <a:rPr lang="cs-CZ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de la </a:t>
            </a:r>
            <a:r>
              <a:rPr lang="cs-CZ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phrase</a:t>
            </a: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modifiée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(Mallarmé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écarte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verbe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sujet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, i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l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coupe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l'infinitif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l'auxiliaire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, il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multiplie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les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appositions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ellipses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périphrases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cs-CZ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C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hoix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mots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archaïques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ou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rares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cs-CZ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Volonté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travailler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avec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musicalité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cs-CZ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Un penchant pour tout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subtile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compliqué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raffiné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just">
              <a:spcAft>
                <a:spcPts val="0"/>
              </a:spcAft>
            </a:pP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6197" y="2854036"/>
            <a:ext cx="1160945" cy="1640115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33655" y="2855894"/>
            <a:ext cx="2182258" cy="1638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5677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rázek s látkou, zakrytým stolem a červenou barvu&#10;&#10;Automaticky generovaný popis">
            <a:extLst>
              <a:ext uri="{FF2B5EF4-FFF2-40B4-BE49-F238E27FC236}">
                <a16:creationId xmlns:a16="http://schemas.microsoft.com/office/drawing/2014/main" id="{6D3BA21E-E6C8-4E14-8E53-C5DF567E9D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1CFF6B66-FCF7-4C43-8065-AF97A22E4BBA}"/>
              </a:ext>
            </a:extLst>
          </p:cNvPr>
          <p:cNvSpPr txBox="1"/>
          <p:nvPr/>
        </p:nvSpPr>
        <p:spPr>
          <a:xfrm>
            <a:off x="0" y="551225"/>
            <a:ext cx="7834964" cy="59093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           </a:t>
            </a:r>
            <a:r>
              <a:rPr lang="cs-CZ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Remémoration</a:t>
            </a:r>
            <a:r>
              <a:rPr lang="cs-CZ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d'amis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belges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b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 1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À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heures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//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tel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souffle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l'émeuve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(a)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 2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Toute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vétusté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//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presque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couleur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encens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(b)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 3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Comme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furtive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d'elle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//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visible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je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sens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(b)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 4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dévêt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/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pli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se//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pli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/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pierre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veuve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(a) </a:t>
            </a:r>
            <a:b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 5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Flotte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ou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semble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//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n'apporter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preuve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(a)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 6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Sinon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d'épandre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pour //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baume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antique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temps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(b)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 7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Nous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immémori-aux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//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quelques-uns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si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contents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(b)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 8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soudaineté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//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notre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amitié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neuve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(a) </a:t>
            </a:r>
            <a:b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 9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	Ô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très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chers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rencontrés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// en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jamais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banal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(c 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10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Bruges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multipli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-ant //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l'aube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au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défunt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canal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(c 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11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Avec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promenade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//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éparse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maint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cygne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(d) </a:t>
            </a:r>
            <a:b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12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Quand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solennellement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//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cette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cité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m'apprit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(e)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13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Lesquels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entre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fils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//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autre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vol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désigne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(d)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14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	A prompte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irradi-er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//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ainsi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qu'aile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l'esprit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(e)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		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Poésies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Stéphane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Mallarmé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(1887)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8167" y="10"/>
            <a:ext cx="4683833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109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rázek s látkou, zakrytým stolem a červenou barvu&#10;&#10;Automaticky generovaný popis">
            <a:extLst>
              <a:ext uri="{FF2B5EF4-FFF2-40B4-BE49-F238E27FC236}">
                <a16:creationId xmlns:a16="http://schemas.microsoft.com/office/drawing/2014/main" id="{6D3BA21E-E6C8-4E14-8E53-C5DF567E9D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1CFF6B66-FCF7-4C43-8065-AF97A22E4BBA}"/>
              </a:ext>
            </a:extLst>
          </p:cNvPr>
          <p:cNvSpPr txBox="1"/>
          <p:nvPr/>
        </p:nvSpPr>
        <p:spPr>
          <a:xfrm>
            <a:off x="294967" y="550606"/>
            <a:ext cx="11602065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poème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fait partie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d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’un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recueil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intitulé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Poésies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(1887).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rend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hommage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poètes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belges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cercle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Excelsior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Bruges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et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l'écrivain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Georges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Rodenbach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qui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avait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publié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en 1892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roman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Bruges</a:t>
            </a:r>
            <a:r>
              <a:rPr lang="cs-CZ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-la-</a:t>
            </a:r>
            <a:r>
              <a:rPr lang="cs-CZ" i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morte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/>
              <a:t>	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503" y="2145817"/>
            <a:ext cx="2677472" cy="306145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8" name="TextovéPole 7"/>
          <p:cNvSpPr txBox="1"/>
          <p:nvPr/>
        </p:nvSpPr>
        <p:spPr>
          <a:xfrm>
            <a:off x="878503" y="5386302"/>
            <a:ext cx="2677472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Georges Rodenbach</a:t>
            </a:r>
          </a:p>
          <a:p>
            <a:pPr algn="ctr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(1855-1898)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4495" y="1568254"/>
            <a:ext cx="3179492" cy="5092427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6800" y="1890494"/>
            <a:ext cx="3452386" cy="2413973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13535" y="4533790"/>
            <a:ext cx="3142106" cy="213338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456880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rázek s látkou, zakrytým stolem a červenou barvu&#10;&#10;Automaticky generovaný popis">
            <a:extLst>
              <a:ext uri="{FF2B5EF4-FFF2-40B4-BE49-F238E27FC236}">
                <a16:creationId xmlns:a16="http://schemas.microsoft.com/office/drawing/2014/main" id="{6D3BA21E-E6C8-4E14-8E53-C5DF567E9D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5C82649D-7FB9-4081-A45F-76BFD6C3776C}"/>
              </a:ext>
            </a:extLst>
          </p:cNvPr>
          <p:cNvSpPr txBox="1"/>
          <p:nvPr/>
        </p:nvSpPr>
        <p:spPr>
          <a:xfrm>
            <a:off x="856648" y="1482299"/>
            <a:ext cx="10846247" cy="41549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3" algn="just"/>
            <a:r>
              <a:rPr lang="fr-FR" b="1" dirty="0"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lang="cs-CZ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n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sonnet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« 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canonique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»</a:t>
            </a:r>
            <a:endParaRPr lang="fr-FR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3" algn="just"/>
            <a:endParaRPr lang="fr-FR" sz="28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Il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comporte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deux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quatrains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à rimes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embrassées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abba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et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sizain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l’apostrophe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Ô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très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chers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rencontrés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distingue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son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initiale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changement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ton). 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Les rimes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féminines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alternent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avec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les rimes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masculines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conformément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tradition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poètes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Pléiade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ont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érigée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règle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C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choix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peut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surprendre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cette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fin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XIX</a:t>
            </a:r>
            <a:r>
              <a:rPr lang="cs-CZ" baseline="30000" dirty="0" err="1">
                <a:latin typeface="Verdana" panose="020B0604030504040204" pitchFamily="34" charset="0"/>
                <a:ea typeface="Verdana" panose="020B0604030504040204" pitchFamily="34" charset="0"/>
              </a:rPr>
              <a:t>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siècle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après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qu'Hugo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i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disloqué</a:t>
            </a:r>
            <a:r>
              <a:rPr lang="cs-CZ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grand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niais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d'alexandrin</a:t>
            </a:r>
            <a:r>
              <a:rPr lang="fr-FR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R</a:t>
            </a:r>
            <a:r>
              <a:rPr lang="cs-CZ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éaction</a:t>
            </a:r>
            <a:r>
              <a:rPr lang="cs-CZ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critique </a:t>
            </a:r>
            <a:r>
              <a:rPr lang="cs-CZ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à 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poésie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siècle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innovations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hugoliennes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notamment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, archaïsme volontaire.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plupart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alexandrins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réguliers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mesure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où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comportent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césure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l'hémistiche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x  quelques jeux de l’irrégularité.</a:t>
            </a:r>
            <a:r>
              <a:rPr lang="cs-CZ" sz="1200" dirty="0">
                <a:effectLst/>
                <a:latin typeface="Palatino Linotype" panose="02040502050505030304" pitchFamily="18" charset="0"/>
                <a:ea typeface="Times New Roman" panose="02020603050405020304" pitchFamily="18" charset="0"/>
              </a:rPr>
              <a:t> </a:t>
            </a:r>
            <a:endParaRPr lang="fr-F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10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23535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rázek s látkou, zakrytým stolem a červenou barvu&#10;&#10;Automaticky generovaný popis">
            <a:extLst>
              <a:ext uri="{FF2B5EF4-FFF2-40B4-BE49-F238E27FC236}">
                <a16:creationId xmlns:a16="http://schemas.microsoft.com/office/drawing/2014/main" id="{6D3BA21E-E6C8-4E14-8E53-C5DF567E9D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1CFF6B66-FCF7-4C43-8065-AF97A22E4BBA}"/>
              </a:ext>
            </a:extLst>
          </p:cNvPr>
          <p:cNvSpPr txBox="1"/>
          <p:nvPr/>
        </p:nvSpPr>
        <p:spPr>
          <a:xfrm>
            <a:off x="0" y="551225"/>
            <a:ext cx="7834964" cy="59093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           </a:t>
            </a:r>
            <a:r>
              <a:rPr lang="cs-CZ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Remémoration</a:t>
            </a:r>
            <a:r>
              <a:rPr lang="cs-CZ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d'amis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belges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b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 1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À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heures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//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tel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souffle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l'émeuve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(a)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 2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Toute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vétusté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//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presque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couleur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encens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(b)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 3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Comme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furtive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d'elle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//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visible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je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sens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(b)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 4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dévêt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/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pli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se//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pli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/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pierre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veuve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(a) </a:t>
            </a:r>
            <a:b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 5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Flotte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ou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semble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//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n'apporter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preuve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(a)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 6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Sinon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d'épandre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pour //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baume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antique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temps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(b)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 7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Nous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immémori-aux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//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quelques-uns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si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contents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(b)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 8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soudaineté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//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notre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amitié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neuve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(a) </a:t>
            </a:r>
            <a:b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 9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	Ô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très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chers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rencontrés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// en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jamais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banal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(c 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10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Bruges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multipli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-ant //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l'aube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au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défunt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canal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(c 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11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Avec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promenade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//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éparse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maint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cygne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(d) </a:t>
            </a:r>
            <a:b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12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Quand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solennellement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//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cette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cité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m'apprit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(e)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13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Lesquels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entre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fils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//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autre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vol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désigne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(d)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14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	A prompte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irradi-er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//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ainsi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qu'aile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l'esprit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(e)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		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Poésies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Stéphane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Mallarmé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(1887)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8167" y="10"/>
            <a:ext cx="4683833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7288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Custom 38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E462D"/>
      </a:accent1>
      <a:accent2>
        <a:srgbClr val="595A85"/>
      </a:accent2>
      <a:accent3>
        <a:srgbClr val="8D6F5B"/>
      </a:accent3>
      <a:accent4>
        <a:srgbClr val="FABD2F"/>
      </a:accent4>
      <a:accent5>
        <a:srgbClr val="AF8073"/>
      </a:accent5>
      <a:accent6>
        <a:srgbClr val="787880"/>
      </a:accent6>
      <a:hlink>
        <a:srgbClr val="CC8D00"/>
      </a:hlink>
      <a:folHlink>
        <a:srgbClr val="82829E"/>
      </a:folHlink>
    </a:clrScheme>
    <a:fontScheme name="Savon">
      <a:majorFont>
        <a:latin typeface="Avenir Next LT Pro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venir Next LT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692_TF56410444" id="{D9A60A82-AEBF-45C2-B5DF-1D3D356FACD2}" vid="{829DC7C5-F515-43FD-BAC4-4E2F13367BF9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{480B3126-4A12-4E74-BCC4-28E185AD9A60}tf56410444_win32</Template>
  <TotalTime>654</TotalTime>
  <Words>549</Words>
  <Application>Microsoft Office PowerPoint</Application>
  <PresentationFormat>Širokoúhlá obrazovka</PresentationFormat>
  <Paragraphs>151</Paragraphs>
  <Slides>10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20" baseType="lpstr">
      <vt:lpstr>Arial</vt:lpstr>
      <vt:lpstr>Avenir Next LT Pro</vt:lpstr>
      <vt:lpstr>Avenir Next LT Pro Light</vt:lpstr>
      <vt:lpstr>Calibri</vt:lpstr>
      <vt:lpstr>Courier New</vt:lpstr>
      <vt:lpstr>Garamond</vt:lpstr>
      <vt:lpstr>Palatino Linotype</vt:lpstr>
      <vt:lpstr>Times New Roman</vt:lpstr>
      <vt:lpstr>Verdana</vt:lpstr>
      <vt:lpstr>SavonVTI</vt:lpstr>
      <vt:lpstr>  MallarMÉ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SYMBOLISME - DÉCADENCE</dc:title>
  <dc:creator>Eva Voldřichová Beránková</dc:creator>
  <cp:lastModifiedBy>Eva Voldřichová Beránková</cp:lastModifiedBy>
  <cp:revision>104</cp:revision>
  <dcterms:created xsi:type="dcterms:W3CDTF">2020-10-07T10:33:08Z</dcterms:created>
  <dcterms:modified xsi:type="dcterms:W3CDTF">2020-10-20T13:14:07Z</dcterms:modified>
</cp:coreProperties>
</file>