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23" r:id="rId2"/>
    <p:sldId id="294" r:id="rId3"/>
    <p:sldId id="301" r:id="rId4"/>
    <p:sldId id="324" r:id="rId5"/>
    <p:sldId id="296" r:id="rId6"/>
    <p:sldId id="261" r:id="rId7"/>
    <p:sldId id="410" r:id="rId8"/>
    <p:sldId id="411" r:id="rId9"/>
    <p:sldId id="260" r:id="rId10"/>
    <p:sldId id="298" r:id="rId11"/>
    <p:sldId id="299" r:id="rId12"/>
    <p:sldId id="300" r:id="rId13"/>
    <p:sldId id="412" r:id="rId14"/>
    <p:sldId id="281" r:id="rId15"/>
    <p:sldId id="302" r:id="rId16"/>
    <p:sldId id="303" r:id="rId17"/>
    <p:sldId id="304" r:id="rId18"/>
    <p:sldId id="307" r:id="rId19"/>
    <p:sldId id="268" r:id="rId20"/>
    <p:sldId id="306" r:id="rId21"/>
    <p:sldId id="308" r:id="rId22"/>
    <p:sldId id="265" r:id="rId23"/>
    <p:sldId id="277" r:id="rId24"/>
    <p:sldId id="278" r:id="rId25"/>
    <p:sldId id="266" r:id="rId26"/>
    <p:sldId id="276" r:id="rId27"/>
    <p:sldId id="279" r:id="rId28"/>
    <p:sldId id="280" r:id="rId29"/>
    <p:sldId id="283" r:id="rId30"/>
    <p:sldId id="282" r:id="rId31"/>
    <p:sldId id="309" r:id="rId32"/>
    <p:sldId id="270" r:id="rId33"/>
    <p:sldId id="310" r:id="rId34"/>
    <p:sldId id="311" r:id="rId35"/>
    <p:sldId id="312" r:id="rId36"/>
    <p:sldId id="413" r:id="rId37"/>
    <p:sldId id="315" r:id="rId38"/>
    <p:sldId id="274" r:id="rId39"/>
    <p:sldId id="318" r:id="rId40"/>
    <p:sldId id="319" r:id="rId41"/>
    <p:sldId id="267" r:id="rId42"/>
    <p:sldId id="320" r:id="rId43"/>
    <p:sldId id="264" r:id="rId44"/>
    <p:sldId id="263" r:id="rId45"/>
    <p:sldId id="269" r:id="rId46"/>
    <p:sldId id="416" r:id="rId47"/>
    <p:sldId id="414" r:id="rId48"/>
    <p:sldId id="415" r:id="rId4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00"/>
    <a:srgbClr val="0000FF"/>
    <a:srgbClr val="006600"/>
    <a:srgbClr val="FF9933"/>
    <a:srgbClr val="FF0000"/>
    <a:srgbClr val="FFFF66"/>
    <a:srgbClr val="FF33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9838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508B-169E-4549-914D-6DDCC5223CBD}" type="datetimeFigureOut">
              <a:rPr lang="cs-CZ" smtClean="0"/>
              <a:pPr/>
              <a:t>12.12.2018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4687-F4A0-4CA8-A6DC-F4B4FE11309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79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A52A9-DA33-4F8E-807D-CD756E403B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96062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07FCE-E42A-4D1F-BFA2-A2A0645A42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59230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0B08A-7A6B-4BBD-BADB-CC85E0851D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0577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E94A1-017A-490C-BD2D-5323F2B953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6302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0F549-386E-4762-8D7E-B031A28AC6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4511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0D8C2-FB16-4917-9BF5-4650857B74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198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4D081-04F4-46B3-BDE7-DF72628B35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9028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7D1C8-A1F2-49F9-A6DF-3D64E157EC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2243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C4A3-5348-40ED-A412-9C6D8C6214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314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8F05C-204D-4D45-8374-280361B452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68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D0113-AAE2-4D6C-9C4E-EED6ACABA6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9924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47"/>
            </a:gs>
            <a:gs pos="50000">
              <a:schemeClr val="accent2"/>
            </a:gs>
            <a:gs pos="100000">
              <a:srgbClr val="18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BEA5624-7102-43B9-B6DA-133643D9426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93" y="287437"/>
            <a:ext cx="8650287" cy="549275"/>
          </a:xfrm>
        </p:spPr>
        <p:txBody>
          <a:bodyPr/>
          <a:lstStyle/>
          <a:p>
            <a:pPr eaLnBrk="1" hangingPunct="1"/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Mechorosty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828675"/>
            <a:ext cx="8893175" cy="58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zelené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výtrusné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bezcévné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rostliny</a:t>
            </a: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většinou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suchozemské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(zřídka vodní),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dominují v tundře, tajze, na rašeliništích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apod.</a:t>
            </a: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16-20 tisíc druhů, Evropa 1750, ČR 859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stélka mnohobuněčná, obvykle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makroskopická</a:t>
            </a: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životní cyklus – 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rodozměna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: střídání gametofytu (n) a sporofytu (2n), 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dominance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gametofytu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; </a:t>
            </a: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stavba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buněčné stěny – 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celulóza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chloroplasty –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chlorofyly a + b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 karoteny, xantofyly</a:t>
            </a: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zásobní látka – 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škrob</a:t>
            </a:r>
          </a:p>
          <a:p>
            <a:pPr eaLnBrk="1" hangingPunct="1">
              <a:spcBef>
                <a:spcPct val="4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inak sdílejí typické znaky 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streptofyt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8" name="Picture 4" descr="Atrichum undulatu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2540000" cy="2143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Anthocerotophyta</a:t>
            </a:r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celková charakteristika</a:t>
            </a:r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620713"/>
            <a:ext cx="8893175" cy="52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nejstarší suchozemské rostliny navazující přímo 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na řasové předky</a:t>
            </a:r>
          </a:p>
          <a:p>
            <a:pPr eaLnBrk="1" hangingPunct="1"/>
            <a:endParaRPr lang="cs-CZ" altLang="cs-CZ" sz="2200" b="1" u="sng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2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2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– silně redukován – jen krátké vlákno, 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z jeho koncové buňky vzniká 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lupenitý </a:t>
            </a:r>
            <a:r>
              <a:rPr lang="cs-CZ" altLang="cs-CZ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endParaRPr lang="cs-CZ" altLang="cs-CZ" sz="2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5000"/>
              </a:spcBef>
            </a:pPr>
            <a:r>
              <a:rPr lang="cs-CZ" altLang="cs-CZ" sz="2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zelený, obvykle laločnatého tvaru, 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b="1" dirty="0">
                <a:solidFill>
                  <a:srgbClr val="FFFF66"/>
                </a:solidFill>
                <a:latin typeface="Comic Sans MS" panose="030F0702030302020204" pitchFamily="66" charset="0"/>
              </a:rPr>
              <a:t>bez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diferenciace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pletiv</a:t>
            </a:r>
          </a:p>
          <a:p>
            <a:pPr eaLnBrk="1" hangingPunct="1">
              <a:spcBef>
                <a:spcPct val="25000"/>
              </a:spcBef>
            </a:pP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 </a:t>
            </a:r>
            <a:endParaRPr lang="cs-CZ" altLang="cs-CZ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15000"/>
              </a:spcBef>
              <a:buSzPct val="150000"/>
              <a:buFont typeface="Wingdings" panose="05000000000000000000" pitchFamily="2" charset="2"/>
              <a:buChar char="§"/>
            </a:pPr>
            <a:r>
              <a:rPr lang="cs-CZ" altLang="cs-CZ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rhizoidy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(na spodní straně) jsou hladké, bez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přehrádek</a:t>
            </a:r>
          </a:p>
          <a:p>
            <a:pPr marL="0" indent="0" eaLnBrk="1" hangingPunct="1">
              <a:spcBef>
                <a:spcPct val="15000"/>
              </a:spcBef>
              <a:buSzPct val="150000"/>
            </a:pP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15000"/>
              </a:spcBef>
              <a:buSzPct val="150000"/>
              <a:buFont typeface="Wingdings" panose="05000000000000000000" pitchFamily="2" charset="2"/>
              <a:buChar char="§"/>
            </a:pP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mnohé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druhy mají 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symbiotickou sinici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rodu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Nostoc</a:t>
            </a:r>
            <a:endParaRPr lang="cs-CZ" altLang="cs-CZ" sz="22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spcBef>
                <a:spcPct val="15000"/>
              </a:spcBef>
              <a:buSzPct val="150000"/>
            </a:pP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15000"/>
              </a:spcBef>
              <a:buSzPct val="150000"/>
              <a:buFont typeface="Wingdings" panose="05000000000000000000" pitchFamily="2" charset="2"/>
              <a:buChar char="§"/>
            </a:pP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gametangia zanořená ve stélce (</a:t>
            </a:r>
            <a:r>
              <a:rPr lang="cs-CZ" altLang="cs-CZ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anteridia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v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 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dutinách)</a:t>
            </a: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20" name="Picture 11" descr="Anthoceros 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063" y="500063"/>
            <a:ext cx="22939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ovací šipka 5"/>
          <p:cNvCxnSpPr/>
          <p:nvPr/>
        </p:nvCxnSpPr>
        <p:spPr>
          <a:xfrm flipV="1">
            <a:off x="6407524" y="2714625"/>
            <a:ext cx="1143000" cy="142875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Anthocerotophyta </a:t>
            </a:r>
            <a:r>
              <a:rPr lang="cs-CZ" altLang="cs-CZ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– celková charakteristika</a:t>
            </a:r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8931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Sporofyt</a:t>
            </a:r>
          </a:p>
          <a:p>
            <a:pPr eaLnBrk="1" hangingPunct="1"/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noha + dlouhá válcovitá tobolka (sporangium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), chybí </a:t>
            </a:r>
          </a:p>
          <a:p>
            <a:pPr eaLnBrk="1" hangingPunct="1"/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štět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buňky tobolky obsahují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chloroplasty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sporofyt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je tedy do určité míry nezávislý na gametofytu</a:t>
            </a:r>
          </a:p>
          <a:p>
            <a:pPr eaLnBrk="1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ve stěně tobolky jsou 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nepravé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průduchy</a:t>
            </a:r>
          </a:p>
          <a:p>
            <a:pPr eaLnBrk="1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zralá tobolka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puká nejčastěji 2 chlopněmi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 uvnitř obsahuje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sterilní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sloupek (kolumelu), </a:t>
            </a: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tetrády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výtrusů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a 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elatery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mrštníky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4" name="Picture 4" descr="Anthoceros tetr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3048000" cy="290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11" descr="Anthoceros 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2713" y="857250"/>
            <a:ext cx="14112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Anthocerotophyta</a:t>
            </a:r>
            <a:endParaRPr lang="cs-CZ" altLang="cs-CZ" sz="3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1025525"/>
            <a:ext cx="88931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20000"/>
              <a:buFont typeface="Wingdings" panose="05000000000000000000" pitchFamily="2" charset="2"/>
              <a:buNone/>
            </a:pPr>
            <a:r>
              <a:rPr lang="cs-CZ" alt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Pozoruhodná kombinace primitivnějších a 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pokročilejších </a:t>
            </a:r>
            <a:r>
              <a:rPr lang="cs-CZ" alt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znaků:</a:t>
            </a:r>
            <a:endParaRPr lang="cs-CZ" altLang="cs-CZ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stavba chloroplastu s 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pyrenoidem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– podobná zeleným řasám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stavba stélky a vývoj gametangií – podobné játrovkám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sterilní sloupek a průduchy – znaky jako u mechů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ponořená gametangia, vývoj embrya, fotosyntetické  pletivo ve sporofytu – podobně jako u cévnatých rostlin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nejčastěji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na vlhké půdě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(např. strniště) 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celosvětově asi 400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druhů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u nás nejčastější </a:t>
            </a:r>
            <a:r>
              <a:rPr lang="cs-CZ" altLang="cs-CZ" sz="2400" i="1" dirty="0" err="1">
                <a:solidFill>
                  <a:srgbClr val="FFFF66"/>
                </a:solidFill>
                <a:latin typeface="Comic Sans MS" panose="030F0702030302020204" pitchFamily="66" charset="0"/>
              </a:rPr>
              <a:t>Anthoceros</a:t>
            </a:r>
            <a:r>
              <a:rPr lang="cs-CZ" altLang="cs-CZ" sz="2400" i="1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i="1" dirty="0" err="1">
                <a:solidFill>
                  <a:srgbClr val="FFFF66"/>
                </a:solidFill>
                <a:latin typeface="Comic Sans MS" panose="030F0702030302020204" pitchFamily="66" charset="0"/>
              </a:rPr>
              <a:t>agrestis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hlevík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polní)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anthoceros agres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2573"/>
            <a:ext cx="7056784" cy="64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1359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chemeClr val="bg1"/>
                </a:solidFill>
              </a:rPr>
              <a:t>Anthoceros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agrestis</a:t>
            </a:r>
            <a:r>
              <a:rPr lang="cs-CZ" i="1" dirty="0" smtClean="0">
                <a:solidFill>
                  <a:schemeClr val="bg1"/>
                </a:solidFill>
              </a:rPr>
              <a:t> – </a:t>
            </a:r>
            <a:r>
              <a:rPr lang="cs-CZ" dirty="0" err="1" smtClean="0">
                <a:solidFill>
                  <a:schemeClr val="bg1"/>
                </a:solidFill>
              </a:rPr>
              <a:t>hlevík</a:t>
            </a:r>
            <a:r>
              <a:rPr lang="cs-CZ" dirty="0" smtClean="0">
                <a:solidFill>
                  <a:schemeClr val="bg1"/>
                </a:solidFill>
              </a:rPr>
              <a:t> polní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600200" cy="228600"/>
          </a:xfrm>
        </p:spPr>
        <p:txBody>
          <a:bodyPr/>
          <a:lstStyle/>
          <a:p>
            <a:pPr eaLnBrk="1" hangingPunct="1"/>
            <a:r>
              <a:rPr lang="cs-CZ" altLang="cs-CZ" sz="900" smtClean="0">
                <a:solidFill>
                  <a:schemeClr val="tx1"/>
                </a:solidFill>
                <a:latin typeface="Comic Sans MS" panose="030F0702030302020204" pitchFamily="66" charset="0"/>
              </a:rPr>
              <a:t>Marchantiophyta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7921625" cy="2339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říše </a:t>
            </a:r>
            <a:r>
              <a:rPr lang="cs-CZ" altLang="cs-CZ" sz="2800" b="1">
                <a:latin typeface="Comic Sans MS" panose="030F0702030302020204" pitchFamily="66" charset="0"/>
              </a:rPr>
              <a:t>Plantae, </a:t>
            </a:r>
            <a:r>
              <a:rPr lang="cs-CZ" altLang="cs-CZ" sz="2800">
                <a:latin typeface="Comic Sans MS" panose="030F0702030302020204" pitchFamily="66" charset="0"/>
              </a:rPr>
              <a:t>podříše</a:t>
            </a:r>
            <a:r>
              <a:rPr lang="cs-CZ" altLang="cs-CZ" sz="2800" b="1">
                <a:latin typeface="Comic Sans MS" panose="030F0702030302020204" pitchFamily="66" charset="0"/>
              </a:rPr>
              <a:t> Viridiplantae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vývojová linie </a:t>
            </a:r>
            <a:r>
              <a:rPr lang="cs-CZ" altLang="cs-CZ" sz="2800" b="1">
                <a:latin typeface="Comic Sans MS" panose="030F0702030302020204" pitchFamily="66" charset="0"/>
              </a:rPr>
              <a:t>Streptophytae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vývojová větev</a:t>
            </a:r>
            <a:r>
              <a:rPr lang="cs-CZ" altLang="cs-CZ" sz="2800" b="1">
                <a:latin typeface="Comic Sans MS" panose="030F0702030302020204" pitchFamily="66" charset="0"/>
              </a:rPr>
              <a:t> Bryophytae</a:t>
            </a:r>
            <a:r>
              <a:rPr lang="cs-CZ" altLang="cs-CZ" sz="2800">
                <a:latin typeface="Comic Sans MS" panose="030F0702030302020204" pitchFamily="66" charset="0"/>
              </a:rPr>
              <a:t> - </a:t>
            </a:r>
            <a:r>
              <a:rPr lang="cs-CZ" altLang="cs-CZ" sz="2800" b="1">
                <a:latin typeface="Comic Sans MS" panose="030F0702030302020204" pitchFamily="66" charset="0"/>
              </a:rPr>
              <a:t>mechorosty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oddělení </a:t>
            </a:r>
            <a:r>
              <a:rPr lang="cs-CZ" altLang="cs-CZ" sz="2800" b="1">
                <a:latin typeface="Comic Sans MS" panose="030F0702030302020204" pitchFamily="66" charset="0"/>
              </a:rPr>
              <a:t>Marchantiophyta</a:t>
            </a:r>
            <a:r>
              <a:rPr lang="cs-CZ" altLang="cs-CZ" sz="2800">
                <a:latin typeface="Comic Sans MS" panose="030F0702030302020204" pitchFamily="66" charset="0"/>
              </a:rPr>
              <a:t> </a:t>
            </a:r>
            <a:r>
              <a:rPr lang="cs-CZ" altLang="cs-CZ" sz="2800" b="1">
                <a:latin typeface="Comic Sans MS" panose="030F0702030302020204" pitchFamily="66" charset="0"/>
              </a:rPr>
              <a:t>– játrovky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>
                <a:latin typeface="Comic Sans MS" panose="030F0702030302020204" pitchFamily="66" charset="0"/>
              </a:rPr>
              <a:t>                 (Hepatophyta, Hepaticae)</a:t>
            </a:r>
          </a:p>
        </p:txBody>
      </p:sp>
      <p:pic>
        <p:nvPicPr>
          <p:cNvPr id="38916" name="Picture 4" descr="March polym sami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40038"/>
            <a:ext cx="2962275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onocephalum 1312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5459412" cy="3775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Marchantiophyta</a:t>
            </a:r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elková charakteristika</a:t>
            </a:r>
            <a:endParaRPr lang="cs-CZ" altLang="cs-CZ" sz="24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893175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tavba </a:t>
            </a: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stélky - g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ametofyt</a:t>
            </a:r>
            <a:endParaRPr lang="cs-CZ" altLang="cs-CZ" sz="28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redukován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jen na několik buněk, </a:t>
            </a: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– lupenitý nebo listnatý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lupenitý (</a:t>
            </a:r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frondózní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Picture 5" descr="lophocol bident 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781300"/>
            <a:ext cx="1697038" cy="386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3" descr="Pelli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3384550" cy="226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692275" y="6092825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listnatý (</a:t>
            </a:r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foliózní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endParaRPr lang="cs-CZ" altLang="cs-CZ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3" name="Line 21"/>
          <p:cNvSpPr>
            <a:spLocks noChangeShapeType="1"/>
          </p:cNvSpPr>
          <p:nvPr/>
        </p:nvSpPr>
        <p:spPr bwMode="auto">
          <a:xfrm flipV="1">
            <a:off x="6084888" y="6381750"/>
            <a:ext cx="574675" cy="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4" name="Line 21"/>
          <p:cNvSpPr>
            <a:spLocks noChangeShapeType="1"/>
          </p:cNvSpPr>
          <p:nvPr/>
        </p:nvSpPr>
        <p:spPr bwMode="auto">
          <a:xfrm>
            <a:off x="755650" y="3500438"/>
            <a:ext cx="430213" cy="792162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576262"/>
          </a:xfrm>
        </p:spPr>
        <p:txBody>
          <a:bodyPr/>
          <a:lstStyle/>
          <a:p>
            <a:pPr algn="l" eaLnBrk="1" hangingPunct="1"/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Lupenitý (frondózní) gametofor játrovek</a:t>
            </a:r>
          </a:p>
        </p:txBody>
      </p:sp>
      <p:pic>
        <p:nvPicPr>
          <p:cNvPr id="40963" name="Picture 3" descr="Pellia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62400"/>
            <a:ext cx="4321175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5" descr="Riccia_glauca_pdg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017838" cy="2127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16" descr="Riccia fluitans 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3635375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17"/>
          <p:cNvSpPr txBox="1">
            <a:spLocks noChangeArrowheads="1"/>
          </p:cNvSpPr>
          <p:nvPr/>
        </p:nvSpPr>
        <p:spPr bwMode="auto">
          <a:xfrm>
            <a:off x="3419475" y="1196975"/>
            <a:ext cx="23050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Riccia glauca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růžicovitý gametofor</a:t>
            </a:r>
          </a:p>
        </p:txBody>
      </p:sp>
      <p:sp>
        <p:nvSpPr>
          <p:cNvPr id="40967" name="Text Box 18"/>
          <p:cNvSpPr txBox="1">
            <a:spLocks noChangeArrowheads="1"/>
          </p:cNvSpPr>
          <p:nvPr/>
        </p:nvSpPr>
        <p:spPr bwMode="auto">
          <a:xfrm>
            <a:off x="6804025" y="981075"/>
            <a:ext cx="2159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Riccia fluitans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pentlicovitý gametofor</a:t>
            </a:r>
          </a:p>
        </p:txBody>
      </p:sp>
      <p:sp>
        <p:nvSpPr>
          <p:cNvPr id="40968" name="Text Box 19"/>
          <p:cNvSpPr txBox="1">
            <a:spLocks noChangeArrowheads="1"/>
          </p:cNvSpPr>
          <p:nvPr/>
        </p:nvSpPr>
        <p:spPr bwMode="auto">
          <a:xfrm>
            <a:off x="179388" y="3429000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Pellia</a:t>
            </a:r>
            <a:r>
              <a:rPr lang="cs-CZ" altLang="cs-CZ" sz="2400" b="1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laločnatý gametofor</a:t>
            </a: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 flipH="1">
            <a:off x="6588125" y="1268413"/>
            <a:ext cx="1588" cy="187325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3492500" y="2708275"/>
            <a:ext cx="1008063" cy="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H="1">
            <a:off x="4427538" y="3573463"/>
            <a:ext cx="0" cy="4318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4859338" y="5445125"/>
            <a:ext cx="39608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FF66"/>
                </a:solidFill>
              </a:rPr>
              <a:t>Lupenitý gametofor:</a:t>
            </a:r>
          </a:p>
          <a:p>
            <a:pPr eaLnBrk="1" hangingPunct="1"/>
            <a:r>
              <a:rPr lang="cs-CZ" altLang="cs-CZ">
                <a:solidFill>
                  <a:srgbClr val="FFFF66"/>
                </a:solidFill>
              </a:rPr>
              <a:t>- tvořený více vrstvami buněk</a:t>
            </a:r>
          </a:p>
          <a:p>
            <a:pPr eaLnBrk="1" hangingPunct="1">
              <a:buFontTx/>
              <a:buChar char="-"/>
            </a:pPr>
            <a:r>
              <a:rPr lang="cs-CZ" altLang="cs-CZ">
                <a:solidFill>
                  <a:srgbClr val="FFFF66"/>
                </a:solidFill>
              </a:rPr>
              <a:t> obvykle má </a:t>
            </a:r>
            <a:r>
              <a:rPr lang="cs-CZ" altLang="cs-CZ">
                <a:solidFill>
                  <a:schemeClr val="bg1"/>
                </a:solidFill>
              </a:rPr>
              <a:t>střední žebro</a:t>
            </a:r>
            <a:endParaRPr lang="cs-CZ" altLang="cs-CZ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cs-CZ">
                <a:solidFill>
                  <a:srgbClr val="FFFF66"/>
                </a:solidFill>
              </a:rPr>
              <a:t> na spodní straně jsou </a:t>
            </a:r>
            <a:r>
              <a:rPr lang="cs-CZ" altLang="cs-CZ">
                <a:solidFill>
                  <a:schemeClr val="bg1"/>
                </a:solidFill>
              </a:rPr>
              <a:t>rhizoidy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chemeClr val="bg1"/>
                </a:solidFill>
                <a:latin typeface="Comic Sans MS" panose="030F0702030302020204" pitchFamily="66" charset="0"/>
              </a:rPr>
              <a:t>Listnatý gametofor játrovek</a:t>
            </a:r>
          </a:p>
        </p:txBody>
      </p:sp>
      <p:pic>
        <p:nvPicPr>
          <p:cNvPr id="41987" name="Picture 5" descr="lophocol bident 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2392362" cy="544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10"/>
          <p:cNvSpPr txBox="1">
            <a:spLocks noChangeArrowheads="1"/>
          </p:cNvSpPr>
          <p:nvPr/>
        </p:nvSpPr>
        <p:spPr bwMode="auto">
          <a:xfrm>
            <a:off x="539750" y="6446664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 dirty="0" err="1">
                <a:solidFill>
                  <a:schemeClr val="bg1"/>
                </a:solidFill>
              </a:rPr>
              <a:t>Chiloscyphus</a:t>
            </a:r>
            <a:endParaRPr lang="cs-CZ" altLang="cs-CZ" b="1" i="1" dirty="0">
              <a:solidFill>
                <a:schemeClr val="bg1"/>
              </a:solidFill>
            </a:endParaRPr>
          </a:p>
        </p:txBody>
      </p:sp>
      <p:sp>
        <p:nvSpPr>
          <p:cNvPr id="41989" name="Text Box 13"/>
          <p:cNvSpPr txBox="1">
            <a:spLocks noChangeArrowheads="1"/>
          </p:cNvSpPr>
          <p:nvPr/>
        </p:nvSpPr>
        <p:spPr bwMode="auto">
          <a:xfrm>
            <a:off x="2771775" y="1196975"/>
            <a:ext cx="1368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kauloid s lístky ve dvou řadách</a:t>
            </a:r>
          </a:p>
        </p:txBody>
      </p:sp>
      <p:pic>
        <p:nvPicPr>
          <p:cNvPr id="41990" name="Picture 16" descr="Lepidozia amfigast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4608512" cy="3792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17"/>
          <p:cNvSpPr txBox="1">
            <a:spLocks noChangeArrowheads="1"/>
          </p:cNvSpPr>
          <p:nvPr/>
        </p:nvSpPr>
        <p:spPr bwMode="auto">
          <a:xfrm>
            <a:off x="7019925" y="41481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/>
              <a:t>Lepidozia</a:t>
            </a:r>
          </a:p>
        </p:txBody>
      </p:sp>
      <p:sp>
        <p:nvSpPr>
          <p:cNvPr id="41992" name="Text Box 18"/>
          <p:cNvSpPr txBox="1">
            <a:spLocks noChangeArrowheads="1"/>
          </p:cNvSpPr>
          <p:nvPr/>
        </p:nvSpPr>
        <p:spPr bwMode="auto">
          <a:xfrm>
            <a:off x="6948488" y="2924175"/>
            <a:ext cx="1582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amfigastrie, 3. řada lístků</a:t>
            </a:r>
          </a:p>
        </p:txBody>
      </p:sp>
      <p:sp>
        <p:nvSpPr>
          <p:cNvPr id="41993" name="Line 19"/>
          <p:cNvSpPr>
            <a:spLocks noChangeShapeType="1"/>
          </p:cNvSpPr>
          <p:nvPr/>
        </p:nvSpPr>
        <p:spPr bwMode="auto">
          <a:xfrm flipH="1">
            <a:off x="5364163" y="3213100"/>
            <a:ext cx="1512887" cy="4318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Line 20"/>
          <p:cNvSpPr>
            <a:spLocks noChangeShapeType="1"/>
          </p:cNvSpPr>
          <p:nvPr/>
        </p:nvSpPr>
        <p:spPr bwMode="auto">
          <a:xfrm flipH="1">
            <a:off x="5437188" y="3213100"/>
            <a:ext cx="1439862" cy="10080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2771775" y="4724400"/>
            <a:ext cx="61928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-82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FF66"/>
                </a:solidFill>
              </a:rPr>
              <a:t>Listnatý </a:t>
            </a:r>
            <a:r>
              <a:rPr lang="cs-CZ" altLang="cs-CZ" dirty="0" err="1">
                <a:solidFill>
                  <a:srgbClr val="FFFF66"/>
                </a:solidFill>
              </a:rPr>
              <a:t>gametofor</a:t>
            </a:r>
            <a:r>
              <a:rPr lang="cs-CZ" altLang="cs-CZ" dirty="0">
                <a:solidFill>
                  <a:srgbClr val="FFFF66"/>
                </a:solidFill>
              </a:rPr>
              <a:t>:</a:t>
            </a:r>
          </a:p>
          <a:p>
            <a:pPr eaLnBrk="1" hangingPunct="1"/>
            <a:r>
              <a:rPr lang="cs-CZ" altLang="cs-CZ" dirty="0">
                <a:solidFill>
                  <a:srgbClr val="FFFF66"/>
                </a:solidFill>
              </a:rPr>
              <a:t>- </a:t>
            </a:r>
            <a:r>
              <a:rPr lang="cs-CZ" altLang="cs-CZ" dirty="0" smtClean="0">
                <a:solidFill>
                  <a:schemeClr val="bg1"/>
                </a:solidFill>
              </a:rPr>
              <a:t>kauloid</a:t>
            </a:r>
            <a:r>
              <a:rPr lang="cs-CZ" altLang="cs-CZ" dirty="0">
                <a:solidFill>
                  <a:schemeClr val="bg1"/>
                </a:solidFill>
              </a:rPr>
              <a:t>, </a:t>
            </a:r>
            <a:r>
              <a:rPr lang="cs-CZ" altLang="cs-CZ" dirty="0" err="1">
                <a:solidFill>
                  <a:schemeClr val="bg1"/>
                </a:solidFill>
              </a:rPr>
              <a:t>fyloidy</a:t>
            </a:r>
            <a:r>
              <a:rPr lang="cs-CZ" altLang="cs-CZ" dirty="0">
                <a:solidFill>
                  <a:schemeClr val="bg1"/>
                </a:solidFill>
              </a:rPr>
              <a:t> a </a:t>
            </a:r>
            <a:r>
              <a:rPr lang="cs-CZ" altLang="cs-CZ" dirty="0" err="1">
                <a:solidFill>
                  <a:schemeClr val="bg1"/>
                </a:solidFill>
              </a:rPr>
              <a:t>rhizoidy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cs-CZ" dirty="0">
                <a:solidFill>
                  <a:srgbClr val="FFFF66"/>
                </a:solidFill>
              </a:rPr>
              <a:t> </a:t>
            </a:r>
            <a:r>
              <a:rPr lang="cs-CZ" altLang="cs-CZ" dirty="0" smtClean="0">
                <a:solidFill>
                  <a:srgbClr val="FFFF66"/>
                </a:solidFill>
              </a:rPr>
              <a:t>zpravidla 1 vrstva </a:t>
            </a:r>
            <a:r>
              <a:rPr lang="cs-CZ" altLang="cs-CZ" dirty="0">
                <a:solidFill>
                  <a:srgbClr val="FFFF66"/>
                </a:solidFill>
              </a:rPr>
              <a:t>buněk</a:t>
            </a:r>
          </a:p>
          <a:p>
            <a:pPr eaLnBrk="1" hangingPunct="1">
              <a:buFontTx/>
              <a:buChar char="-"/>
            </a:pPr>
            <a:r>
              <a:rPr lang="cs-CZ" altLang="cs-CZ" dirty="0">
                <a:solidFill>
                  <a:srgbClr val="FFFF66"/>
                </a:solidFill>
              </a:rPr>
              <a:t> nemají střední žebro (x </a:t>
            </a:r>
            <a:r>
              <a:rPr lang="cs-CZ" altLang="cs-CZ" dirty="0" smtClean="0">
                <a:solidFill>
                  <a:srgbClr val="FFFF66"/>
                </a:solidFill>
              </a:rPr>
              <a:t>mechy)</a:t>
            </a:r>
            <a:endParaRPr lang="cs-CZ" altLang="cs-CZ" dirty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</a:pPr>
            <a:r>
              <a:rPr lang="cs-CZ" altLang="cs-CZ" dirty="0">
                <a:solidFill>
                  <a:srgbClr val="FFFF66"/>
                </a:solidFill>
              </a:rPr>
              <a:t> vyrůstají </a:t>
            </a:r>
            <a:r>
              <a:rPr lang="cs-CZ" altLang="cs-CZ" dirty="0" smtClean="0">
                <a:solidFill>
                  <a:schemeClr val="bg1"/>
                </a:solidFill>
              </a:rPr>
              <a:t>ve </a:t>
            </a:r>
            <a:r>
              <a:rPr lang="cs-CZ" altLang="cs-CZ" dirty="0">
                <a:solidFill>
                  <a:schemeClr val="bg1"/>
                </a:solidFill>
              </a:rPr>
              <a:t>dvou řadách</a:t>
            </a:r>
            <a:r>
              <a:rPr lang="cs-CZ" altLang="cs-CZ" dirty="0">
                <a:solidFill>
                  <a:srgbClr val="FFFF66"/>
                </a:solidFill>
              </a:rPr>
              <a:t>, </a:t>
            </a:r>
            <a:r>
              <a:rPr lang="cs-CZ" altLang="cs-CZ" dirty="0" smtClean="0">
                <a:solidFill>
                  <a:srgbClr val="FFFF66"/>
                </a:solidFill>
              </a:rPr>
              <a:t>většinou přítomny </a:t>
            </a:r>
            <a:r>
              <a:rPr lang="cs-CZ" altLang="cs-CZ" dirty="0">
                <a:solidFill>
                  <a:srgbClr val="FFFF66"/>
                </a:solidFill>
              </a:rPr>
              <a:t>ještě </a:t>
            </a:r>
            <a:r>
              <a:rPr lang="cs-CZ" altLang="cs-CZ" dirty="0" smtClean="0">
                <a:solidFill>
                  <a:srgbClr val="FFFF66"/>
                </a:solidFill>
              </a:rPr>
              <a:t>tzv. </a:t>
            </a:r>
            <a:r>
              <a:rPr lang="cs-CZ" altLang="cs-CZ" dirty="0" err="1" smtClean="0">
                <a:solidFill>
                  <a:schemeClr val="bg1"/>
                </a:solidFill>
              </a:rPr>
              <a:t>amfigastrie</a:t>
            </a:r>
            <a:endParaRPr lang="cs-CZ" altLang="cs-CZ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Marchantiophyta</a:t>
            </a:r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elková charakteristika</a:t>
            </a:r>
            <a:endParaRPr lang="cs-CZ" altLang="cs-CZ" sz="24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50825" y="792163"/>
            <a:ext cx="8893175" cy="602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z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pravidla </a:t>
            </a:r>
            <a:r>
              <a:rPr lang="cs-CZ" altLang="cs-CZ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siličná tělíska</a:t>
            </a:r>
          </a:p>
          <a:p>
            <a:pPr marL="268288" indent="-2682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někdy (</a:t>
            </a:r>
            <a:r>
              <a:rPr lang="cs-CZ" altLang="cs-CZ" sz="2200" i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Blasia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 </a:t>
            </a:r>
            <a:r>
              <a:rPr lang="cs-CZ" altLang="cs-CZ" sz="22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Nostoc</a:t>
            </a:r>
            <a:endParaRPr lang="cs-CZ" altLang="cs-CZ" sz="22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marL="268288" indent="-2682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cs-CZ" sz="2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nese samčí a samičí 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gametangia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(anteridia a archegonia)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Sporofyt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vyvíjí se po oplození, obvykle tvořen štětem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tobolkou</a:t>
            </a: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štět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neobsahuje asimilační pletiva </a:t>
            </a:r>
            <a:r>
              <a:rPr lang="cs-CZ" altLang="cs-CZ" sz="22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cs-CZ" altLang="cs-CZ" sz="2200" dirty="0"/>
              <a:t>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je zcela závislý na gametofytu, 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ani zpevňující pletiva 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cs-CZ" altLang="cs-CZ" sz="2200" dirty="0">
                <a:solidFill>
                  <a:schemeClr val="bg1"/>
                </a:solidFill>
              </a:rPr>
              <a:t> 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jeho výskyt časově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omezen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cs-CZ" altLang="cs-CZ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tobolka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– většinou puká 4 chlopněmi, někdy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víčko, bez průduchů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výtrusy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u většiny druhů jednotlivé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v tobolce též </a:t>
            </a:r>
            <a:r>
              <a:rPr lang="cs-CZ" altLang="cs-CZ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mrštníky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elatery</a:t>
            </a:r>
            <a:r>
              <a:rPr lang="cs-CZ" altLang="cs-CZ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ze 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2 šroubovic</a:t>
            </a:r>
          </a:p>
        </p:txBody>
      </p:sp>
      <p:pic>
        <p:nvPicPr>
          <p:cNvPr id="43012" name="Picture 5" descr="Preis quadr elater ME 40xDIC 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1185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Pelia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54400"/>
            <a:ext cx="5080000" cy="340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4" descr="Pellia Klíč 96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3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4221163"/>
            <a:ext cx="2879725" cy="1008062"/>
          </a:xfrm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Pellia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cs-CZ" altLang="cs-CZ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pobřežnice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292725" y="5445125"/>
            <a:ext cx="2879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roste na vlhkých kyselých půdách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795963" y="6400800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</a:rPr>
              <a:t>lupenitý gametofor</a:t>
            </a: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H="1" flipV="1">
            <a:off x="5219700" y="6524625"/>
            <a:ext cx="576263" cy="730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5543550" y="3716338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</a:rPr>
              <a:t>sporofyt: štěty s tobolkou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 flipV="1">
            <a:off x="5364163" y="3716338"/>
            <a:ext cx="0" cy="43338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Rodozměna u mechorostů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982663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Gametofyt</a:t>
            </a:r>
            <a:r>
              <a:rPr lang="cs-CZ" altLang="cs-CZ" sz="32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(pohlavní fáze):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+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gametofor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5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(protonema)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vzniká klíčením z výtrusu jako rozvětvený vláknitý útvar </a:t>
            </a: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  z 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prvoklíčku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se vyvine jeden nebo více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gametoforů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5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zelená rostlinka, na níž se vyvíjejí pohlavní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orgány (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gametangia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  na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gametoforu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se po oplození vyvíjí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embryum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(diploidní zárodek) a z něj sporofyt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lupenitý (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frondózní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):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u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hlevíků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a některých játrovek;   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  rozlišen na část lupenitou nebo pentlicovitou a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rhizoidy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1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listnatý (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foliózní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):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u mechů a některých játrovek;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  rozlišen na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rhizoidy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, kauloid a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fyloidy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40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Marchantiophyta</a:t>
            </a:r>
            <a:r>
              <a:rPr lang="cs-CZ" altLang="cs-CZ" sz="400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- c</a:t>
            </a:r>
            <a:r>
              <a:rPr lang="cs-CZ" altLang="cs-CZ" sz="28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elková charakteristika</a:t>
            </a:r>
            <a:endParaRPr lang="cs-CZ" altLang="cs-CZ" sz="40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89317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800" b="1">
                <a:solidFill>
                  <a:schemeClr val="bg1"/>
                </a:solidFill>
                <a:latin typeface="Comic Sans MS" panose="030F0702030302020204" pitchFamily="66" charset="0"/>
              </a:rPr>
              <a:t>Nepohlavní rozmnožování</a:t>
            </a:r>
          </a:p>
          <a:p>
            <a:pPr eaLnBrk="1" hangingPunct="1"/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různé typy rozmnožovacích tělísek (gem)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2276475"/>
            <a:ext cx="8642350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Výskyt, význam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většina našich zástupců: vlhká půda, na stinných místech, v lese, na skalách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t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ropy – epifytické, centrum diverzity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výjimečně –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xerofytní (slunná místa s nedostatkem vody)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některé druhotně vodní (pouze sladké vody)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poikilohydrické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studium sekundárních metabolitů (seskviterpeny aj.)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indikátory stanoviště  a jeho znečištění</a:t>
            </a: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endParaRPr lang="cs-CZ" altLang="cs-CZ" sz="12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350 rodů, cca 6 000 druhů</a:t>
            </a:r>
          </a:p>
        </p:txBody>
      </p:sp>
      <p:pic>
        <p:nvPicPr>
          <p:cNvPr id="45061" name="Picture 5" descr="Marchantia ge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2209800" cy="1824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6156325" y="1700213"/>
            <a:ext cx="936625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b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Marchantiophyta</a:t>
            </a:r>
            <a:endParaRPr lang="cs-CZ" altLang="cs-CZ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50825" y="838200"/>
            <a:ext cx="88931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Haplomitriopsida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primitivní skupina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Marchantiopsida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játrovky s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lupenitou, </a:t>
            </a:r>
          </a:p>
          <a:p>
            <a:pPr eaLnBrk="1" hangingPunct="1"/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vícevrstevnou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stélkou</a:t>
            </a: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Marchantia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– porostnice</a:t>
            </a:r>
          </a:p>
          <a:p>
            <a:pPr eaLnBrk="1" hangingPunct="1"/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Conocephalum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– mřížkovec</a:t>
            </a:r>
          </a:p>
          <a:p>
            <a:pPr eaLnBrk="1" hangingPunct="1"/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Riccia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– trhutka</a:t>
            </a:r>
          </a:p>
          <a:p>
            <a:pPr eaLnBrk="1" hangingPunct="1"/>
            <a:endParaRPr lang="cs-CZ" altLang="cs-CZ" sz="10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Jungermanniopsida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– játrovky s listnatou stélkou, zřídka lupenitou</a:t>
            </a: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Pellia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 – pobřežnice, 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Ptilidium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brvitec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Bazzania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rohozec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Chiloscyphus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křehutka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Plagiochila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kosoústka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Frullania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kovanec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968875" cy="936625"/>
          </a:xfrm>
        </p:spPr>
        <p:txBody>
          <a:bodyPr/>
          <a:lstStyle/>
          <a:p>
            <a:pPr algn="l" eaLnBrk="1" hangingPunct="1"/>
            <a:r>
              <a:rPr lang="cs-CZ" altLang="cs-CZ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Marchantia</a:t>
            </a:r>
            <a:r>
              <a:rPr lang="cs-CZ" altLang="cs-CZ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polymorpha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porostnice mnohotvárná</a:t>
            </a:r>
            <a:b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třída 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Marchantiopsida</a:t>
            </a:r>
            <a:endParaRPr lang="cs-CZ" altLang="cs-CZ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107" name="Picture 3" descr="Marchantia 10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5900"/>
            <a:ext cx="5724525" cy="4102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323850" y="1341438"/>
            <a:ext cx="4535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chemeClr val="bg1"/>
                </a:solidFill>
                <a:latin typeface="Comic Sans MS" panose="030F0702030302020204" pitchFamily="66" charset="0"/>
              </a:rPr>
              <a:t>nepohlavní rozmnožování:</a:t>
            </a: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b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na stélce jsou pohárky </a:t>
            </a:r>
            <a:b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s gemami (množilkami)</a:t>
            </a:r>
          </a:p>
        </p:txBody>
      </p:sp>
      <p:pic>
        <p:nvPicPr>
          <p:cNvPr id="47109" name="Picture 10" descr="marchgemmaex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2570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14"/>
          <p:cNvSpPr txBox="1">
            <a:spLocks noChangeArrowheads="1"/>
          </p:cNvSpPr>
          <p:nvPr/>
        </p:nvSpPr>
        <p:spPr bwMode="auto">
          <a:xfrm>
            <a:off x="5795963" y="4293096"/>
            <a:ext cx="3348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lhká půda, antropogenní lokality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50330" cy="647700"/>
          </a:xfrm>
        </p:spPr>
        <p:txBody>
          <a:bodyPr/>
          <a:lstStyle/>
          <a:p>
            <a:pPr algn="l" eaLnBrk="1" hangingPunct="1"/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Marchantia</a:t>
            </a:r>
            <a:r>
              <a:rPr lang="cs-CZ" altLang="cs-CZ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polymorpha</a:t>
            </a:r>
            <a:endParaRPr lang="cs-CZ" altLang="cs-CZ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1" name="Picture 4" descr="Marchantia 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164013" cy="450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716463" y="4221163"/>
            <a:ext cx="4427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průřez receptakulem: </a:t>
            </a:r>
            <a:b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anteridia (samčí pohl. orgány)</a:t>
            </a:r>
          </a:p>
        </p:txBody>
      </p:sp>
      <p:pic>
        <p:nvPicPr>
          <p:cNvPr id="48133" name="Picture 7" descr="marchantheri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4176713" cy="2574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250825" y="836613"/>
            <a:ext cx="5256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r>
              <a:rPr lang="cs-CZ" alt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ametofyt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samčí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gametangiofory</a:t>
            </a:r>
            <a:endParaRPr lang="cs-CZ" altLang="cs-CZ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323850" y="616585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anteridiofory s receptakuly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549275"/>
          </a:xfrm>
        </p:spPr>
        <p:txBody>
          <a:bodyPr/>
          <a:lstStyle/>
          <a:p>
            <a:pPr algn="l" eaLnBrk="1" hangingPunct="1"/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Marchantia</a:t>
            </a:r>
            <a:r>
              <a:rPr lang="cs-CZ" altLang="cs-CZ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polymorpha</a:t>
            </a:r>
            <a:endParaRPr lang="cs-CZ" altLang="cs-CZ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155" name="Picture 5" descr="March archegonia 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2720975" cy="4581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6" descr="march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2133600" cy="307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0" y="1341438"/>
            <a:ext cx="2447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archegoniofory s receptakuly</a:t>
            </a:r>
          </a:p>
        </p:txBody>
      </p:sp>
      <p:pic>
        <p:nvPicPr>
          <p:cNvPr id="49158" name="Picture 9" descr="marchsp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44900"/>
            <a:ext cx="1968500" cy="3060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10" descr="marchsporophyt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200400" cy="215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11" descr="marchsporophyte%20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2112963" cy="306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4572000" y="6035675"/>
            <a:ext cx="1584325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latin typeface="Comic Sans MS" panose="030F0702030302020204" pitchFamily="66" charset="0"/>
              </a:rPr>
              <a:t>tobolka </a:t>
            </a:r>
            <a:br>
              <a:rPr lang="cs-CZ" altLang="cs-CZ" sz="2400">
                <a:latin typeface="Comic Sans MS" panose="030F0702030302020204" pitchFamily="66" charset="0"/>
              </a:rPr>
            </a:br>
            <a:r>
              <a:rPr lang="cs-CZ" altLang="cs-CZ" sz="2400">
                <a:latin typeface="Comic Sans MS" panose="030F0702030302020204" pitchFamily="66" charset="0"/>
              </a:rPr>
              <a:t>s výtrusy</a:t>
            </a:r>
          </a:p>
        </p:txBody>
      </p:sp>
      <p:sp>
        <p:nvSpPr>
          <p:cNvPr id="49162" name="Text Box 13"/>
          <p:cNvSpPr txBox="1">
            <a:spLocks noChangeArrowheads="1"/>
          </p:cNvSpPr>
          <p:nvPr/>
        </p:nvSpPr>
        <p:spPr bwMode="auto">
          <a:xfrm>
            <a:off x="7524750" y="3789363"/>
            <a:ext cx="1223963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latin typeface="Comic Sans MS" panose="030F0702030302020204" pitchFamily="66" charset="0"/>
              </a:rPr>
              <a:t>elatery</a:t>
            </a:r>
          </a:p>
        </p:txBody>
      </p:sp>
      <p:sp>
        <p:nvSpPr>
          <p:cNvPr id="49163" name="Text Box 14"/>
          <p:cNvSpPr txBox="1">
            <a:spLocks noChangeArrowheads="1"/>
          </p:cNvSpPr>
          <p:nvPr/>
        </p:nvSpPr>
        <p:spPr bwMode="auto">
          <a:xfrm>
            <a:off x="179388" y="620713"/>
            <a:ext cx="5256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r>
              <a:rPr lang="cs-CZ" alt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ametofyt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samičí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gametangiofory</a:t>
            </a:r>
            <a:endParaRPr lang="cs-CZ" altLang="cs-CZ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2720974" y="1196975"/>
            <a:ext cx="24987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průřez archegoniem na spodní straně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gametangioforu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5" name="Text Box 17"/>
          <p:cNvSpPr txBox="1">
            <a:spLocks noChangeArrowheads="1"/>
          </p:cNvSpPr>
          <p:nvPr/>
        </p:nvSpPr>
        <p:spPr bwMode="auto">
          <a:xfrm>
            <a:off x="5614987" y="764704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Oplození, sporofyt</a:t>
            </a:r>
          </a:p>
        </p:txBody>
      </p:sp>
      <p:sp>
        <p:nvSpPr>
          <p:cNvPr id="49166" name="Line 18"/>
          <p:cNvSpPr>
            <a:spLocks noChangeShapeType="1"/>
          </p:cNvSpPr>
          <p:nvPr/>
        </p:nvSpPr>
        <p:spPr bwMode="auto">
          <a:xfrm flipV="1">
            <a:off x="5580063" y="2205038"/>
            <a:ext cx="1512887" cy="3816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7" name="Line 19"/>
          <p:cNvSpPr>
            <a:spLocks noChangeShapeType="1"/>
          </p:cNvSpPr>
          <p:nvPr/>
        </p:nvSpPr>
        <p:spPr bwMode="auto">
          <a:xfrm flipV="1">
            <a:off x="5580063" y="5805488"/>
            <a:ext cx="5762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2987675" cy="2595559"/>
          </a:xfrm>
        </p:spPr>
        <p:txBody>
          <a:bodyPr/>
          <a:lstStyle/>
          <a:p>
            <a:pPr algn="l" eaLnBrk="1" hangingPunct="1"/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Conocephalum</a:t>
            </a:r>
            <a:r>
              <a:rPr lang="cs-CZ" altLang="cs-CZ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conicum</a:t>
            </a:r>
            <a:r>
              <a:rPr lang="cs-CZ" altLang="cs-CZ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mřížkovec </a:t>
            </a:r>
            <a:br>
              <a:rPr lang="cs-CZ" altLang="cs-CZ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kuželovitý</a:t>
            </a: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cs-CZ" altLang="cs-CZ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14282" y="3571876"/>
            <a:ext cx="28432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stélka se šesti-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bokými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políčky a zřetelnými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dýchacími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otvory 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80" name="Picture 7" descr="Conocephalum DSC0729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21013" y="188913"/>
            <a:ext cx="5946775" cy="6669087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50330" cy="719137"/>
          </a:xfrm>
        </p:spPr>
        <p:txBody>
          <a:bodyPr/>
          <a:lstStyle/>
          <a:p>
            <a:pPr algn="l" eaLnBrk="1" hangingPunct="1"/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Conocephalum</a:t>
            </a:r>
            <a:r>
              <a:rPr lang="cs-CZ" altLang="cs-CZ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conicum</a:t>
            </a:r>
            <a:endParaRPr lang="cs-CZ" altLang="cs-CZ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03" name="Picture 4" descr="conocephalum polic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052513"/>
            <a:ext cx="1989137" cy="3313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5" descr="conoconi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2660650" cy="4537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6" descr="Conoconi polic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079500" cy="107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7" descr="Conoconi elateres 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540000" cy="452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6516688" y="5876925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spory a elatery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276600" y="5670550"/>
            <a:ext cx="2881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políčkovaná stélka s otvory dýchacích komůrek</a:t>
            </a:r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250825" y="5670550"/>
            <a:ext cx="2376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archegoniofor s kuželovitým receptakulem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329237" cy="576262"/>
          </a:xfrm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Riccia fluitans</a:t>
            </a:r>
            <a:endParaRPr lang="cs-CZ" altLang="cs-CZ" sz="3200" i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227" name="Picture 5" descr="Riccia fluit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8748713" cy="6100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3214678" y="260350"/>
            <a:ext cx="5929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trhutka plovoucí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292725" y="6237288"/>
            <a:ext cx="33115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/>
              <a:t>l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5867400" y="5670550"/>
            <a:ext cx="2663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</a:rPr>
              <a:t>čisté stojaté vody, často pěstovaná </a:t>
            </a:r>
            <a:br>
              <a:rPr lang="cs-CZ" altLang="cs-CZ" sz="2400">
                <a:solidFill>
                  <a:srgbClr val="FFFF66"/>
                </a:solidFill>
              </a:rPr>
            </a:br>
            <a:r>
              <a:rPr lang="cs-CZ" altLang="cs-CZ" sz="2400">
                <a:solidFill>
                  <a:srgbClr val="FFFF66"/>
                </a:solidFill>
              </a:rPr>
              <a:t>v akváriích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2952750" cy="765175"/>
          </a:xfrm>
        </p:spPr>
        <p:txBody>
          <a:bodyPr/>
          <a:lstStyle/>
          <a:p>
            <a:pPr algn="l" eaLnBrk="1" hangingPunct="1"/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Riccia</a:t>
            </a:r>
            <a:r>
              <a:rPr lang="cs-CZ" altLang="cs-CZ" sz="3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glauca</a:t>
            </a:r>
            <a:endParaRPr lang="cs-CZ" altLang="cs-CZ" sz="32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3251" name="Picture 5" descr="Riccia_glauca_pdg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49055"/>
            <a:ext cx="6962794" cy="49089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3276600" y="1889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chemeClr val="bg1"/>
                </a:solidFill>
                <a:latin typeface="Comic Sans MS" panose="030F0702030302020204" pitchFamily="66" charset="0"/>
              </a:rPr>
              <a:t>trhutka sivá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28596" y="1214422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častá na strništích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8596" y="6500834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http://kopecek.pionyr.cz/nauc/rostliny/Mechy/Riccia%20glauca.htm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9322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99"/>
                </a:solidFill>
              </a:rPr>
              <a:t>e</a:t>
            </a:r>
            <a:r>
              <a:rPr lang="cs-CZ" dirty="0" smtClean="0">
                <a:solidFill>
                  <a:srgbClr val="FFFF99"/>
                </a:solidFill>
              </a:rPr>
              <a:t>ndogenní sporofyt</a:t>
            </a:r>
            <a:endParaRPr lang="cs-CZ" dirty="0">
              <a:solidFill>
                <a:srgbClr val="FFFF99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>
            <a:off x="4179091" y="2893215"/>
            <a:ext cx="3286148" cy="121444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4036215" y="2607463"/>
            <a:ext cx="3143272" cy="164307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714356"/>
            <a:ext cx="5256212" cy="863600"/>
          </a:xfrm>
        </p:spPr>
        <p:txBody>
          <a:bodyPr/>
          <a:lstStyle/>
          <a:p>
            <a:pPr algn="l" eaLnBrk="1" hangingPunct="1"/>
            <a:r>
              <a:rPr lang="cs-CZ" altLang="cs-CZ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Chiloscyphus</a:t>
            </a:r>
            <a:r>
              <a:rPr lang="cs-CZ" altLang="cs-CZ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coadunatus</a:t>
            </a:r>
            <a:endParaRPr lang="cs-CZ" altLang="cs-CZ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275" name="Picture 5" descr="lophocol bident 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80"/>
          <a:stretch>
            <a:fillRect/>
          </a:stretch>
        </p:blipFill>
        <p:spPr bwMode="auto">
          <a:xfrm>
            <a:off x="142844" y="2285991"/>
            <a:ext cx="2525714" cy="45744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6" descr="frullania tamaris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071678"/>
            <a:ext cx="4612580" cy="36972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4859337" y="714356"/>
            <a:ext cx="41052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cs-CZ" altLang="cs-CZ" sz="2800" b="1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Frullania</a:t>
            </a:r>
            <a:endParaRPr lang="cs-CZ" altLang="cs-CZ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4284663" y="5949280"/>
            <a:ext cx="48593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tři řady lístků, postranní lístky </a:t>
            </a:r>
            <a:r>
              <a:rPr lang="cs-CZ" altLang="cs-CZ" sz="22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dvoulaločné, spodní lalok džbánkovitý</a:t>
            </a: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0" name="Line 10"/>
          <p:cNvSpPr>
            <a:spLocks noChangeShapeType="1"/>
          </p:cNvSpPr>
          <p:nvPr/>
        </p:nvSpPr>
        <p:spPr bwMode="auto">
          <a:xfrm flipH="1" flipV="1">
            <a:off x="7286644" y="4714884"/>
            <a:ext cx="309692" cy="181046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285720" y="1357298"/>
            <a:ext cx="3889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Lophocolea</a:t>
            </a:r>
            <a:r>
              <a:rPr lang="cs-CZ" altLang="cs-CZ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i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bidentata</a:t>
            </a:r>
            <a:endParaRPr lang="cs-CZ" altLang="cs-CZ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obhřebenka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dvouzubá</a:t>
            </a:r>
          </a:p>
        </p:txBody>
      </p:sp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4897437" y="1406506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     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kovanec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3214678" y="5143512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amfigastrie</a:t>
            </a:r>
            <a:endParaRPr lang="cs-CZ" altLang="cs-CZ" sz="22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4" name="Line 14"/>
          <p:cNvSpPr>
            <a:spLocks noChangeShapeType="1"/>
          </p:cNvSpPr>
          <p:nvPr/>
        </p:nvSpPr>
        <p:spPr bwMode="auto">
          <a:xfrm flipV="1">
            <a:off x="4929190" y="4429132"/>
            <a:ext cx="1428760" cy="928694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42844" y="21429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  <a:latin typeface="Comic Sans MS" pitchFamily="66" charset="0"/>
              </a:rPr>
              <a:t>třída</a:t>
            </a:r>
            <a:r>
              <a:rPr lang="cs-CZ" alt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omic Sans MS" pitchFamily="66" charset="0"/>
              </a:rPr>
              <a:t>Jungermanniopsida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itchFamily="66" charset="0"/>
              </a:rPr>
              <a:t>  - listnatý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gametofor</a:t>
            </a:r>
            <a:r>
              <a:rPr lang="cs-CZ" sz="2400" dirty="0" smtClean="0">
                <a:latin typeface="Comic Sans MS" pitchFamily="66" charset="0"/>
              </a:rPr>
              <a:t> 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Gametofor lupenitý a listnatý</a:t>
            </a:r>
          </a:p>
        </p:txBody>
      </p:sp>
      <p:pic>
        <p:nvPicPr>
          <p:cNvPr id="28675" name="Picture 5" descr="Pellia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89463"/>
            <a:ext cx="3384550" cy="2268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6" descr="conocephalum 1312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2736850" cy="1893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7" descr="Riccia_glauca_pdg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441575" cy="1720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9" descr="lophocol bident 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49500"/>
            <a:ext cx="1981200" cy="450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Line 10"/>
          <p:cNvSpPr>
            <a:spLocks noChangeShapeType="1"/>
          </p:cNvSpPr>
          <p:nvPr/>
        </p:nvSpPr>
        <p:spPr bwMode="auto">
          <a:xfrm flipH="1">
            <a:off x="3419475" y="836613"/>
            <a:ext cx="431800" cy="504825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6732588" y="692150"/>
            <a:ext cx="431800" cy="504825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2700338" y="20605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>
                <a:solidFill>
                  <a:schemeClr val="bg1"/>
                </a:solidFill>
              </a:rPr>
              <a:t>Riccia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250825" y="400526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>
                <a:solidFill>
                  <a:schemeClr val="bg1"/>
                </a:solidFill>
              </a:rPr>
              <a:t>Conocephalum</a:t>
            </a:r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323850" y="6491288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>
                <a:solidFill>
                  <a:schemeClr val="bg1"/>
                </a:solidFill>
              </a:rPr>
              <a:t>Pellia</a:t>
            </a:r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4859338" y="36449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>
                <a:solidFill>
                  <a:schemeClr val="bg1"/>
                </a:solidFill>
              </a:rPr>
              <a:t>Polytrichum</a:t>
            </a: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5364163" y="62372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i="1">
                <a:solidFill>
                  <a:schemeClr val="bg1"/>
                </a:solidFill>
              </a:rPr>
              <a:t>Chiloscyphus</a:t>
            </a:r>
          </a:p>
        </p:txBody>
      </p:sp>
      <p:pic>
        <p:nvPicPr>
          <p:cNvPr id="28686" name="Picture 17" descr="Polytrichum gametofo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85875"/>
            <a:ext cx="2870200" cy="2262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600200" cy="228600"/>
          </a:xfrm>
        </p:spPr>
        <p:txBody>
          <a:bodyPr/>
          <a:lstStyle/>
          <a:p>
            <a:pPr eaLnBrk="1" hangingPunct="1"/>
            <a:r>
              <a:rPr lang="cs-CZ" altLang="cs-CZ" sz="900" smtClean="0">
                <a:solidFill>
                  <a:schemeClr val="tx1"/>
                </a:solidFill>
                <a:latin typeface="Comic Sans MS" panose="030F0702030302020204" pitchFamily="66" charset="0"/>
              </a:rPr>
              <a:t>Bryophyta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7921625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cs-CZ" altLang="cs-CZ" sz="2400">
                <a:latin typeface="Comic Sans MS" panose="030F0702030302020204" pitchFamily="66" charset="0"/>
              </a:rPr>
              <a:t>říše </a:t>
            </a:r>
            <a:r>
              <a:rPr lang="cs-CZ" altLang="cs-CZ" sz="2400" b="1">
                <a:latin typeface="Comic Sans MS" panose="030F0702030302020204" pitchFamily="66" charset="0"/>
              </a:rPr>
              <a:t>Plantae, </a:t>
            </a:r>
            <a:r>
              <a:rPr lang="cs-CZ" altLang="cs-CZ" sz="2400">
                <a:latin typeface="Comic Sans MS" panose="030F0702030302020204" pitchFamily="66" charset="0"/>
              </a:rPr>
              <a:t>podříše</a:t>
            </a:r>
            <a:r>
              <a:rPr lang="cs-CZ" altLang="cs-CZ" sz="2400" b="1">
                <a:latin typeface="Comic Sans MS" panose="030F0702030302020204" pitchFamily="66" charset="0"/>
              </a:rPr>
              <a:t> Viridiplantae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>
                <a:latin typeface="Comic Sans MS" panose="030F0702030302020204" pitchFamily="66" charset="0"/>
              </a:rPr>
              <a:t>vývojová linie </a:t>
            </a:r>
            <a:r>
              <a:rPr lang="cs-CZ" altLang="cs-CZ" sz="2400" b="1">
                <a:latin typeface="Comic Sans MS" panose="030F0702030302020204" pitchFamily="66" charset="0"/>
              </a:rPr>
              <a:t>Streptophytae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>
                <a:latin typeface="Comic Sans MS" panose="030F0702030302020204" pitchFamily="66" charset="0"/>
              </a:rPr>
              <a:t>vývojová větev</a:t>
            </a:r>
            <a:r>
              <a:rPr lang="cs-CZ" altLang="cs-CZ" sz="2400" b="1">
                <a:latin typeface="Comic Sans MS" panose="030F0702030302020204" pitchFamily="66" charset="0"/>
              </a:rPr>
              <a:t> Bryophytae</a:t>
            </a:r>
            <a:r>
              <a:rPr lang="cs-CZ" altLang="cs-CZ" sz="2400">
                <a:latin typeface="Comic Sans MS" panose="030F0702030302020204" pitchFamily="66" charset="0"/>
              </a:rPr>
              <a:t> - </a:t>
            </a:r>
            <a:r>
              <a:rPr lang="cs-CZ" altLang="cs-CZ" sz="2400" b="1">
                <a:latin typeface="Comic Sans MS" panose="030F0702030302020204" pitchFamily="66" charset="0"/>
              </a:rPr>
              <a:t>mechorosty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3200">
                <a:latin typeface="Comic Sans MS" panose="030F0702030302020204" pitchFamily="66" charset="0"/>
              </a:rPr>
              <a:t>oddělení </a:t>
            </a:r>
            <a:r>
              <a:rPr lang="cs-CZ" altLang="cs-CZ" sz="3200" b="1">
                <a:latin typeface="Comic Sans MS" panose="030F0702030302020204" pitchFamily="66" charset="0"/>
              </a:rPr>
              <a:t>Bryophyta</a:t>
            </a:r>
            <a:r>
              <a:rPr lang="cs-CZ" altLang="cs-CZ" sz="3200">
                <a:latin typeface="Comic Sans MS" panose="030F0702030302020204" pitchFamily="66" charset="0"/>
              </a:rPr>
              <a:t> (Musci) </a:t>
            </a:r>
            <a:r>
              <a:rPr lang="cs-CZ" altLang="cs-CZ" sz="3200" b="1">
                <a:latin typeface="Comic Sans MS" panose="030F0702030302020204" pitchFamily="66" charset="0"/>
              </a:rPr>
              <a:t>- mechy</a:t>
            </a:r>
          </a:p>
        </p:txBody>
      </p:sp>
      <p:pic>
        <p:nvPicPr>
          <p:cNvPr id="56324" name="Picture 4" descr="Atrichum undulatu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2425"/>
            <a:ext cx="3816350" cy="3217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Brachyth 09-Bobří potok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4459287" cy="323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Bryophyta</a:t>
            </a:r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elková charakteristika</a:t>
            </a:r>
            <a:endParaRPr lang="cs-CZ" altLang="cs-CZ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89317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nejpokročilejší skupina mechorostů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Stavba stélky - 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gametofyt</a:t>
            </a:r>
            <a:endParaRPr lang="cs-CZ" altLang="cs-CZ" sz="28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dobře vyvinut,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ale záhy zaniká, vláknitý,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na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něm pupeny,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z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nichž vzniká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gametofor</a:t>
            </a: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– kauloid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fyloidy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rhizoidy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kauloid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může být zpevněn primitivními vodivými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pletivy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fyloidy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vyrůstají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šroubovicovitě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, zpravidla jednovrstevné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několikavrstevným svazkem vodivého pletiva (střední žebro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často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se liší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fyloidy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lodyžní a větevní; siličná tělíska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chybějí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někteří zástupci mají 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hyalocyty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prázdné buňky sloužící jako zásobárna vody (</a:t>
            </a:r>
            <a:r>
              <a:rPr lang="cs-CZ" altLang="cs-CZ" sz="2400" i="1" dirty="0" err="1">
                <a:solidFill>
                  <a:srgbClr val="FFFF66"/>
                </a:solidFill>
                <a:latin typeface="Comic Sans MS" panose="030F0702030302020204" pitchFamily="66" charset="0"/>
              </a:rPr>
              <a:t>Sphagnum</a:t>
            </a:r>
            <a:r>
              <a:rPr lang="cs-CZ" altLang="cs-CZ" sz="2400" i="1" dirty="0">
                <a:solidFill>
                  <a:srgbClr val="FFFF66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i="1" dirty="0" err="1">
                <a:solidFill>
                  <a:srgbClr val="FFFF66"/>
                </a:solidFill>
                <a:latin typeface="Comic Sans MS" panose="030F0702030302020204" pitchFamily="66" charset="0"/>
              </a:rPr>
              <a:t>Leucobryum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348" name="Picture 4" descr="Sphagnum 11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338" y="0"/>
            <a:ext cx="1998662" cy="1571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876925"/>
            <a:ext cx="2879725" cy="864443"/>
          </a:xfrm>
        </p:spPr>
        <p:txBody>
          <a:bodyPr/>
          <a:lstStyle/>
          <a:p>
            <a:pPr algn="l" eaLnBrk="1" hangingPunct="1"/>
            <a:r>
              <a:rPr lang="cs-CZ" altLang="cs-CZ" sz="28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Polytrichum</a:t>
            </a:r>
            <a:r>
              <a:rPr lang="cs-CZ" altLang="cs-CZ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(ploník)</a:t>
            </a:r>
          </a:p>
        </p:txBody>
      </p:sp>
      <p:pic>
        <p:nvPicPr>
          <p:cNvPr id="58371" name="Picture 3" descr="Polytr 233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275" y="0"/>
            <a:ext cx="63087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2627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Samčí gametangia 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Bryophyta</a:t>
            </a:r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elková charakteristika</a:t>
            </a:r>
            <a:endParaRPr lang="cs-CZ" altLang="cs-CZ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225" y="620688"/>
            <a:ext cx="8964612" cy="61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porofyt</a:t>
            </a:r>
            <a:endParaRPr lang="cs-CZ" altLang="cs-CZ" sz="28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buňky nejsou schopny fotosyntézy </a:t>
            </a:r>
            <a:r>
              <a:rPr lang="cs-CZ" altLang="cs-CZ" dirty="0">
                <a:solidFill>
                  <a:srgbClr val="FFFF66"/>
                </a:solidFill>
                <a:latin typeface="Comic Sans MS" panose="030F0702030302020204" pitchFamily="66" charset="0"/>
              </a:rPr>
              <a:t>(pouze mladé)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závislost na gametofytu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sporofyt tvořen štětem a tobolkou: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štět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zpevněn sklerenchymatickými a primitivními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vodivými pletivy – vytrvává </a:t>
            </a:r>
            <a:endParaRPr lang="cs-CZ" altLang="cs-CZ" sz="2400" dirty="0" smtClean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cs-CZ" altLang="cs-CZ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tobolka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obsahuje střední sloupek (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kolumelu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 – vyživování výtrusů,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mrštníky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se netvoří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na stěnách tobolky jsou obvykle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průduchy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otvírání tobolky: nejčastěji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víčkem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(obvykle ještě krytá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čepičkou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– haploidní – pozůstatek stěny archegonia),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méně často puká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štěrbinami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ústí tobolky většinou opatřeno 1-2 řadami zubů –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obústí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peristom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spcBef>
                <a:spcPct val="35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r>
              <a:rPr lang="cs-CZ" altLang="cs-CZ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epohlavní 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rozmnožování -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rozmnožovací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tělíska - gemy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396" name="Picture 17" descr="Atrichum4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688" y="0"/>
            <a:ext cx="1357312" cy="3198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Bryophyta</a:t>
            </a:r>
            <a:endParaRPr lang="cs-CZ" altLang="cs-CZ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0825" y="800100"/>
            <a:ext cx="889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porofyt </a:t>
            </a:r>
            <a:r>
              <a:rPr lang="cs-CZ" altLang="cs-CZ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– tobolky, obústí (peristom), zuby</a:t>
            </a:r>
            <a:endParaRPr lang="cs-CZ" altLang="cs-CZ" sz="28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0420" name="Picture 7" descr="Polytrichum 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875"/>
            <a:ext cx="2489200" cy="544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13" descr="Andrea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476500" cy="2474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16" descr="Plagiomnium cusp 40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470150" cy="1931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17" descr="Atrichum4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2027238" cy="4778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9" descr="tobol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3177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1" descr="Sphagnum tobol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2179638" cy="299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201" y="44624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Bryophyta</a:t>
            </a:r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cs-CZ" altLang="cs-CZ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elková charakteristika</a:t>
            </a:r>
            <a:endParaRPr lang="cs-CZ" altLang="cs-CZ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0825" y="860227"/>
            <a:ext cx="889317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700 rodů, cca 10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000 – 12 000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druhů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suchozemské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, zřídka druhotně vodní organismy</a:t>
            </a: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kosmopolitní rozšíření (s výjimkou pouští, zaledněných oblastí a moří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o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becně živinami chudé, vlhké biotopy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10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Výsledek obrázku pro mechorosty mlžný 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25184"/>
            <a:ext cx="5328592" cy="37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314096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</a:t>
            </a:r>
            <a:r>
              <a:rPr lang="cs-CZ" dirty="0" smtClean="0">
                <a:solidFill>
                  <a:schemeClr val="bg1"/>
                </a:solidFill>
              </a:rPr>
              <a:t>páleniště</a:t>
            </a:r>
          </a:p>
          <a:p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odní</a:t>
            </a:r>
          </a:p>
          <a:p>
            <a:r>
              <a:rPr lang="cs-CZ" dirty="0">
                <a:solidFill>
                  <a:schemeClr val="bg1"/>
                </a:solidFill>
              </a:rPr>
              <a:t>e</a:t>
            </a:r>
            <a:r>
              <a:rPr lang="cs-CZ" dirty="0" smtClean="0">
                <a:solidFill>
                  <a:schemeClr val="bg1"/>
                </a:solidFill>
              </a:rPr>
              <a:t>pifytické</a:t>
            </a:r>
          </a:p>
          <a:p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cs-CZ" dirty="0" smtClean="0">
                <a:solidFill>
                  <a:schemeClr val="bg1"/>
                </a:solidFill>
              </a:rPr>
              <a:t>oprofilní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epifylické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xerotermní</a:t>
            </a:r>
          </a:p>
          <a:p>
            <a:endParaRPr lang="cs-CZ" dirty="0"/>
          </a:p>
        </p:txBody>
      </p:sp>
      <p:pic>
        <p:nvPicPr>
          <p:cNvPr id="3074" name="Picture 2" descr="Výsledek obrázku pro splach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98" y="4910251"/>
            <a:ext cx="2609458" cy="19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1196753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Třídy:</a:t>
            </a: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dirty="0" err="1" smtClean="0">
                <a:solidFill>
                  <a:schemeClr val="bg1"/>
                </a:solidFill>
              </a:rPr>
              <a:t>Takakiopsida</a:t>
            </a:r>
            <a:endParaRPr lang="cs-CZ" sz="3200" dirty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b="1" dirty="0" err="1" smtClean="0">
                <a:solidFill>
                  <a:srgbClr val="FFFF99"/>
                </a:solidFill>
              </a:rPr>
              <a:t>Sphagnopsida</a:t>
            </a:r>
            <a:endParaRPr lang="cs-CZ" sz="3200" b="1" dirty="0">
              <a:solidFill>
                <a:srgbClr val="FFFF99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dirty="0" err="1" smtClean="0">
                <a:solidFill>
                  <a:schemeClr val="bg1"/>
                </a:solidFill>
              </a:rPr>
              <a:t>Andraeopsida</a:t>
            </a:r>
            <a:endParaRPr lang="cs-CZ" sz="3200" dirty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dirty="0" err="1" smtClean="0">
                <a:solidFill>
                  <a:schemeClr val="bg1"/>
                </a:solidFill>
              </a:rPr>
              <a:t>Andraeobryopsida</a:t>
            </a:r>
            <a:endParaRPr lang="cs-CZ" sz="3200" dirty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dirty="0" err="1" smtClean="0">
                <a:solidFill>
                  <a:schemeClr val="bg1"/>
                </a:solidFill>
              </a:rPr>
              <a:t>Oedipodopsida</a:t>
            </a:r>
            <a:endParaRPr lang="cs-CZ" sz="3200" dirty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b="1" dirty="0" err="1" smtClean="0">
                <a:solidFill>
                  <a:srgbClr val="FFFF99"/>
                </a:solidFill>
              </a:rPr>
              <a:t>Polytrichopsida</a:t>
            </a:r>
            <a:endParaRPr lang="cs-CZ" sz="3200" b="1" dirty="0">
              <a:solidFill>
                <a:srgbClr val="FFFF99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dirty="0" err="1" smtClean="0">
                <a:solidFill>
                  <a:schemeClr val="bg1"/>
                </a:solidFill>
              </a:rPr>
              <a:t>Tetraphidopsida</a:t>
            </a:r>
            <a:endParaRPr lang="cs-CZ" sz="3200" dirty="0">
              <a:solidFill>
                <a:schemeClr val="bg1"/>
              </a:solidFill>
            </a:endParaRPr>
          </a:p>
          <a:p>
            <a:r>
              <a:rPr lang="cs-CZ" sz="3200" dirty="0" smtClean="0">
                <a:solidFill>
                  <a:schemeClr val="bg1"/>
                </a:solidFill>
              </a:rPr>
              <a:t>• </a:t>
            </a:r>
            <a:r>
              <a:rPr lang="cs-CZ" sz="3200" b="1" dirty="0" err="1" smtClean="0">
                <a:solidFill>
                  <a:srgbClr val="FFFF99"/>
                </a:solidFill>
              </a:rPr>
              <a:t>Bryopsida</a:t>
            </a:r>
            <a:endParaRPr lang="cs-CZ" sz="3200" b="1" dirty="0">
              <a:solidFill>
                <a:srgbClr val="FFFF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63888" y="1886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Systém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třída</a:t>
            </a:r>
            <a:r>
              <a:rPr lang="cs-CZ" altLang="cs-CZ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Sphagnopsida</a:t>
            </a:r>
            <a:endParaRPr lang="cs-CZ" altLang="cs-CZ" sz="24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57610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lupenitý, s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rhizoidy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cs-CZ" altLang="cs-CZ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gametofor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je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bez 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rhizoidů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neukončený růst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kauloid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opatřen svazečky bočních větví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yalocyty</a:t>
            </a:r>
            <a:r>
              <a:rPr lang="cs-CZ" altLang="cs-CZ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chlorocyty</a:t>
            </a:r>
            <a:endParaRPr lang="cs-CZ" altLang="cs-CZ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sporofyt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má silně zduřelou nohu,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štět chybí (nahrazen haploidním 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pseudopodiem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 a oválnou tobolku 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6" name="Picture 6" descr="Sphagnum_cap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928937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7" descr="Sphagnum tobol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213100"/>
            <a:ext cx="2927350" cy="3644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phagnum 11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08512" cy="936625"/>
          </a:xfrm>
          <a:solidFill>
            <a:srgbClr val="008000"/>
          </a:solidFill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Sphagnum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– rašeliník</a:t>
            </a:r>
            <a:b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400" b="1" smtClean="0">
                <a:solidFill>
                  <a:srgbClr val="FFFF66"/>
                </a:solidFill>
                <a:latin typeface="Comic Sans MS" panose="030F0702030302020204" pitchFamily="66" charset="0"/>
              </a:rPr>
              <a:t>zelené gametofory</a:t>
            </a:r>
            <a:endParaRPr lang="cs-CZ" altLang="cs-CZ" sz="32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Výsledek obrázku pro fertile sphag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937" y="2805812"/>
            <a:ext cx="2728063" cy="40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040" y="15472"/>
            <a:ext cx="260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u</a:t>
            </a:r>
            <a:r>
              <a:rPr lang="cs-CZ" b="1" dirty="0" smtClean="0"/>
              <a:t> nás asi 35 druhů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třída</a:t>
            </a:r>
            <a:r>
              <a:rPr lang="cs-CZ" altLang="cs-CZ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Polytrichopsida</a:t>
            </a:r>
            <a:endParaRPr lang="cs-CZ" altLang="cs-CZ" sz="24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79388" y="764704"/>
            <a:ext cx="7848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100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na širokém žebru systém asimilačních lamel (</a:t>
            </a:r>
            <a:r>
              <a:rPr lang="cs-CZ" altLang="cs-CZ" sz="2400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lišten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3" descr="Polytrichum 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7097"/>
            <a:ext cx="5692615" cy="427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19600" y="5943600"/>
            <a:ext cx="4464050" cy="5048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cs-CZ" altLang="cs-CZ" sz="3200" b="1" i="1" kern="0" smtClean="0">
                <a:solidFill>
                  <a:srgbClr val="006600"/>
                </a:solidFill>
                <a:latin typeface="Comic Sans MS" panose="030F0702030302020204" pitchFamily="66" charset="0"/>
              </a:rPr>
              <a:t>Polytrichum</a:t>
            </a:r>
            <a:r>
              <a:rPr lang="cs-CZ" altLang="cs-CZ" sz="3200" b="1" kern="0" smtClean="0">
                <a:solidFill>
                  <a:srgbClr val="006600"/>
                </a:solidFill>
                <a:latin typeface="Comic Sans MS" panose="030F0702030302020204" pitchFamily="66" charset="0"/>
              </a:rPr>
              <a:t> - ploník</a:t>
            </a:r>
            <a:endParaRPr lang="cs-CZ" altLang="cs-CZ" sz="3200" kern="0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smtClean="0">
                <a:solidFill>
                  <a:schemeClr val="bg1"/>
                </a:solidFill>
                <a:latin typeface="Comic Sans MS" panose="030F0702030302020204" pitchFamily="66" charset="0"/>
              </a:rPr>
              <a:t>Gametangia u mechorostů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6074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buSzPct val="120000"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Samčí gametangia – pelatky (anteridia):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kulovitá, oválná či vejčitá, krytá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obalem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z 1 vrstvy buněk, uvnitř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spermatozoidy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se 2 hladkými bičíky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Aft>
                <a:spcPct val="25000"/>
              </a:spcAft>
              <a:buSzPct val="120000"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Samičí gametangia – zárodečníky (archegonia):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lahvicovitá, krytá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obalem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z 1 vrstvy buněk, uvnitř jedna vaječná buňka (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oosféra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10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r>
              <a:rPr lang="cs-CZ" altLang="cs-CZ" sz="2400" i="1" dirty="0">
                <a:solidFill>
                  <a:srgbClr val="FFFF66"/>
                </a:solidFill>
                <a:latin typeface="Comic Sans MS" panose="030F0702030302020204" pitchFamily="66" charset="0"/>
              </a:rPr>
              <a:t>gametangia často kryta </a:t>
            </a:r>
            <a:r>
              <a:rPr lang="cs-CZ" altLang="cs-CZ" sz="2400" i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obalnými </a:t>
            </a:r>
            <a:r>
              <a:rPr lang="cs-CZ" altLang="cs-CZ" sz="2400" i="1" dirty="0">
                <a:solidFill>
                  <a:srgbClr val="FFFF66"/>
                </a:solidFill>
                <a:latin typeface="Comic Sans MS" panose="030F0702030302020204" pitchFamily="66" charset="0"/>
              </a:rPr>
              <a:t>líst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ky (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perichaetium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Oplození:</a:t>
            </a:r>
          </a:p>
          <a:p>
            <a:pPr eaLnBrk="1" hangingPunct="1">
              <a:buSzPct val="120000"/>
              <a:buFont typeface="Wingdings" panose="05000000000000000000" pitchFamily="2" charset="2"/>
              <a:buNone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pouze ve vodním prostředí (rosa, déšť), vznik zygoty (2n)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diploidní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zárodek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embryum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se vyvíjí ve sporofyt</a:t>
            </a:r>
          </a:p>
        </p:txBody>
      </p:sp>
      <p:pic>
        <p:nvPicPr>
          <p:cNvPr id="29700" name="Picture 3" descr="Polytr 233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01" t="11458" r="31706" b="16666"/>
          <a:stretch>
            <a:fillRect/>
          </a:stretch>
        </p:blipFill>
        <p:spPr bwMode="auto">
          <a:xfrm>
            <a:off x="7286625" y="0"/>
            <a:ext cx="1857375" cy="2979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ovací šipka 5"/>
          <p:cNvCxnSpPr/>
          <p:nvPr/>
        </p:nvCxnSpPr>
        <p:spPr>
          <a:xfrm>
            <a:off x="4283968" y="2564904"/>
            <a:ext cx="4002782" cy="149721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2879725" cy="1368425"/>
          </a:xfrm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Polytrichum commune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ploník obecný</a:t>
            </a:r>
          </a:p>
        </p:txBody>
      </p:sp>
      <p:pic>
        <p:nvPicPr>
          <p:cNvPr id="70659" name="Picture 5" descr="Polytrichum commune 1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675"/>
            <a:ext cx="5668963" cy="425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náš největší mech</a:t>
            </a:r>
          </a:p>
          <a:p>
            <a:pPr eaLnBrk="1" hangingPunct="1"/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zelené gametofory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5786438" y="4071938"/>
            <a:ext cx="31686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čtyřhranné zralé tobolky, již bez čepičky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 b="1" dirty="0">
                <a:solidFill>
                  <a:srgbClr val="FFFF66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2400" b="1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na rašeliništích, často s rašeliníkem</a:t>
            </a:r>
          </a:p>
        </p:txBody>
      </p:sp>
      <p:sp>
        <p:nvSpPr>
          <p:cNvPr id="70663" name="Line 8"/>
          <p:cNvSpPr>
            <a:spLocks noChangeShapeType="1"/>
          </p:cNvSpPr>
          <p:nvPr/>
        </p:nvSpPr>
        <p:spPr bwMode="auto">
          <a:xfrm>
            <a:off x="250825" y="2349500"/>
            <a:ext cx="288925" cy="863600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polytrichum commu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373"/>
            <a:ext cx="4932040" cy="36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Atrichum undulatum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bezvláska čeřitá</a:t>
            </a:r>
          </a:p>
        </p:txBody>
      </p:sp>
      <p:pic>
        <p:nvPicPr>
          <p:cNvPr id="71683" name="Picture 4" descr="Atrichum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5638"/>
            <a:ext cx="6503988" cy="4932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6732588" y="4940300"/>
            <a:ext cx="1871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hlinité půdy na okrajích lesních cest</a:t>
            </a:r>
          </a:p>
        </p:txBody>
      </p:sp>
      <p:pic>
        <p:nvPicPr>
          <p:cNvPr id="71685" name="Picture 7" descr="Atrichum407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77050" y="0"/>
            <a:ext cx="1920875" cy="4525963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650287" cy="765175"/>
          </a:xfrm>
        </p:spPr>
        <p:txBody>
          <a:bodyPr/>
          <a:lstStyle/>
          <a:p>
            <a:pPr algn="l" eaLnBrk="1" hangingPunct="1">
              <a:spcBef>
                <a:spcPct val="25000"/>
              </a:spcBef>
            </a:pPr>
            <a:r>
              <a:rPr lang="cs-CZ" altLang="cs-CZ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třída</a:t>
            </a:r>
            <a:r>
              <a:rPr lang="cs-CZ" altLang="cs-CZ" sz="36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Bryopsida</a:t>
            </a:r>
            <a:endParaRPr lang="cs-CZ" altLang="cs-CZ" sz="2400" b="1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5905500" cy="168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100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prvoklíček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vláknitý </a:t>
            </a:r>
          </a:p>
          <a:p>
            <a:pPr eaLnBrk="1" hangingPunct="1">
              <a:spcAft>
                <a:spcPct val="100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tobolka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se otvírá víčkem</a:t>
            </a:r>
          </a:p>
          <a:p>
            <a:pPr eaLnBrk="1" hangingPunct="1">
              <a:spcAft>
                <a:spcPct val="100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obústí tvořené přehrádkovanými zuby</a:t>
            </a:r>
          </a:p>
          <a:p>
            <a:pPr eaLnBrk="1" hangingPunct="1">
              <a:spcAft>
                <a:spcPct val="10000"/>
              </a:spcAft>
              <a:buSzPct val="120000"/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patří sem většina mechů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7164388" y="6165850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i="1">
                <a:solidFill>
                  <a:schemeClr val="bg1"/>
                </a:solidFill>
                <a:latin typeface="Comic Sans MS" panose="030F0702030302020204" pitchFamily="66" charset="0"/>
              </a:rPr>
              <a:t>Bryum</a:t>
            </a:r>
          </a:p>
        </p:txBody>
      </p:sp>
      <p:pic>
        <p:nvPicPr>
          <p:cNvPr id="72709" name="Picture 8" descr="Bry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4813"/>
            <a:ext cx="1333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9" descr="dicranum scop peris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803650" cy="3617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4284663" y="5445125"/>
            <a:ext cx="23034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i="1">
                <a:solidFill>
                  <a:schemeClr val="bg1"/>
                </a:solidFill>
                <a:latin typeface="Comic Sans MS" panose="030F0702030302020204" pitchFamily="66" charset="0"/>
              </a:rPr>
              <a:t>Dicranum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chemeClr val="bg1"/>
                </a:solidFill>
                <a:latin typeface="Comic Sans MS" panose="030F0702030302020204" pitchFamily="66" charset="0"/>
              </a:rPr>
              <a:t>obústní zuby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53425" cy="503237"/>
          </a:xfrm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Leucobryum glaucum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– bělomech sivý</a:t>
            </a:r>
          </a:p>
        </p:txBody>
      </p:sp>
      <p:pic>
        <p:nvPicPr>
          <p:cNvPr id="73731" name="Picture 3" descr="Leucobryum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819603"/>
            <a:ext cx="3547154" cy="32574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172322" y="4891247"/>
            <a:ext cx="26638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zasucha bělavý, vlhký je světle zelený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Výskyt</a:t>
            </a: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b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200" dirty="0">
                <a:solidFill>
                  <a:srgbClr val="FFFF66"/>
                </a:solidFill>
                <a:latin typeface="Comic Sans MS" panose="030F0702030302020204" pitchFamily="66" charset="0"/>
              </a:rPr>
              <a:t>borové lesy, hojný</a:t>
            </a:r>
          </a:p>
        </p:txBody>
      </p:sp>
      <p:pic>
        <p:nvPicPr>
          <p:cNvPr id="73734" name="Picture 6" descr="Leucobryum 40xDIC L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97661"/>
            <a:ext cx="3000375" cy="407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leucobryum glauc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11" y="4127699"/>
            <a:ext cx="3640401" cy="27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53425" cy="576262"/>
          </a:xfrm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Hypnum cupressiforme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– rokyt cypřišovitý</a:t>
            </a:r>
          </a:p>
        </p:txBody>
      </p:sp>
      <p:pic>
        <p:nvPicPr>
          <p:cNvPr id="74755" name="Picture 8" descr="Hypnum cupressiforme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3725"/>
            <a:ext cx="6659563" cy="4994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Text Box 9"/>
          <p:cNvSpPr txBox="1">
            <a:spLocks noChangeArrowheads="1"/>
          </p:cNvSpPr>
          <p:nvPr/>
        </p:nvSpPr>
        <p:spPr bwMode="auto">
          <a:xfrm>
            <a:off x="250825" y="908050"/>
            <a:ext cx="6913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příklad bokoplodého mechu, lodyžky zpeřené, fyloidy srpovitě zakřivené</a:t>
            </a:r>
          </a:p>
        </p:txBody>
      </p:sp>
      <p:sp>
        <p:nvSpPr>
          <p:cNvPr id="74757" name="Text Box 10"/>
          <p:cNvSpPr txBox="1">
            <a:spLocks noChangeArrowheads="1"/>
          </p:cNvSpPr>
          <p:nvPr/>
        </p:nvSpPr>
        <p:spPr bwMode="auto">
          <a:xfrm>
            <a:off x="6911975" y="2286000"/>
            <a:ext cx="2232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roste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na borce stromů, padlých kmenech, pařezech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velmi hojný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Pohlia 22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27113"/>
            <a:ext cx="6948487" cy="583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121400" cy="504825"/>
          </a:xfrm>
          <a:noFill/>
        </p:spPr>
        <p:txBody>
          <a:bodyPr/>
          <a:lstStyle/>
          <a:p>
            <a:pPr algn="l" eaLnBrk="1" hangingPunct="1"/>
            <a:r>
              <a:rPr lang="cs-CZ" altLang="cs-CZ" sz="3200" b="1" i="1" smtClean="0">
                <a:solidFill>
                  <a:schemeClr val="bg1"/>
                </a:solidFill>
                <a:latin typeface="Comic Sans MS" panose="030F0702030302020204" pitchFamily="66" charset="0"/>
              </a:rPr>
              <a:t>Pohlia nutans</a:t>
            </a:r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paprutka nící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180022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druh nápadný  převislou tobolkou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400">
                <a:solidFill>
                  <a:srgbClr val="FFFF66"/>
                </a:solidFill>
                <a:latin typeface="Comic Sans MS" panose="030F0702030302020204" pitchFamily="66" charset="0"/>
              </a:rPr>
              <a:t>hojný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431" y="3241722"/>
            <a:ext cx="5391570" cy="359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ýsledek obrázku pro bryum argente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1722"/>
            <a:ext cx="3923928" cy="3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ýsledek obrázku pro ceratodon purpur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0" name="Picture 8" descr="Výsledek obrázku pro ceratodon purpure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7" y="0"/>
            <a:ext cx="483324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999" y="15222"/>
            <a:ext cx="4302001" cy="322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917" y="30087"/>
            <a:ext cx="33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chemeClr val="bg1"/>
                </a:solidFill>
              </a:rPr>
              <a:t>Ceratodon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purpureus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1" y="6466769"/>
            <a:ext cx="33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chemeClr val="bg1"/>
                </a:solidFill>
              </a:rPr>
              <a:t>Funaria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hygrometrica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80312" y="1017"/>
            <a:ext cx="33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Tortula</a:t>
            </a:r>
            <a:r>
              <a:rPr lang="cs-CZ" i="1" dirty="0" smtClean="0"/>
              <a:t> </a:t>
            </a:r>
            <a:r>
              <a:rPr lang="cs-CZ" i="1" dirty="0" err="1" smtClean="0"/>
              <a:t>muralis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16265" y="6472451"/>
            <a:ext cx="33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FFFF00"/>
                </a:solidFill>
              </a:rPr>
              <a:t>Bryum</a:t>
            </a:r>
            <a:r>
              <a:rPr lang="cs-CZ" i="1" dirty="0" smtClean="0">
                <a:solidFill>
                  <a:srgbClr val="FFFF00"/>
                </a:solidFill>
              </a:rPr>
              <a:t> </a:t>
            </a:r>
            <a:r>
              <a:rPr lang="cs-CZ" i="1" dirty="0" err="1" smtClean="0">
                <a:solidFill>
                  <a:srgbClr val="FFFF00"/>
                </a:solidFill>
              </a:rPr>
              <a:t>argenteum</a:t>
            </a:r>
            <a:endParaRPr lang="cs-CZ" i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44624"/>
            <a:ext cx="218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„kolonizátoři“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065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342" y="0"/>
            <a:ext cx="550465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grimmia pulvin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87971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945" y="332656"/>
            <a:ext cx="374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err="1" smtClean="0">
                <a:solidFill>
                  <a:schemeClr val="bg1"/>
                </a:solidFill>
              </a:rPr>
              <a:t>Grimmia</a:t>
            </a:r>
            <a:r>
              <a:rPr lang="cs-CZ" sz="2800" i="1" dirty="0" smtClean="0">
                <a:solidFill>
                  <a:schemeClr val="bg1"/>
                </a:solidFill>
              </a:rPr>
              <a:t> </a:t>
            </a:r>
            <a:r>
              <a:rPr lang="cs-CZ" sz="2800" i="1" dirty="0" err="1" smtClean="0">
                <a:solidFill>
                  <a:schemeClr val="bg1"/>
                </a:solidFill>
              </a:rPr>
              <a:t>pulvinata</a:t>
            </a:r>
            <a:r>
              <a:rPr lang="cs-CZ" sz="2800" i="1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děrkavka</a:t>
            </a:r>
            <a:r>
              <a:rPr lang="cs-CZ" dirty="0" smtClean="0">
                <a:solidFill>
                  <a:schemeClr val="bg1"/>
                </a:solidFill>
              </a:rPr>
              <a:t> poduškovitá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601935"/>
            <a:ext cx="80867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75656" y="254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err="1" smtClean="0">
                <a:solidFill>
                  <a:schemeClr val="bg1"/>
                </a:solidFill>
              </a:rPr>
              <a:t>Orthotrichum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- </a:t>
            </a:r>
            <a:r>
              <a:rPr lang="cs-CZ" sz="2000" dirty="0" err="1" smtClean="0">
                <a:solidFill>
                  <a:schemeClr val="bg1"/>
                </a:solidFill>
              </a:rPr>
              <a:t>šurpek</a:t>
            </a:r>
            <a:endParaRPr lang="cs-CZ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8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50287" cy="549275"/>
          </a:xfrm>
        </p:spPr>
        <p:txBody>
          <a:bodyPr/>
          <a:lstStyle/>
          <a:p>
            <a:pPr algn="l" eaLnBrk="1" hangingPunct="1"/>
            <a:r>
              <a:rPr lang="cs-CZ" altLang="cs-CZ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Sporofyt u mechorostů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51847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=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nepohlavní fáze</a:t>
            </a: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b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cs-CZ" altLang="cs-CZ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noha a štět s tobolkou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uvnitř tobolky – redukční dělení 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vznik haploidních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výtrusů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spory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), často též </a:t>
            </a:r>
            <a:r>
              <a:rPr lang="cs-CZ" altLang="cs-CZ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mrštníků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(</a:t>
            </a:r>
            <a:r>
              <a:rPr lang="cs-CZ" altLang="cs-CZ" sz="2400" dirty="0" err="1">
                <a:solidFill>
                  <a:srgbClr val="FFFF66"/>
                </a:solidFill>
                <a:latin typeface="Comic Sans MS" panose="030F0702030302020204" pitchFamily="66" charset="0"/>
              </a:rPr>
              <a:t>elatery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stavba štětu a tobolky se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u jednotlivých skupin mechorostů liší </a:t>
            </a:r>
          </a:p>
          <a:p>
            <a:pPr eaLnBrk="1" hangingPunct="1"/>
            <a:endParaRPr lang="cs-CZ" altLang="cs-CZ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sporofyt je většinou </a:t>
            </a:r>
            <a:r>
              <a:rPr lang="cs-CZ" altLang="cs-CZ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závislý</a:t>
            </a: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b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na gametofytu: 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vyrůstá na něm</a:t>
            </a:r>
          </a:p>
          <a:p>
            <a:pPr eaLnBrk="1" hangingPunct="1">
              <a:buFontTx/>
              <a:buChar char="-"/>
            </a:pPr>
            <a:r>
              <a:rPr lang="cs-CZ" altLang="cs-CZ" sz="2400" dirty="0">
                <a:solidFill>
                  <a:srgbClr val="FFFF66"/>
                </a:solidFill>
                <a:latin typeface="Comic Sans MS" panose="030F0702030302020204" pitchFamily="66" charset="0"/>
              </a:rPr>
              <a:t> využívá jeho asimiláty</a:t>
            </a:r>
          </a:p>
        </p:txBody>
      </p:sp>
      <p:pic>
        <p:nvPicPr>
          <p:cNvPr id="30724" name="Picture 5" descr="Bry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088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795963" y="5373688"/>
            <a:ext cx="144145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zelený gametofor</a:t>
            </a: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6804025" y="5589588"/>
            <a:ext cx="6477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795963" y="1484313"/>
            <a:ext cx="14414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chemeClr val="accent2"/>
                </a:solidFill>
                <a:latin typeface="Comic Sans MS" panose="030F0702030302020204" pitchFamily="66" charset="0"/>
              </a:rPr>
              <a:t>sporofyt: tobolka štět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flipV="1">
            <a:off x="6877050" y="1412875"/>
            <a:ext cx="719138" cy="5762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6516688" y="2349500"/>
            <a:ext cx="1655762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rodozmen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245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1619250" y="6308725"/>
            <a:ext cx="3168650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tobolka s výtrusy, meióza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2124075" y="5589588"/>
            <a:ext cx="1079500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výtrusy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900113" y="4508500"/>
            <a:ext cx="1476375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protonema</a:t>
            </a:r>
          </a:p>
        </p:txBody>
      </p:sp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250825" y="2636838"/>
            <a:ext cx="1908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samčí a samičí gametofory</a:t>
            </a:r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250825" y="1484313"/>
            <a:ext cx="1908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archegonium </a:t>
            </a:r>
            <a:br>
              <a:rPr lang="cs-CZ" altLang="cs-CZ" sz="2000">
                <a:solidFill>
                  <a:srgbClr val="FFFF66"/>
                </a:solidFill>
              </a:rPr>
            </a:br>
            <a:r>
              <a:rPr lang="cs-CZ" altLang="cs-CZ" sz="2000">
                <a:solidFill>
                  <a:srgbClr val="FFFF66"/>
                </a:solidFill>
              </a:rPr>
              <a:t>s vaječnou buňkou</a:t>
            </a: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250825" y="549275"/>
            <a:ext cx="1908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anteridium se spermatozoidy</a:t>
            </a:r>
          </a:p>
        </p:txBody>
      </p:sp>
      <p:sp>
        <p:nvSpPr>
          <p:cNvPr id="317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39975" cy="504825"/>
          </a:xfrm>
          <a:solidFill>
            <a:srgbClr val="003366"/>
          </a:solidFill>
        </p:spPr>
        <p:txBody>
          <a:bodyPr/>
          <a:lstStyle/>
          <a:p>
            <a:pPr algn="l" eaLnBrk="1" hangingPunct="1"/>
            <a:r>
              <a:rPr lang="cs-CZ" altLang="cs-CZ" sz="3200" b="1" smtClean="0">
                <a:solidFill>
                  <a:schemeClr val="bg1"/>
                </a:solidFill>
                <a:latin typeface="Comic Sans MS" panose="030F0702030302020204" pitchFamily="66" charset="0"/>
              </a:rPr>
              <a:t>Rodozměna</a:t>
            </a:r>
            <a:endParaRPr lang="cs-CZ" altLang="cs-CZ" sz="320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754" name="Text Box 16"/>
          <p:cNvSpPr txBox="1">
            <a:spLocks noChangeArrowheads="1"/>
          </p:cNvSpPr>
          <p:nvPr/>
        </p:nvSpPr>
        <p:spPr bwMode="auto">
          <a:xfrm>
            <a:off x="6804025" y="188913"/>
            <a:ext cx="1439863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anteridium</a:t>
            </a:r>
          </a:p>
        </p:txBody>
      </p: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7235825" y="1125538"/>
            <a:ext cx="1908175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spermatozoidy</a:t>
            </a:r>
          </a:p>
        </p:txBody>
      </p:sp>
      <p:sp>
        <p:nvSpPr>
          <p:cNvPr id="31756" name="Text Box 18"/>
          <p:cNvSpPr txBox="1">
            <a:spLocks noChangeArrowheads="1"/>
          </p:cNvSpPr>
          <p:nvPr/>
        </p:nvSpPr>
        <p:spPr bwMode="auto">
          <a:xfrm>
            <a:off x="7451725" y="2060575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archegonium</a:t>
            </a:r>
          </a:p>
        </p:txBody>
      </p:sp>
      <p:sp>
        <p:nvSpPr>
          <p:cNvPr id="31757" name="Text Box 19"/>
          <p:cNvSpPr txBox="1">
            <a:spLocks noChangeArrowheads="1"/>
          </p:cNvSpPr>
          <p:nvPr/>
        </p:nvSpPr>
        <p:spPr bwMode="auto">
          <a:xfrm>
            <a:off x="7451725" y="2924175"/>
            <a:ext cx="1368425" cy="10064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oplození vaječné buňky</a:t>
            </a:r>
          </a:p>
        </p:txBody>
      </p:sp>
      <p:sp>
        <p:nvSpPr>
          <p:cNvPr id="31758" name="Text Box 20"/>
          <p:cNvSpPr txBox="1">
            <a:spLocks noChangeArrowheads="1"/>
          </p:cNvSpPr>
          <p:nvPr/>
        </p:nvSpPr>
        <p:spPr bwMode="auto">
          <a:xfrm>
            <a:off x="7308850" y="4365625"/>
            <a:ext cx="1835150" cy="10064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vývoj sporofytu v archegoniu</a:t>
            </a:r>
          </a:p>
        </p:txBody>
      </p:sp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6732588" y="6021388"/>
            <a:ext cx="1439862" cy="39687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>
                <a:solidFill>
                  <a:srgbClr val="FFFF66"/>
                </a:solidFill>
              </a:rPr>
              <a:t>sporofyt</a:t>
            </a:r>
          </a:p>
        </p:txBody>
      </p:sp>
      <p:sp>
        <p:nvSpPr>
          <p:cNvPr id="31760" name="Line 22"/>
          <p:cNvSpPr>
            <a:spLocks noChangeShapeType="1"/>
          </p:cNvSpPr>
          <p:nvPr/>
        </p:nvSpPr>
        <p:spPr bwMode="auto">
          <a:xfrm flipV="1">
            <a:off x="2195513" y="2420938"/>
            <a:ext cx="504825" cy="4318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1" name="Line 23"/>
          <p:cNvSpPr>
            <a:spLocks noChangeShapeType="1"/>
          </p:cNvSpPr>
          <p:nvPr/>
        </p:nvSpPr>
        <p:spPr bwMode="auto">
          <a:xfrm flipV="1">
            <a:off x="2195513" y="2492375"/>
            <a:ext cx="1368425" cy="360363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2" name="Line 25"/>
          <p:cNvSpPr>
            <a:spLocks noChangeShapeType="1"/>
          </p:cNvSpPr>
          <p:nvPr/>
        </p:nvSpPr>
        <p:spPr bwMode="auto">
          <a:xfrm flipV="1">
            <a:off x="1619250" y="1916113"/>
            <a:ext cx="3384550" cy="73025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3" name="Line 26"/>
          <p:cNvSpPr>
            <a:spLocks noChangeShapeType="1"/>
          </p:cNvSpPr>
          <p:nvPr/>
        </p:nvSpPr>
        <p:spPr bwMode="auto">
          <a:xfrm flipV="1">
            <a:off x="2051050" y="476250"/>
            <a:ext cx="1657350" cy="288925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60648"/>
            <a:ext cx="78488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Pokročilé </a:t>
            </a:r>
            <a:r>
              <a:rPr lang="cs-CZ" sz="2000" b="1" dirty="0">
                <a:solidFill>
                  <a:schemeClr val="bg1"/>
                </a:solidFill>
              </a:rPr>
              <a:t>znaky charakterizující příslušnost k vyšším rostlinám </a:t>
            </a:r>
            <a:r>
              <a:rPr lang="cs-CZ" sz="2000" dirty="0">
                <a:solidFill>
                  <a:schemeClr val="bg1"/>
                </a:solidFill>
              </a:rPr>
              <a:t>(suchozemským, </a:t>
            </a:r>
            <a:r>
              <a:rPr lang="cs-CZ" sz="2000" dirty="0" err="1">
                <a:solidFill>
                  <a:schemeClr val="bg1"/>
                </a:solidFill>
              </a:rPr>
              <a:t>Embryophyta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tvorba embrya vyživovaného z mateřské rostliny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mnohobuněčná </a:t>
            </a:r>
            <a:r>
              <a:rPr lang="cs-CZ" sz="2000" dirty="0">
                <a:solidFill>
                  <a:schemeClr val="bg1"/>
                </a:solidFill>
              </a:rPr>
              <a:t>gametangia s vícevrstevnými sterilními obaly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tvorba </a:t>
            </a:r>
            <a:r>
              <a:rPr lang="cs-CZ" sz="2000" dirty="0">
                <a:solidFill>
                  <a:schemeClr val="bg1"/>
                </a:solidFill>
              </a:rPr>
              <a:t>kutikuly (pouze tobolka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d</a:t>
            </a:r>
            <a:r>
              <a:rPr lang="cs-CZ" sz="2000" dirty="0" smtClean="0">
                <a:solidFill>
                  <a:schemeClr val="bg1"/>
                </a:solidFill>
              </a:rPr>
              <a:t>iferenciace pletiv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chemeClr val="bg1"/>
                </a:solidFill>
              </a:rPr>
              <a:t>Naopak odlišnosti od ostatních vyšších rostlin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p</a:t>
            </a:r>
            <a:r>
              <a:rPr lang="cs-CZ" sz="2000" dirty="0" smtClean="0">
                <a:solidFill>
                  <a:schemeClr val="bg1"/>
                </a:solidFill>
              </a:rPr>
              <a:t>řevaha gametofytu v ŽC; protonema a </a:t>
            </a:r>
            <a:r>
              <a:rPr lang="cs-CZ" sz="2000" dirty="0" err="1" smtClean="0">
                <a:solidFill>
                  <a:schemeClr val="bg1"/>
                </a:solidFill>
              </a:rPr>
              <a:t>gametofor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a</a:t>
            </a:r>
            <a:r>
              <a:rPr lang="cs-CZ" sz="2000" dirty="0" smtClean="0">
                <a:solidFill>
                  <a:schemeClr val="bg1"/>
                </a:solidFill>
              </a:rPr>
              <a:t>bsence ligninu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s</a:t>
            </a:r>
            <a:r>
              <a:rPr lang="cs-CZ" sz="2000" dirty="0" smtClean="0">
                <a:solidFill>
                  <a:schemeClr val="bg1"/>
                </a:solidFill>
              </a:rPr>
              <a:t>porofyt závislý na gametofytu</a:t>
            </a:r>
          </a:p>
          <a:p>
            <a:pPr>
              <a:lnSpc>
                <a:spcPct val="150000"/>
              </a:lnSpc>
            </a:pPr>
            <a:endParaRPr lang="cs-CZ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 </a:t>
            </a: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3 monofyletická oddělení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n</a:t>
            </a:r>
            <a:r>
              <a:rPr lang="cs-CZ" sz="2000" dirty="0" smtClean="0">
                <a:solidFill>
                  <a:schemeClr val="bg1"/>
                </a:solidFill>
              </a:rPr>
              <a:t>ejstarší fosilie cca 390 mil let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6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232" y="3642"/>
            <a:ext cx="662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46531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mechorosty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1763688" y="3501008"/>
            <a:ext cx="2664296" cy="1336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2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600200" cy="228600"/>
          </a:xfrm>
        </p:spPr>
        <p:txBody>
          <a:bodyPr/>
          <a:lstStyle/>
          <a:p>
            <a:pPr eaLnBrk="1" hangingPunct="1"/>
            <a:r>
              <a:rPr lang="cs-CZ" altLang="cs-CZ" sz="900" smtClean="0">
                <a:solidFill>
                  <a:schemeClr val="tx1"/>
                </a:solidFill>
                <a:latin typeface="Comic Sans MS" panose="030F0702030302020204" pitchFamily="66" charset="0"/>
              </a:rPr>
              <a:t>Anthocerotophyta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7921625" cy="1938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říše </a:t>
            </a:r>
            <a:r>
              <a:rPr lang="cs-CZ" altLang="cs-CZ" sz="2800" b="1">
                <a:latin typeface="Comic Sans MS" panose="030F0702030302020204" pitchFamily="66" charset="0"/>
              </a:rPr>
              <a:t>Plantae, </a:t>
            </a:r>
            <a:r>
              <a:rPr lang="cs-CZ" altLang="cs-CZ" sz="2800">
                <a:latin typeface="Comic Sans MS" panose="030F0702030302020204" pitchFamily="66" charset="0"/>
              </a:rPr>
              <a:t>podříše</a:t>
            </a:r>
            <a:r>
              <a:rPr lang="cs-CZ" altLang="cs-CZ" sz="2800" b="1">
                <a:latin typeface="Comic Sans MS" panose="030F0702030302020204" pitchFamily="66" charset="0"/>
              </a:rPr>
              <a:t> Viridiplantae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vývojová linie </a:t>
            </a:r>
            <a:r>
              <a:rPr lang="cs-CZ" altLang="cs-CZ" sz="2800" b="1">
                <a:latin typeface="Comic Sans MS" panose="030F0702030302020204" pitchFamily="66" charset="0"/>
              </a:rPr>
              <a:t>Streptophytae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vývojová větev</a:t>
            </a:r>
            <a:r>
              <a:rPr lang="cs-CZ" altLang="cs-CZ" sz="2800" b="1">
                <a:latin typeface="Comic Sans MS" panose="030F0702030302020204" pitchFamily="66" charset="0"/>
              </a:rPr>
              <a:t> Bryophytae</a:t>
            </a:r>
            <a:r>
              <a:rPr lang="cs-CZ" altLang="cs-CZ" sz="2800">
                <a:latin typeface="Comic Sans MS" panose="030F0702030302020204" pitchFamily="66" charset="0"/>
              </a:rPr>
              <a:t> - </a:t>
            </a:r>
            <a:r>
              <a:rPr lang="cs-CZ" altLang="cs-CZ" sz="2800" b="1">
                <a:latin typeface="Comic Sans MS" panose="030F0702030302020204" pitchFamily="66" charset="0"/>
              </a:rPr>
              <a:t>mechorosty</a:t>
            </a:r>
          </a:p>
          <a:p>
            <a:pPr eaLnBrk="1" hangingPunct="1">
              <a:spcBef>
                <a:spcPct val="10000"/>
              </a:spcBef>
            </a:pPr>
            <a:r>
              <a:rPr lang="cs-CZ" altLang="cs-CZ" sz="2800">
                <a:latin typeface="Comic Sans MS" panose="030F0702030302020204" pitchFamily="66" charset="0"/>
              </a:rPr>
              <a:t>oddělení </a:t>
            </a:r>
            <a:r>
              <a:rPr lang="cs-CZ" altLang="cs-CZ" sz="2800" b="1">
                <a:latin typeface="Comic Sans MS" panose="030F0702030302020204" pitchFamily="66" charset="0"/>
              </a:rPr>
              <a:t>Anthocerotophyta</a:t>
            </a:r>
            <a:r>
              <a:rPr lang="cs-CZ" altLang="cs-CZ" sz="2800">
                <a:latin typeface="Comic Sans MS" panose="030F0702030302020204" pitchFamily="66" charset="0"/>
              </a:rPr>
              <a:t> </a:t>
            </a:r>
            <a:r>
              <a:rPr lang="cs-CZ" altLang="cs-CZ" sz="2800" b="1">
                <a:latin typeface="Comic Sans MS" panose="030F0702030302020204" pitchFamily="66" charset="0"/>
              </a:rPr>
              <a:t>- hlevíky</a:t>
            </a:r>
          </a:p>
        </p:txBody>
      </p:sp>
      <p:pic>
        <p:nvPicPr>
          <p:cNvPr id="33796" name="Picture 11" descr="Anthoceros 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344646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2" descr="Anthoceros 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20938"/>
            <a:ext cx="5040312" cy="4133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970</Words>
  <Application>Microsoft Office PowerPoint</Application>
  <PresentationFormat>Předvádění na obrazovce (4:3)</PresentationFormat>
  <Paragraphs>324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Výchozí návrh</vt:lpstr>
      <vt:lpstr>Mechorosty </vt:lpstr>
      <vt:lpstr>Rodozměna u mechorostů</vt:lpstr>
      <vt:lpstr>Gametofor lupenitý a listnatý</vt:lpstr>
      <vt:lpstr>Gametangia u mechorostů</vt:lpstr>
      <vt:lpstr>Sporofyt u mechorostů</vt:lpstr>
      <vt:lpstr>Rodozměna</vt:lpstr>
      <vt:lpstr>Snímek 7</vt:lpstr>
      <vt:lpstr>Snímek 8</vt:lpstr>
      <vt:lpstr>Anthocerotophyta</vt:lpstr>
      <vt:lpstr>Anthocerotophyta – celková charakteristika </vt:lpstr>
      <vt:lpstr>Anthocerotophyta – celková charakteristika </vt:lpstr>
      <vt:lpstr>Anthocerotophyta</vt:lpstr>
      <vt:lpstr>Snímek 13</vt:lpstr>
      <vt:lpstr>Marchantiophyta</vt:lpstr>
      <vt:lpstr>Marchantiophyta - celková charakteristika</vt:lpstr>
      <vt:lpstr>Lupenitý (frondózní) gametofor játrovek</vt:lpstr>
      <vt:lpstr>Listnatý gametofor játrovek</vt:lpstr>
      <vt:lpstr>Marchantiophyta - celková charakteristika</vt:lpstr>
      <vt:lpstr>Pellia  pobřežnice</vt:lpstr>
      <vt:lpstr>Marchantiophyta - celková charakteristika</vt:lpstr>
      <vt:lpstr>Marchantiophyta</vt:lpstr>
      <vt:lpstr>Marchantia polymorpha porostnice mnohotvárná třída Marchantiopsida</vt:lpstr>
      <vt:lpstr>Marchantia polymorpha</vt:lpstr>
      <vt:lpstr>Marchantia polymorpha</vt:lpstr>
      <vt:lpstr>Conocephalum conicum  mřížkovec  kuželovitý </vt:lpstr>
      <vt:lpstr>Conocephalum conicum</vt:lpstr>
      <vt:lpstr>Riccia fluitans</vt:lpstr>
      <vt:lpstr>Riccia glauca</vt:lpstr>
      <vt:lpstr>Chiloscyphus coadunatus</vt:lpstr>
      <vt:lpstr>Bryophyta</vt:lpstr>
      <vt:lpstr>Bryophyta - celková charakteristika</vt:lpstr>
      <vt:lpstr>Polytrichum (ploník)</vt:lpstr>
      <vt:lpstr>Bryophyta - celková charakteristika</vt:lpstr>
      <vt:lpstr>Bryophyta</vt:lpstr>
      <vt:lpstr>Bryophyta - celková charakteristika</vt:lpstr>
      <vt:lpstr>Snímek 36</vt:lpstr>
      <vt:lpstr>třída Sphagnopsida</vt:lpstr>
      <vt:lpstr>Sphagnum – rašeliník zelené gametofory</vt:lpstr>
      <vt:lpstr>třída Polytrichopsida</vt:lpstr>
      <vt:lpstr>Polytrichum commune ploník obecný</vt:lpstr>
      <vt:lpstr>Atrichum undulatum bezvláska čeřitá</vt:lpstr>
      <vt:lpstr>třída Bryopsida</vt:lpstr>
      <vt:lpstr>Leucobryum glaucum – bělomech sivý</vt:lpstr>
      <vt:lpstr>Hypnum cupressiforme – rokyt cypřišovitý</vt:lpstr>
      <vt:lpstr>Pohlia nutans – paprutka nící</vt:lpstr>
      <vt:lpstr>Snímek 46</vt:lpstr>
      <vt:lpstr>Snímek 47</vt:lpstr>
      <vt:lpstr>Snímek 48</vt:lpstr>
    </vt:vector>
  </TitlesOfParts>
  <Company>PřF UK - kat. botaniky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Bryophytae</dc:title>
  <dc:creator>Alena Kubátová</dc:creator>
  <cp:lastModifiedBy>tech</cp:lastModifiedBy>
  <cp:revision>220</cp:revision>
  <dcterms:created xsi:type="dcterms:W3CDTF">2005-11-06T19:14:06Z</dcterms:created>
  <dcterms:modified xsi:type="dcterms:W3CDTF">2018-12-12T01:37:01Z</dcterms:modified>
</cp:coreProperties>
</file>