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BB152-44E6-4924-B296-3CF52724F264}" type="datetimeFigureOut">
              <a:rPr lang="cs-CZ" smtClean="0"/>
              <a:pPr/>
              <a:t>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196C-E769-43E9-83AD-6C7F6AE7EA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Interpretace a rešerše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Spaste ryby – </a:t>
            </a:r>
            <a:r>
              <a:rPr lang="cs-CZ" dirty="0" err="1" smtClean="0"/>
              <a:t>Annelies</a:t>
            </a:r>
            <a:r>
              <a:rPr lang="cs-CZ" dirty="0" smtClean="0"/>
              <a:t> </a:t>
            </a:r>
            <a:r>
              <a:rPr lang="cs-CZ" dirty="0" err="1" smtClean="0"/>
              <a:t>Verbeke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Čtenářské dojmy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 se vám v knize líbilo? Ať už uvažujete o její formě nebo o obsahu? </a:t>
            </a:r>
          </a:p>
          <a:p>
            <a:r>
              <a:rPr lang="cs-CZ" dirty="0"/>
              <a:t>V čem vás kniha mátla? Vyskytly se chvíle, kdy jste měli dojem, že nechápete, o co jde? </a:t>
            </a:r>
          </a:p>
          <a:p>
            <a:r>
              <a:rPr lang="cs-CZ" dirty="0"/>
              <a:t>Jaké negativní pocity ve vás kniha vyvolala? Kdy a v čem vás znechutila? </a:t>
            </a:r>
          </a:p>
          <a:p>
            <a:r>
              <a:rPr lang="cs-CZ" dirty="0"/>
              <a:t>Kdy vám bylo líto postav? </a:t>
            </a:r>
          </a:p>
          <a:p>
            <a:r>
              <a:rPr lang="cs-CZ" dirty="0"/>
              <a:t>Nudili jste se u četby v nějakou chvíli? Co vás naopak vtáhlo? </a:t>
            </a:r>
          </a:p>
          <a:p>
            <a:r>
              <a:rPr lang="cs-CZ" b="1" dirty="0" smtClean="0"/>
              <a:t>Čím to bylo? Co v textu vyvolalo dané pocity/dojmy/stavy? </a:t>
            </a:r>
            <a:endParaRPr lang="cs-CZ" b="1" dirty="0" smtClean="0"/>
          </a:p>
          <a:p>
            <a:r>
              <a:rPr lang="cs-CZ" b="1" dirty="0" smtClean="0"/>
              <a:t>Jak interpretujete poslední odstavec románu?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err="1" smtClean="0"/>
              <a:t>Orientalism</a:t>
            </a:r>
            <a:r>
              <a:rPr lang="cs-CZ" dirty="0" smtClean="0"/>
              <a:t>, Edward </a:t>
            </a:r>
            <a:r>
              <a:rPr lang="cs-CZ" dirty="0" err="1" smtClean="0"/>
              <a:t>Said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en-US" dirty="0" smtClean="0"/>
              <a:t>The kind of political questions raised by </a:t>
            </a:r>
            <a:r>
              <a:rPr lang="en-US" dirty="0" err="1" smtClean="0"/>
              <a:t>Orientalism</a:t>
            </a:r>
            <a:r>
              <a:rPr lang="en-US" dirty="0" smtClean="0"/>
              <a:t>, then, are as follows: what other sorts of intellectual, aesthetic, scholarly and cultural energies went into the making of an imperialist tradition like the </a:t>
            </a:r>
            <a:r>
              <a:rPr lang="en-US" dirty="0" err="1" smtClean="0"/>
              <a:t>Orientalist</a:t>
            </a:r>
            <a:r>
              <a:rPr lang="en-US" dirty="0" smtClean="0"/>
              <a:t> one? How did philology, lexicography, history, biology, political and economic theory, novel-writing and lyric poetry come to the service of </a:t>
            </a:r>
            <a:r>
              <a:rPr lang="en-US" dirty="0" err="1" smtClean="0"/>
              <a:t>Orientalism’s</a:t>
            </a:r>
            <a:r>
              <a:rPr lang="en-US" dirty="0" smtClean="0"/>
              <a:t> broadly imperialist view of the world? What changes, modulations, refinements, even revolutions take place within </a:t>
            </a:r>
            <a:r>
              <a:rPr lang="en-US" dirty="0" err="1" smtClean="0"/>
              <a:t>Orientalism</a:t>
            </a:r>
            <a:r>
              <a:rPr lang="en-US" dirty="0" smtClean="0"/>
              <a:t>? What is the meaning of originality, of continuity, of individuality, in this context? How does </a:t>
            </a:r>
            <a:r>
              <a:rPr lang="en-US" dirty="0" err="1" smtClean="0"/>
              <a:t>Orientalism</a:t>
            </a:r>
            <a:r>
              <a:rPr lang="en-US" dirty="0" smtClean="0"/>
              <a:t> transmit or reproduce itself from one epoch to another?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Carpet</a:t>
            </a:r>
            <a:r>
              <a:rPr lang="cs-CZ" dirty="0" smtClean="0"/>
              <a:t> a </a:t>
            </a:r>
            <a:r>
              <a:rPr lang="cs-CZ" dirty="0" err="1" smtClean="0"/>
              <a:t>Flying</a:t>
            </a:r>
            <a:r>
              <a:rPr lang="cs-CZ" dirty="0" smtClean="0"/>
              <a:t> </a:t>
            </a:r>
            <a:r>
              <a:rPr lang="cs-CZ" dirty="0" err="1" smtClean="0"/>
              <a:t>Vehicle</a:t>
            </a:r>
            <a:r>
              <a:rPr lang="cs-CZ" dirty="0" smtClean="0"/>
              <a:t>: </a:t>
            </a:r>
            <a:r>
              <a:rPr lang="cs-CZ" dirty="0" err="1" smtClean="0"/>
              <a:t>Multiculturality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“, </a:t>
            </a:r>
            <a:r>
              <a:rPr lang="cs-CZ" dirty="0" err="1" smtClean="0"/>
              <a:t>Liesbeth</a:t>
            </a:r>
            <a:r>
              <a:rPr lang="cs-CZ" dirty="0" smtClean="0"/>
              <a:t> </a:t>
            </a:r>
            <a:r>
              <a:rPr lang="cs-CZ" dirty="0" err="1" smtClean="0"/>
              <a:t>Minnaard</a:t>
            </a:r>
            <a:endParaRPr lang="cs-CZ" dirty="0" smtClean="0"/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article will now demonstrate how the appearance of “</a:t>
            </a:r>
            <a:r>
              <a:rPr lang="en-US" dirty="0" smtClean="0"/>
              <a:t>migrant</a:t>
            </a:r>
            <a:r>
              <a:rPr lang="cs-CZ" dirty="0" smtClean="0"/>
              <a:t> </a:t>
            </a:r>
            <a:r>
              <a:rPr lang="en-US" dirty="0" smtClean="0"/>
              <a:t>writers</a:t>
            </a:r>
            <a:r>
              <a:rPr lang="en-US" dirty="0" smtClean="0"/>
              <a:t>” on the literary scene prompted the public and </a:t>
            </a:r>
            <a:r>
              <a:rPr lang="en-US" dirty="0" smtClean="0"/>
              <a:t>academic</a:t>
            </a:r>
            <a:r>
              <a:rPr lang="cs-CZ" dirty="0" smtClean="0"/>
              <a:t> </a:t>
            </a:r>
            <a:r>
              <a:rPr lang="en-US" dirty="0" smtClean="0"/>
              <a:t>reflection </a:t>
            </a:r>
            <a:r>
              <a:rPr lang="en-US" dirty="0" smtClean="0"/>
              <a:t>about the </a:t>
            </a:r>
            <a:r>
              <a:rPr lang="en-US" dirty="0" err="1" smtClean="0"/>
              <a:t>multiculturalization</a:t>
            </a:r>
            <a:r>
              <a:rPr lang="en-US" dirty="0" smtClean="0"/>
              <a:t> of the Dutch literary field. </a:t>
            </a:r>
            <a:r>
              <a:rPr lang="en-US" dirty="0" smtClean="0"/>
              <a:t>It</a:t>
            </a:r>
            <a:r>
              <a:rPr lang="cs-CZ" dirty="0" smtClean="0"/>
              <a:t> </a:t>
            </a:r>
            <a:r>
              <a:rPr lang="en-US" dirty="0" smtClean="0"/>
              <a:t>discusses </a:t>
            </a:r>
            <a:r>
              <a:rPr lang="en-US" dirty="0" smtClean="0"/>
              <a:t>the appearance, the hyped popularity, the politicization,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en-US" dirty="0" smtClean="0"/>
              <a:t>finally </a:t>
            </a:r>
            <a:r>
              <a:rPr lang="en-US" dirty="0" smtClean="0"/>
              <a:t>the integration of multicultural literature in the Dutch </a:t>
            </a:r>
            <a:r>
              <a:rPr lang="en-US" dirty="0" smtClean="0"/>
              <a:t>literary</a:t>
            </a:r>
            <a:r>
              <a:rPr lang="cs-CZ" dirty="0" smtClean="0"/>
              <a:t> </a:t>
            </a:r>
            <a:r>
              <a:rPr lang="en-US" dirty="0" smtClean="0"/>
              <a:t>field</a:t>
            </a:r>
            <a:r>
              <a:rPr lang="en-US" dirty="0" smtClean="0"/>
              <a:t>. It aims to provide insight in the development from </a:t>
            </a:r>
            <a:r>
              <a:rPr lang="en-US" dirty="0" smtClean="0"/>
              <a:t>multicultural</a:t>
            </a:r>
            <a:r>
              <a:rPr lang="cs-CZ" dirty="0" smtClean="0"/>
              <a:t> l</a:t>
            </a:r>
            <a:r>
              <a:rPr lang="en-US" dirty="0" err="1" smtClean="0"/>
              <a:t>iterature</a:t>
            </a:r>
            <a:r>
              <a:rPr lang="en-US" dirty="0" smtClean="0"/>
              <a:t> </a:t>
            </a:r>
            <a:r>
              <a:rPr lang="en-US" dirty="0" smtClean="0"/>
              <a:t>as a new and extremely popular phenomenon that rose 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en-US" dirty="0" smtClean="0"/>
              <a:t>fame </a:t>
            </a:r>
            <a:r>
              <a:rPr lang="en-US" dirty="0" smtClean="0"/>
              <a:t>in the 1990s, towards the mainstreaming of writing by authors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multicultural </a:t>
            </a:r>
            <a:r>
              <a:rPr lang="en-US" dirty="0" smtClean="0"/>
              <a:t>background in the first decade of the </a:t>
            </a:r>
            <a:r>
              <a:rPr lang="en-US" dirty="0" smtClean="0"/>
              <a:t>twenty-first</a:t>
            </a:r>
            <a:r>
              <a:rPr lang="cs-CZ" dirty="0" smtClean="0"/>
              <a:t> </a:t>
            </a:r>
            <a:r>
              <a:rPr lang="cs-CZ" dirty="0" err="1" smtClean="0"/>
              <a:t>century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Téma kánon: Jaké aspekty díla zvyšují jeho šanci, že se stane kanonickým? Jak to souvisí s pozicí autora? </a:t>
            </a:r>
            <a:endParaRPr lang="cs-CZ" dirty="0" smtClean="0"/>
          </a:p>
          <a:p>
            <a:r>
              <a:rPr lang="cs-CZ" i="1" dirty="0" smtClean="0"/>
              <a:t>In </a:t>
            </a:r>
            <a:r>
              <a:rPr lang="cs-CZ" i="1" dirty="0" err="1" smtClean="0"/>
              <a:t>tekst</a:t>
            </a:r>
            <a:r>
              <a:rPr lang="cs-CZ" i="1" dirty="0" smtClean="0"/>
              <a:t> </a:t>
            </a:r>
            <a:r>
              <a:rPr lang="cs-CZ" i="1" dirty="0" err="1" smtClean="0"/>
              <a:t>gevat</a:t>
            </a:r>
            <a:r>
              <a:rPr lang="cs-CZ" dirty="0" smtClean="0"/>
              <a:t>, </a:t>
            </a:r>
            <a:r>
              <a:rPr lang="cs-CZ" dirty="0" err="1" smtClean="0"/>
              <a:t>Maaike</a:t>
            </a:r>
            <a:r>
              <a:rPr lang="cs-CZ" dirty="0" smtClean="0"/>
              <a:t> </a:t>
            </a:r>
            <a:r>
              <a:rPr lang="cs-CZ" dirty="0" err="1" smtClean="0"/>
              <a:t>Meijer</a:t>
            </a:r>
            <a:r>
              <a:rPr lang="cs-CZ" dirty="0" smtClean="0"/>
              <a:t>: </a:t>
            </a:r>
            <a:r>
              <a:rPr lang="cs-CZ" dirty="0" smtClean="0"/>
              <a:t>Kdy můžeme u určité reprezentace konstatovat, že předjímá určitou hierarchii? Které konvence reprezentace přispívají k rovnoprávnosti a které k nerovnoprávnosti?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/>
              <a:t>Analýza </a:t>
            </a:r>
            <a:r>
              <a:rPr lang="cs-CZ" i="1" dirty="0" smtClean="0"/>
              <a:t>LGBT vzorů v současné nizozemské tvorbě pro děti a mládež </a:t>
            </a:r>
            <a:r>
              <a:rPr lang="cs-CZ" i="1" dirty="0" smtClean="0"/>
              <a:t>Dětská </a:t>
            </a:r>
            <a:r>
              <a:rPr lang="cs-CZ" i="1" dirty="0" smtClean="0"/>
              <a:t>literatura jako prostředek podpory emocionální a sociální </a:t>
            </a:r>
            <a:r>
              <a:rPr lang="cs-CZ" i="1" dirty="0" smtClean="0"/>
              <a:t>gramotnosti,</a:t>
            </a:r>
            <a:r>
              <a:rPr lang="cs-CZ" dirty="0" smtClean="0"/>
              <a:t> Kateřina </a:t>
            </a:r>
            <a:r>
              <a:rPr lang="cs-CZ" dirty="0" err="1" smtClean="0"/>
              <a:t>Bezecná</a:t>
            </a:r>
            <a:endParaRPr lang="cs-CZ" dirty="0" smtClean="0"/>
          </a:p>
          <a:p>
            <a:r>
              <a:rPr lang="cs-CZ" dirty="0" smtClean="0"/>
              <a:t>Jakým způsobem text dosahuje interakce s dětským či adolescentním čtenářem? Jaké literární prostředky povzbuzují dětského či adolescentního čtenáře k angažovanému postoji k fikci? Jak může být narativně podpořen rozvoj sociálního pochopení a empatie u čtenáře? Jakou roli hraje čtení o sexuální a </a:t>
            </a:r>
            <a:r>
              <a:rPr lang="cs-CZ" dirty="0" err="1" smtClean="0"/>
              <a:t>genderové</a:t>
            </a:r>
            <a:r>
              <a:rPr lang="cs-CZ" dirty="0" smtClean="0"/>
              <a:t> </a:t>
            </a:r>
            <a:r>
              <a:rPr lang="cs-CZ" dirty="0" err="1" smtClean="0"/>
              <a:t>diverzitě</a:t>
            </a:r>
            <a:r>
              <a:rPr lang="cs-CZ" dirty="0" smtClean="0"/>
              <a:t> v podpoře přijímání LGBT osob?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Formulování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dvojicích: </a:t>
            </a:r>
            <a:r>
              <a:rPr lang="cs-CZ" dirty="0" err="1" smtClean="0"/>
              <a:t>prodiskujte</a:t>
            </a:r>
            <a:r>
              <a:rPr lang="cs-CZ" dirty="0" smtClean="0"/>
              <a:t>, </a:t>
            </a:r>
            <a:r>
              <a:rPr lang="cs-CZ" dirty="0"/>
              <a:t>co by vás ve vztahu k primárnímu textu zajímalo v rámci našich </a:t>
            </a:r>
            <a:r>
              <a:rPr lang="cs-CZ" dirty="0" smtClean="0"/>
              <a:t>3 </a:t>
            </a:r>
            <a:r>
              <a:rPr lang="cs-CZ" dirty="0"/>
              <a:t>probraných teoretických proudů </a:t>
            </a:r>
            <a:r>
              <a:rPr lang="cs-CZ" dirty="0" smtClean="0"/>
              <a:t>(</a:t>
            </a:r>
            <a:r>
              <a:rPr lang="cs-CZ" dirty="0" err="1" smtClean="0"/>
              <a:t>postkoloniální</a:t>
            </a:r>
            <a:r>
              <a:rPr lang="cs-CZ" dirty="0" smtClean="0"/>
              <a:t> </a:t>
            </a:r>
            <a:r>
              <a:rPr lang="cs-CZ" dirty="0" smtClean="0"/>
              <a:t>literatura, kánon, 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této diskuze a zájmu má vyplynout výzkumná otázka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Základní rešerše: Možná budete </a:t>
            </a:r>
            <a:r>
              <a:rPr lang="cs-CZ" dirty="0"/>
              <a:t>muset </a:t>
            </a:r>
            <a:r>
              <a:rPr lang="cs-CZ" dirty="0" smtClean="0"/>
              <a:t>něco zjistit o </a:t>
            </a:r>
            <a:r>
              <a:rPr lang="cs-CZ" dirty="0"/>
              <a:t>autorovi nebo textu </a:t>
            </a:r>
            <a:r>
              <a:rPr lang="cs-CZ" dirty="0" smtClean="0"/>
              <a:t>– </a:t>
            </a:r>
            <a:r>
              <a:rPr lang="cs-CZ" dirty="0" err="1" smtClean="0"/>
              <a:t>googlete</a:t>
            </a:r>
            <a:r>
              <a:rPr lang="cs-CZ" dirty="0" smtClean="0"/>
              <a:t>!</a:t>
            </a:r>
          </a:p>
          <a:p>
            <a:r>
              <a:rPr lang="cs-CZ" dirty="0" smtClean="0"/>
              <a:t>Po </a:t>
            </a:r>
            <a:r>
              <a:rPr lang="cs-CZ" dirty="0"/>
              <a:t>provedení rešerše se vraťte k výzkumné otázce</a:t>
            </a:r>
            <a:r>
              <a:rPr lang="cs-CZ" dirty="0" smtClean="0"/>
              <a:t>, upravte ji. </a:t>
            </a:r>
          </a:p>
          <a:p>
            <a:r>
              <a:rPr lang="cs-CZ" dirty="0" smtClean="0"/>
              <a:t>25 minut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Možné výzkumné otázky související se románem </a:t>
            </a:r>
            <a:r>
              <a:rPr lang="cs-CZ" sz="2800" i="1" dirty="0" smtClean="0"/>
              <a:t>Spaste ryby</a:t>
            </a:r>
            <a:r>
              <a:rPr lang="cs-CZ" sz="2800" dirty="0" smtClean="0"/>
              <a:t> a výzkumnými oblastmi z oblasti kritiky ideologie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Postkoloniální</a:t>
            </a:r>
            <a:r>
              <a:rPr lang="cs-CZ" dirty="0" smtClean="0"/>
              <a:t> teorie</a:t>
            </a:r>
          </a:p>
          <a:p>
            <a:pPr lvl="1"/>
            <a:r>
              <a:rPr lang="cs-CZ" dirty="0" smtClean="0"/>
              <a:t>Jaké reprezentace národností se v románu objevují? </a:t>
            </a:r>
            <a:endParaRPr lang="cs-CZ" dirty="0" smtClean="0"/>
          </a:p>
          <a:p>
            <a:pPr lvl="2"/>
            <a:r>
              <a:rPr lang="cs-CZ" dirty="0" smtClean="0"/>
              <a:t>Je </a:t>
            </a:r>
            <a:r>
              <a:rPr lang="cs-CZ" dirty="0" err="1" smtClean="0"/>
              <a:t>b</a:t>
            </a:r>
            <a:r>
              <a:rPr lang="cs-CZ" dirty="0" err="1" smtClean="0"/>
              <a:t>elgickost</a:t>
            </a:r>
            <a:r>
              <a:rPr lang="cs-CZ" dirty="0" smtClean="0"/>
              <a:t> hlavní postavy nějak </a:t>
            </a:r>
            <a:r>
              <a:rPr lang="cs-CZ" dirty="0" err="1" smtClean="0"/>
              <a:t>tématizována</a:t>
            </a:r>
            <a:r>
              <a:rPr lang="cs-CZ" dirty="0" smtClean="0"/>
              <a:t>? </a:t>
            </a:r>
          </a:p>
          <a:p>
            <a:pPr lvl="2"/>
            <a:r>
              <a:rPr lang="cs-CZ" dirty="0" smtClean="0"/>
              <a:t>Rozeznáváme v knize rozdíl mezi reprezentací příslušníků národů z východu nebo ze západu Evropy? </a:t>
            </a:r>
          </a:p>
          <a:p>
            <a:pPr lvl="2"/>
            <a:r>
              <a:rPr lang="cs-CZ" dirty="0" smtClean="0"/>
              <a:t>Kdo je v románu reprezentován jako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“? Jaké strategie „</a:t>
            </a:r>
            <a:r>
              <a:rPr lang="cs-CZ" dirty="0" err="1" smtClean="0"/>
              <a:t>othering</a:t>
            </a:r>
            <a:r>
              <a:rPr lang="cs-CZ" dirty="0" smtClean="0"/>
              <a:t>“ se v románu vyskytují? </a:t>
            </a:r>
          </a:p>
          <a:p>
            <a:pPr lvl="2"/>
            <a:r>
              <a:rPr lang="cs-CZ" dirty="0" smtClean="0"/>
              <a:t>Jaký vztah má </a:t>
            </a:r>
            <a:r>
              <a:rPr lang="cs-CZ" dirty="0" err="1" smtClean="0"/>
              <a:t>Monique</a:t>
            </a:r>
            <a:r>
              <a:rPr lang="cs-CZ" dirty="0" smtClean="0"/>
              <a:t> </a:t>
            </a:r>
            <a:r>
              <a:rPr lang="cs-CZ" dirty="0" err="1" smtClean="0"/>
              <a:t>Champagne</a:t>
            </a:r>
            <a:r>
              <a:rPr lang="cs-CZ" dirty="0" smtClean="0"/>
              <a:t> k živé a neživé přírodě?  Jak je živá a neživá příroda reprezentována?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prstClr val="black"/>
                </a:solidFill>
              </a:rPr>
              <a:t>Možné výzkumné otázky související se románem </a:t>
            </a:r>
            <a:r>
              <a:rPr lang="cs-CZ" sz="2800" i="1" dirty="0" smtClean="0">
                <a:solidFill>
                  <a:prstClr val="black"/>
                </a:solidFill>
              </a:rPr>
              <a:t>Spaste ryby</a:t>
            </a:r>
            <a:r>
              <a:rPr lang="cs-CZ" sz="2800" dirty="0" smtClean="0">
                <a:solidFill>
                  <a:prstClr val="black"/>
                </a:solidFill>
              </a:rPr>
              <a:t> a výzkumnými oblastmi z oblasti kritiky ideologie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Gender</a:t>
            </a:r>
            <a:endParaRPr lang="cs-CZ" dirty="0" smtClean="0"/>
          </a:p>
          <a:p>
            <a:pPr marL="449263" lvl="2" indent="-49213">
              <a:buNone/>
            </a:pPr>
            <a:r>
              <a:rPr lang="cs-CZ" dirty="0" smtClean="0"/>
              <a:t>	S </a:t>
            </a:r>
            <a:r>
              <a:rPr lang="cs-CZ" dirty="0" smtClean="0"/>
              <a:t>jakou reprezentací mužských a ženských rolí se v </a:t>
            </a:r>
            <a:r>
              <a:rPr lang="cs-CZ" dirty="0" smtClean="0"/>
              <a:t>románu setkáváme</a:t>
            </a:r>
            <a:r>
              <a:rPr lang="cs-CZ" dirty="0" smtClean="0"/>
              <a:t>? Přispívá tato reprezentace k rovnoprávnosti či nerovnoprávnosti pohlaví? </a:t>
            </a:r>
          </a:p>
          <a:p>
            <a:r>
              <a:rPr lang="cs-CZ" dirty="0" smtClean="0"/>
              <a:t>Ideologie</a:t>
            </a:r>
          </a:p>
          <a:p>
            <a:pPr lvl="1"/>
            <a:r>
              <a:rPr lang="cs-CZ" dirty="0" smtClean="0"/>
              <a:t>Jaké ideologie se v románu vyskytují? Je na ně přímo v románu namířena kritika? Jaká? </a:t>
            </a:r>
          </a:p>
          <a:p>
            <a:pPr lvl="2"/>
            <a:r>
              <a:rPr lang="cs-CZ" dirty="0" smtClean="0"/>
              <a:t>Jaká ideologie stojí za nadměrným rybolovem? </a:t>
            </a:r>
          </a:p>
          <a:p>
            <a:pPr lvl="2"/>
            <a:r>
              <a:rPr lang="cs-CZ" dirty="0" smtClean="0"/>
              <a:t>Vyslovuje román nějakou kritiku té ideologie, které </a:t>
            </a:r>
            <a:r>
              <a:rPr lang="cs-CZ" dirty="0" err="1" smtClean="0"/>
              <a:t>Monique</a:t>
            </a:r>
            <a:r>
              <a:rPr lang="cs-CZ" dirty="0" smtClean="0"/>
              <a:t> </a:t>
            </a:r>
            <a:r>
              <a:rPr lang="cs-CZ" dirty="0" err="1" smtClean="0"/>
              <a:t>Champagne</a:t>
            </a:r>
            <a:r>
              <a:rPr lang="cs-CZ" dirty="0" smtClean="0"/>
              <a:t> propadá? </a:t>
            </a:r>
          </a:p>
          <a:p>
            <a:r>
              <a:rPr lang="cs-CZ" dirty="0" smtClean="0"/>
              <a:t>Kánon</a:t>
            </a:r>
          </a:p>
          <a:p>
            <a:pPr lvl="1"/>
            <a:r>
              <a:rPr lang="cs-CZ" dirty="0" smtClean="0"/>
              <a:t>Jaké faktory by v případě tohoto románu mohly přispět k získání kanonického statusu? Jaké faktory by získání mohly oddálit? </a:t>
            </a:r>
          </a:p>
          <a:p>
            <a:pPr lvl="2"/>
            <a:r>
              <a:rPr lang="cs-CZ" dirty="0" smtClean="0"/>
              <a:t>Může k odpovědi na tuto otázku přispět prostudování recepce románu v době vydání? 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496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Interpretace a rešerše</vt:lpstr>
      <vt:lpstr>Čtenářské dojmy</vt:lpstr>
      <vt:lpstr>Příklady výzkumných otázek</vt:lpstr>
      <vt:lpstr>Příklady výzkumných otázek</vt:lpstr>
      <vt:lpstr>Příklady výzkumných otázek</vt:lpstr>
      <vt:lpstr>Příklady výzkumných otázek</vt:lpstr>
      <vt:lpstr>Formulování výzkumné otázky</vt:lpstr>
      <vt:lpstr>Možné výzkumné otázky související se románem Spaste ryby a výzkumnými oblastmi z oblasti kritiky ideologie</vt:lpstr>
      <vt:lpstr>Možné výzkumné otázky související se románem Spaste ryby a výzkumnými oblastmi z oblasti kritiky ideologie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a rešerše</dc:title>
  <dc:creator>Anna Krýsová</dc:creator>
  <cp:lastModifiedBy>Anna Krýsová</cp:lastModifiedBy>
  <cp:revision>4</cp:revision>
  <dcterms:created xsi:type="dcterms:W3CDTF">2020-10-29T12:46:58Z</dcterms:created>
  <dcterms:modified xsi:type="dcterms:W3CDTF">2020-12-07T16:00:29Z</dcterms:modified>
</cp:coreProperties>
</file>