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80" r:id="rId1"/>
  </p:sldMasterIdLst>
  <p:notesMasterIdLst>
    <p:notesMasterId r:id="rId48"/>
  </p:notesMasterIdLst>
  <p:handoutMasterIdLst>
    <p:handoutMasterId r:id="rId49"/>
  </p:handoutMasterIdLst>
  <p:sldIdLst>
    <p:sldId id="267" r:id="rId2"/>
    <p:sldId id="342" r:id="rId3"/>
    <p:sldId id="269" r:id="rId4"/>
    <p:sldId id="308" r:id="rId5"/>
    <p:sldId id="309" r:id="rId6"/>
    <p:sldId id="331" r:id="rId7"/>
    <p:sldId id="274" r:id="rId8"/>
    <p:sldId id="343" r:id="rId9"/>
    <p:sldId id="344" r:id="rId10"/>
    <p:sldId id="312" r:id="rId11"/>
    <p:sldId id="333" r:id="rId12"/>
    <p:sldId id="315" r:id="rId13"/>
    <p:sldId id="334" r:id="rId14"/>
    <p:sldId id="335" r:id="rId15"/>
    <p:sldId id="336" r:id="rId16"/>
    <p:sldId id="337" r:id="rId17"/>
    <p:sldId id="338" r:id="rId18"/>
    <p:sldId id="339" r:id="rId19"/>
    <p:sldId id="340" r:id="rId20"/>
    <p:sldId id="351" r:id="rId21"/>
    <p:sldId id="345" r:id="rId22"/>
    <p:sldId id="303" r:id="rId23"/>
    <p:sldId id="349" r:id="rId24"/>
    <p:sldId id="341" r:id="rId25"/>
    <p:sldId id="323" r:id="rId26"/>
    <p:sldId id="330" r:id="rId27"/>
    <p:sldId id="299" r:id="rId28"/>
    <p:sldId id="324" r:id="rId29"/>
    <p:sldId id="325" r:id="rId30"/>
    <p:sldId id="347" r:id="rId31"/>
    <p:sldId id="300" r:id="rId32"/>
    <p:sldId id="328" r:id="rId33"/>
    <p:sldId id="279" r:id="rId34"/>
    <p:sldId id="275" r:id="rId35"/>
    <p:sldId id="348" r:id="rId36"/>
    <p:sldId id="276" r:id="rId37"/>
    <p:sldId id="304" r:id="rId38"/>
    <p:sldId id="329" r:id="rId39"/>
    <p:sldId id="311" r:id="rId40"/>
    <p:sldId id="271" r:id="rId41"/>
    <p:sldId id="307" r:id="rId42"/>
    <p:sldId id="272" r:id="rId43"/>
    <p:sldId id="305" r:id="rId44"/>
    <p:sldId id="306" r:id="rId45"/>
    <p:sldId id="350" r:id="rId46"/>
    <p:sldId id="346" r:id="rId47"/>
  </p:sldIdLst>
  <p:sldSz cx="9144000" cy="6858000" type="screen4x3"/>
  <p:notesSz cx="6858000" cy="9144000"/>
  <p:defaultTextStyle>
    <a:defPPr>
      <a:defRPr lang="cs-CZ"/>
    </a:defPPr>
    <a:lvl1pPr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1pPr>
    <a:lvl2pPr marL="4572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2pPr>
    <a:lvl3pPr marL="9144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3pPr>
    <a:lvl4pPr marL="13716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4pPr>
    <a:lvl5pPr marL="1828800" algn="l" rtl="0" fontAlgn="base">
      <a:spcBef>
        <a:spcPct val="0"/>
      </a:spcBef>
      <a:spcAft>
        <a:spcPct val="0"/>
      </a:spcAft>
      <a:defRPr sz="24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2400" kern="1200">
        <a:solidFill>
          <a:schemeClr val="tx1"/>
        </a:solidFill>
        <a:latin typeface="Times New Roman" pitchFamily="18" charset="0"/>
        <a:ea typeface="+mn-ea"/>
        <a:cs typeface="Times New Roman" pitchFamily="18" charset="0"/>
      </a:defRPr>
    </a:lvl6pPr>
    <a:lvl7pPr marL="2743200" algn="l" defTabSz="914400" rtl="0" eaLnBrk="1" latinLnBrk="0" hangingPunct="1">
      <a:defRPr sz="2400" kern="1200">
        <a:solidFill>
          <a:schemeClr val="tx1"/>
        </a:solidFill>
        <a:latin typeface="Times New Roman" pitchFamily="18" charset="0"/>
        <a:ea typeface="+mn-ea"/>
        <a:cs typeface="Times New Roman" pitchFamily="18" charset="0"/>
      </a:defRPr>
    </a:lvl7pPr>
    <a:lvl8pPr marL="3200400" algn="l" defTabSz="914400" rtl="0" eaLnBrk="1" latinLnBrk="0" hangingPunct="1">
      <a:defRPr sz="2400" kern="1200">
        <a:solidFill>
          <a:schemeClr val="tx1"/>
        </a:solidFill>
        <a:latin typeface="Times New Roman" pitchFamily="18" charset="0"/>
        <a:ea typeface="+mn-ea"/>
        <a:cs typeface="Times New Roman" pitchFamily="18" charset="0"/>
      </a:defRPr>
    </a:lvl8pPr>
    <a:lvl9pPr marL="3657600" algn="l" defTabSz="914400" rtl="0" eaLnBrk="1" latinLnBrk="0" hangingPunct="1">
      <a:defRPr sz="2400" kern="1200">
        <a:solidFill>
          <a:schemeClr val="tx1"/>
        </a:solidFill>
        <a:latin typeface="Times New Roman" pitchFamily="18" charset="0"/>
        <a:ea typeface="+mn-ea"/>
        <a:cs typeface="Times New Roman" pitchFamily="18"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69696"/>
    <a:srgbClr val="DDDDDD"/>
    <a:srgbClr val="E9FBFF"/>
    <a:srgbClr val="CCECFF"/>
    <a:srgbClr val="FFFF99"/>
    <a:srgbClr val="CCFFF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autoAdjust="0"/>
    <p:restoredTop sz="94660" autoAdjust="0"/>
  </p:normalViewPr>
  <p:slideViewPr>
    <p:cSldViewPr>
      <p:cViewPr varScale="1">
        <p:scale>
          <a:sx n="73" d="100"/>
          <a:sy n="73" d="100"/>
        </p:scale>
        <p:origin x="-738" y="-102"/>
      </p:cViewPr>
      <p:guideLst>
        <p:guide orient="horz" pos="2160"/>
        <p:guide pos="2880"/>
      </p:guideLst>
    </p:cSldViewPr>
  </p:slideViewPr>
  <p:outlineViewPr>
    <p:cViewPr>
      <p:scale>
        <a:sx n="33" d="100"/>
        <a:sy n="33" d="100"/>
      </p:scale>
      <p:origin x="0" y="0"/>
    </p:cViewPr>
    <p:sldLst>
      <p:sld r:id="rId1" collapse="1"/>
      <p:sld r:id="rId2" collapse="1"/>
    </p:sldLst>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viewProps" Target="viewProps.xml"/></Relationships>
</file>

<file path=ppt/_rels/viewProps.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slide" Target="slides/slide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r>
              <a:rPr lang="cs-CZ"/>
              <a:t>Věra Šmakalová</a:t>
            </a:r>
          </a:p>
        </p:txBody>
      </p:sp>
      <p:sp>
        <p:nvSpPr>
          <p:cNvPr id="12291"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cs-CZ"/>
          </a:p>
        </p:txBody>
      </p:sp>
      <p:sp>
        <p:nvSpPr>
          <p:cNvPr id="12292"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r>
              <a:rPr lang="cs-CZ"/>
              <a:t>Věra Šmakalová</a:t>
            </a:r>
          </a:p>
        </p:txBody>
      </p:sp>
      <p:sp>
        <p:nvSpPr>
          <p:cNvPr id="12293"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0D428977-627F-44A7-BC9C-034941ECA685}" type="slidenum">
              <a:rPr lang="cs-CZ"/>
              <a:pPr/>
              <a:t>‹#›</a:t>
            </a:fld>
            <a:endParaRPr lang="cs-CZ"/>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r>
              <a:rPr lang="cs-CZ"/>
              <a:t>Věra Šmakalová</a:t>
            </a:r>
          </a:p>
        </p:txBody>
      </p:sp>
      <p:sp>
        <p:nvSpPr>
          <p:cNvPr id="3075"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cs-CZ"/>
          </a:p>
        </p:txBody>
      </p:sp>
      <p:sp>
        <p:nvSpPr>
          <p:cNvPr id="30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p:spPr>
      </p:sp>
      <p:sp>
        <p:nvSpPr>
          <p:cNvPr id="3077"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p>
        </p:txBody>
      </p:sp>
      <p:sp>
        <p:nvSpPr>
          <p:cNvPr id="3078"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r>
              <a:rPr lang="cs-CZ"/>
              <a:t>Věra Šmakalová</a:t>
            </a:r>
          </a:p>
        </p:txBody>
      </p:sp>
      <p:sp>
        <p:nvSpPr>
          <p:cNvPr id="3079"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6D535231-7BA7-447C-8CC7-FAEF592F8182}" type="slidenum">
              <a:rPr lang="cs-CZ"/>
              <a:pPr/>
              <a:t>‹#›</a:t>
            </a:fld>
            <a:endParaRPr lang="cs-CZ"/>
          </a:p>
        </p:txBody>
      </p:sp>
    </p:spTree>
  </p:cSld>
  <p:clrMap bg1="lt1" tx1="dk1" bg2="lt2" tx2="dk2" accent1="accent1" accent2="accent2" accent3="accent3" accent4="accent4" accent5="accent5" accent6="accent6" hlink="hlink" folHlink="folHlink"/>
  <p:hf dt="0"/>
  <p:notesStyle>
    <a:lvl1pPr algn="l" rtl="0" fontAlgn="base">
      <a:spcBef>
        <a:spcPct val="30000"/>
      </a:spcBef>
      <a:spcAft>
        <a:spcPct val="0"/>
      </a:spcAft>
      <a:defRPr sz="1200" kern="1200">
        <a:solidFill>
          <a:schemeClr val="tx1"/>
        </a:solidFill>
        <a:latin typeface="Times New Roman" pitchFamily="18" charset="0"/>
        <a:ea typeface="+mn-ea"/>
        <a:cs typeface="Times New Roman" pitchFamily="18" charset="0"/>
      </a:defRPr>
    </a:lvl1pPr>
    <a:lvl2pPr marL="457200" algn="l" rtl="0" fontAlgn="base">
      <a:spcBef>
        <a:spcPct val="30000"/>
      </a:spcBef>
      <a:spcAft>
        <a:spcPct val="0"/>
      </a:spcAft>
      <a:defRPr sz="1200" kern="1200">
        <a:solidFill>
          <a:schemeClr val="tx1"/>
        </a:solidFill>
        <a:latin typeface="Times New Roman" pitchFamily="18" charset="0"/>
        <a:ea typeface="+mn-ea"/>
        <a:cs typeface="Times New Roman" pitchFamily="18" charset="0"/>
      </a:defRPr>
    </a:lvl2pPr>
    <a:lvl3pPr marL="914400" algn="l" rtl="0" fontAlgn="base">
      <a:spcBef>
        <a:spcPct val="30000"/>
      </a:spcBef>
      <a:spcAft>
        <a:spcPct val="0"/>
      </a:spcAft>
      <a:defRPr sz="1200" kern="1200">
        <a:solidFill>
          <a:schemeClr val="tx1"/>
        </a:solidFill>
        <a:latin typeface="Times New Roman" pitchFamily="18" charset="0"/>
        <a:ea typeface="+mn-ea"/>
        <a:cs typeface="Times New Roman" pitchFamily="18" charset="0"/>
      </a:defRPr>
    </a:lvl3pPr>
    <a:lvl4pPr marL="1371600" algn="l" rtl="0" fontAlgn="base">
      <a:spcBef>
        <a:spcPct val="30000"/>
      </a:spcBef>
      <a:spcAft>
        <a:spcPct val="0"/>
      </a:spcAft>
      <a:defRPr sz="1200" kern="1200">
        <a:solidFill>
          <a:schemeClr val="tx1"/>
        </a:solidFill>
        <a:latin typeface="Times New Roman" pitchFamily="18" charset="0"/>
        <a:ea typeface="+mn-ea"/>
        <a:cs typeface="Times New Roman" pitchFamily="18" charset="0"/>
      </a:defRPr>
    </a:lvl4pPr>
    <a:lvl5pPr marL="1828800" algn="l" rtl="0" fontAlgn="base">
      <a:spcBef>
        <a:spcPct val="30000"/>
      </a:spcBef>
      <a:spcAft>
        <a:spcPct val="0"/>
      </a:spcAft>
      <a:defRPr sz="1200" kern="1200">
        <a:solidFill>
          <a:schemeClr val="tx1"/>
        </a:solidFill>
        <a:latin typeface="Times New Roman" pitchFamily="18" charset="0"/>
        <a:ea typeface="+mn-ea"/>
        <a:cs typeface="Times New Roman" pitchFamily="18"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23" name="Obdélník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Obdélník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Obdélník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Obdélník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bdélník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Zaoblený obdélník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Zaoblený obdélník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Obdélník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Obdélník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Nadpis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a:xfrm>
            <a:off x="6705600" y="4206240"/>
            <a:ext cx="960120" cy="457200"/>
          </a:xfrm>
        </p:spPr>
        <p:txBody>
          <a:bodyPr/>
          <a:lstStyle/>
          <a:p>
            <a:fld id="{ADF7CC14-2857-4DDA-85C9-2ED2506E1495}" type="datetime1">
              <a:rPr lang="cs-CZ" smtClean="0"/>
              <a:pPr/>
              <a:t>14.02.2020</a:t>
            </a:fld>
            <a:endParaRPr lang="cs-CZ"/>
          </a:p>
        </p:txBody>
      </p:sp>
      <p:sp>
        <p:nvSpPr>
          <p:cNvPr id="17" name="Zástupný symbol pro zápatí 16"/>
          <p:cNvSpPr>
            <a:spLocks noGrp="1"/>
          </p:cNvSpPr>
          <p:nvPr>
            <p:ph type="ftr" sz="quarter" idx="11"/>
          </p:nvPr>
        </p:nvSpPr>
        <p:spPr>
          <a:xfrm>
            <a:off x="5410200" y="4205288"/>
            <a:ext cx="1295400" cy="457200"/>
          </a:xfrm>
        </p:spPr>
        <p:txBody>
          <a:bodyPr/>
          <a:lstStyle/>
          <a:p>
            <a:endParaRPr lang="cs-CZ"/>
          </a:p>
        </p:txBody>
      </p:sp>
      <p:sp>
        <p:nvSpPr>
          <p:cNvPr id="29" name="Zástupný symbol pro číslo snímku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0F7CEBF3-A5AA-4F46-BB06-8BFC73470DC4}" type="slidenum">
              <a:rPr lang="cs-CZ" smtClean="0"/>
              <a:pPr/>
              <a:t>‹#›</a:t>
            </a:fld>
            <a:endParaRPr lang="cs-CZ"/>
          </a:p>
        </p:txBody>
      </p:sp>
    </p:spTree>
  </p:cSld>
  <p:clrMapOvr>
    <a:masterClrMapping/>
  </p:clrMapOvr>
  <p:transition spd="slow">
    <p:dissolv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49763BCB-271C-4A5D-9236-F0C058848086}" type="datetime1">
              <a:rPr lang="cs-CZ" smtClean="0"/>
              <a:pPr/>
              <a:t>14.02.2020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F63177F-967D-4CB5-BB42-1BCA765B84CD}" type="slidenum">
              <a:rPr lang="cs-CZ" smtClean="0"/>
              <a:pPr/>
              <a:t>‹#›</a:t>
            </a:fld>
            <a:endParaRPr lang="cs-CZ"/>
          </a:p>
        </p:txBody>
      </p:sp>
    </p:spTree>
  </p:cSld>
  <p:clrMapOvr>
    <a:masterClrMapping/>
  </p:clrMapOvr>
  <p:transition spd="slow">
    <p:dissolv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781800" y="1143000"/>
            <a:ext cx="1905000" cy="5486400"/>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1143000"/>
            <a:ext cx="6248400" cy="5486400"/>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EADF75E2-319A-4AB2-9C6E-43F1A954BF33}" type="datetime1">
              <a:rPr lang="cs-CZ" smtClean="0"/>
              <a:pPr/>
              <a:t>14.02.2020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3D5C2B28-D3A5-4DDF-BC3C-AB60C0E4F641}" type="slidenum">
              <a:rPr lang="cs-CZ" smtClean="0"/>
              <a:pPr/>
              <a:t>‹#›</a:t>
            </a:fld>
            <a:endParaRPr lang="cs-CZ"/>
          </a:p>
        </p:txBody>
      </p:sp>
    </p:spTree>
  </p:cSld>
  <p:clrMapOvr>
    <a:masterClrMapping/>
  </p:clrMapOvr>
  <p:transition spd="slow">
    <p:dissolv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obsah 2"/>
          <p:cNvSpPr>
            <a:spLocks noGrp="1"/>
          </p:cNvSpPr>
          <p:nvPr>
            <p:ph idx="1"/>
          </p:nvPr>
        </p:nvSpPr>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468200D6-5FE7-4B08-9379-39CB79BFE210}" type="datetime1">
              <a:rPr lang="cs-CZ" smtClean="0"/>
              <a:pPr/>
              <a:t>14.02.2020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1894A37-8539-43D5-B93E-E9818CA99945}" type="slidenum">
              <a:rPr lang="cs-CZ" smtClean="0"/>
              <a:pPr/>
              <a:t>‹#›</a:t>
            </a:fld>
            <a:endParaRPr lang="cs-CZ"/>
          </a:p>
        </p:txBody>
      </p:sp>
    </p:spTree>
  </p:cSld>
  <p:clrMapOvr>
    <a:masterClrMapping/>
  </p:clrMapOvr>
  <p:transition spd="slow">
    <p:dissolv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4" name="Zástupný symbol pro datum 3"/>
          <p:cNvSpPr>
            <a:spLocks noGrp="1"/>
          </p:cNvSpPr>
          <p:nvPr>
            <p:ph type="dt" sz="half" idx="10"/>
          </p:nvPr>
        </p:nvSpPr>
        <p:spPr/>
        <p:txBody>
          <a:bodyPr/>
          <a:lstStyle/>
          <a:p>
            <a:fld id="{14DA6B5E-6FC4-469B-8491-7DBAA57E9183}" type="datetime1">
              <a:rPr lang="cs-CZ" smtClean="0"/>
              <a:pPr/>
              <a:t>14.02.2020</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FB4E211-B6A0-4C82-9994-F196D5BF4A8D}" type="slidenum">
              <a:rPr lang="cs-CZ" smtClean="0"/>
              <a:pPr/>
              <a:t>‹#›</a:t>
            </a:fld>
            <a:endParaRPr lang="cs-CZ"/>
          </a:p>
        </p:txBody>
      </p:sp>
    </p:spTree>
  </p:cSld>
  <p:clrMapOvr>
    <a:masterClrMapping/>
  </p:clrMapOvr>
  <p:transition spd="slow">
    <p:dissolv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obsah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obsah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6CE6D35B-EC04-4BBD-9955-11FB1EDF5F40}" type="datetime1">
              <a:rPr lang="cs-CZ" smtClean="0"/>
              <a:pPr/>
              <a:t>14.02.2020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2AD2A72A-22C5-44BF-A0FC-A142B52479CC}" type="slidenum">
              <a:rPr lang="cs-CZ" smtClean="0"/>
              <a:pPr/>
              <a:t>‹#›</a:t>
            </a:fld>
            <a:endParaRPr lang="cs-CZ"/>
          </a:p>
        </p:txBody>
      </p:sp>
    </p:spTree>
  </p:cSld>
  <p:clrMapOvr>
    <a:masterClrMapping/>
  </p:clrMapOvr>
  <p:transition spd="slow">
    <p:dissolv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381000" y="1143000"/>
            <a:ext cx="8382000" cy="1069848"/>
          </a:xfrm>
        </p:spPr>
        <p:txBody>
          <a:bodyPr anchor="ctr"/>
          <a:lstStyle>
            <a:lvl1pPr>
              <a:defRPr sz="4000" b="0" i="0" cap="none" baseline="0"/>
            </a:lvl1pPr>
          </a:lstStyle>
          <a:p>
            <a:r>
              <a:rPr kumimoji="0" lang="cs-CZ" smtClean="0"/>
              <a:t>Klepnutím lze upravit styl předlohy nadpisů.</a:t>
            </a:r>
            <a:endParaRPr kumimoji="0" lang="en-US"/>
          </a:p>
        </p:txBody>
      </p:sp>
      <p:sp>
        <p:nvSpPr>
          <p:cNvPr id="3" name="Zástupný symbol pro text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4" name="Zástupný symbol pro text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cs-CZ" smtClean="0"/>
              <a:t>Klepnutím lze upravit styly předlohy textu.</a:t>
            </a:r>
          </a:p>
        </p:txBody>
      </p:sp>
      <p:sp>
        <p:nvSpPr>
          <p:cNvPr id="5" name="Zástupný symbol pro obsah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6" name="Zástupný symbol pro obsah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26" name="Zástupný symbol pro datum 25"/>
          <p:cNvSpPr>
            <a:spLocks noGrp="1"/>
          </p:cNvSpPr>
          <p:nvPr>
            <p:ph type="dt" sz="half" idx="10"/>
          </p:nvPr>
        </p:nvSpPr>
        <p:spPr/>
        <p:txBody>
          <a:bodyPr rtlCol="0"/>
          <a:lstStyle/>
          <a:p>
            <a:fld id="{8BFB49F4-9001-47E7-B860-E77168F76E46}" type="datetime1">
              <a:rPr lang="cs-CZ" smtClean="0"/>
              <a:pPr/>
              <a:t>14.02.2020</a:t>
            </a:fld>
            <a:endParaRPr lang="cs-CZ"/>
          </a:p>
        </p:txBody>
      </p:sp>
      <p:sp>
        <p:nvSpPr>
          <p:cNvPr id="27" name="Zástupný symbol pro číslo snímku 26"/>
          <p:cNvSpPr>
            <a:spLocks noGrp="1"/>
          </p:cNvSpPr>
          <p:nvPr>
            <p:ph type="sldNum" sz="quarter" idx="11"/>
          </p:nvPr>
        </p:nvSpPr>
        <p:spPr/>
        <p:txBody>
          <a:bodyPr rtlCol="0"/>
          <a:lstStyle/>
          <a:p>
            <a:fld id="{DE8F1286-A98B-4DAD-B2DE-AFA325063265}" type="slidenum">
              <a:rPr lang="cs-CZ" smtClean="0"/>
              <a:pPr/>
              <a:t>‹#›</a:t>
            </a:fld>
            <a:endParaRPr lang="cs-CZ"/>
          </a:p>
        </p:txBody>
      </p:sp>
      <p:sp>
        <p:nvSpPr>
          <p:cNvPr id="28" name="Zástupný symbol pro zápatí 27"/>
          <p:cNvSpPr>
            <a:spLocks noGrp="1"/>
          </p:cNvSpPr>
          <p:nvPr>
            <p:ph type="ftr" sz="quarter" idx="12"/>
          </p:nvPr>
        </p:nvSpPr>
        <p:spPr/>
        <p:txBody>
          <a:bodyPr rtlCol="0"/>
          <a:lstStyle/>
          <a:p>
            <a:endParaRPr lang="cs-CZ"/>
          </a:p>
        </p:txBody>
      </p:sp>
    </p:spTree>
  </p:cSld>
  <p:clrMapOvr>
    <a:masterClrMapping/>
  </p:clrMapOvr>
  <p:transition spd="slow">
    <p:dissolv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a:xfrm>
            <a:off x="6583680" y="612648"/>
            <a:ext cx="957264" cy="457200"/>
          </a:xfrm>
        </p:spPr>
        <p:txBody>
          <a:bodyPr/>
          <a:lstStyle/>
          <a:p>
            <a:fld id="{017929C9-CEE9-4B6C-AC0E-7EE0C3B5F0DD}" type="datetime1">
              <a:rPr lang="cs-CZ" smtClean="0"/>
              <a:pPr/>
              <a:t>14.02.2020</a:t>
            </a:fld>
            <a:endParaRPr lang="cs-CZ"/>
          </a:p>
        </p:txBody>
      </p:sp>
      <p:sp>
        <p:nvSpPr>
          <p:cNvPr id="4" name="Zástupný symbol pro zápatí 3"/>
          <p:cNvSpPr>
            <a:spLocks noGrp="1"/>
          </p:cNvSpPr>
          <p:nvPr>
            <p:ph type="ftr" sz="quarter" idx="11"/>
          </p:nvPr>
        </p:nvSpPr>
        <p:spPr>
          <a:xfrm>
            <a:off x="5257800" y="612648"/>
            <a:ext cx="1325880" cy="457200"/>
          </a:xfrm>
        </p:spPr>
        <p:txBody>
          <a:bodyPr/>
          <a:lstStyle/>
          <a:p>
            <a:endParaRPr lang="cs-CZ"/>
          </a:p>
        </p:txBody>
      </p:sp>
      <p:sp>
        <p:nvSpPr>
          <p:cNvPr id="5" name="Zástupný symbol pro číslo snímku 4"/>
          <p:cNvSpPr>
            <a:spLocks noGrp="1"/>
          </p:cNvSpPr>
          <p:nvPr>
            <p:ph type="sldNum" sz="quarter" idx="12"/>
          </p:nvPr>
        </p:nvSpPr>
        <p:spPr>
          <a:xfrm>
            <a:off x="8174736" y="2272"/>
            <a:ext cx="762000" cy="365760"/>
          </a:xfrm>
        </p:spPr>
        <p:txBody>
          <a:bodyPr/>
          <a:lstStyle/>
          <a:p>
            <a:fld id="{376CDC08-3F75-43FE-A7EB-9F598BC91D18}" type="slidenum">
              <a:rPr lang="cs-CZ" smtClean="0"/>
              <a:pPr/>
              <a:t>‹#›</a:t>
            </a:fld>
            <a:endParaRPr lang="cs-CZ"/>
          </a:p>
        </p:txBody>
      </p:sp>
    </p:spTree>
  </p:cSld>
  <p:clrMapOvr>
    <a:masterClrMapping/>
  </p:clrMapOvr>
  <p:transition spd="slow">
    <p:dissolv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854D7407-77DF-4BB5-95A6-43C71392B3A4}" type="datetime1">
              <a:rPr lang="cs-CZ" smtClean="0"/>
              <a:pPr/>
              <a:t>14.02.2020</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B90F2AB7-B2FC-4C82-8BF2-F495055A57F4}" type="slidenum">
              <a:rPr lang="cs-CZ" smtClean="0"/>
              <a:pPr/>
              <a:t>‹#›</a:t>
            </a:fld>
            <a:endParaRPr lang="cs-CZ"/>
          </a:p>
        </p:txBody>
      </p:sp>
    </p:spTree>
  </p:cSld>
  <p:clrMapOvr>
    <a:masterClrMapping/>
  </p:clrMapOvr>
  <p:transition spd="slow">
    <p:dissolv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353496" y="1101970"/>
            <a:ext cx="3383280" cy="877824"/>
          </a:xfrm>
        </p:spPr>
        <p:txBody>
          <a:bodyPr anchor="b"/>
          <a:lstStyle>
            <a:lvl1pPr algn="l">
              <a:buNone/>
              <a:defRPr sz="1800" b="1"/>
            </a:lvl1pPr>
          </a:lstStyle>
          <a:p>
            <a:r>
              <a:rPr kumimoji="0" lang="cs-CZ" smtClean="0"/>
              <a:t>Klepnutím lze upravit styl předlohy nadpisů.</a:t>
            </a:r>
            <a:endParaRPr kumimoji="0" lang="en-US"/>
          </a:p>
        </p:txBody>
      </p:sp>
      <p:sp>
        <p:nvSpPr>
          <p:cNvPr id="3" name="Zástupný symbol pro text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4" name="Zástupný symbol pro obsah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5" name="Zástupný symbol pro datum 4"/>
          <p:cNvSpPr>
            <a:spLocks noGrp="1"/>
          </p:cNvSpPr>
          <p:nvPr>
            <p:ph type="dt" sz="half" idx="10"/>
          </p:nvPr>
        </p:nvSpPr>
        <p:spPr/>
        <p:txBody>
          <a:bodyPr/>
          <a:lstStyle/>
          <a:p>
            <a:fld id="{0A037D65-F80C-46D4-9987-8DBFD40E20F4}" type="datetime1">
              <a:rPr lang="cs-CZ" smtClean="0"/>
              <a:pPr/>
              <a:t>14.02.2020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DDA6E17-C966-4AF3-95CE-6B3F2F29C1B8}" type="slidenum">
              <a:rPr lang="cs-CZ" smtClean="0"/>
              <a:pPr/>
              <a:t>‹#›</a:t>
            </a:fld>
            <a:endParaRPr lang="cs-CZ"/>
          </a:p>
        </p:txBody>
      </p:sp>
    </p:spTree>
  </p:cSld>
  <p:clrMapOvr>
    <a:masterClrMapping/>
  </p:clrMapOvr>
  <p:transition spd="slow">
    <p:dissolv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cs-CZ" smtClean="0"/>
              <a:t>Klepnutím lze upravit styl předlohy nadpisů.</a:t>
            </a:r>
            <a:endParaRPr kumimoji="0" lang="en-US"/>
          </a:p>
        </p:txBody>
      </p:sp>
      <p:sp>
        <p:nvSpPr>
          <p:cNvPr id="3" name="Zástupný symbol pro obrázek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cs-CZ" smtClean="0"/>
              <a:t>Klepnutím na ikonu přidáte obrázek.</a:t>
            </a:r>
            <a:endParaRPr kumimoji="0" lang="en-US" dirty="0"/>
          </a:p>
        </p:txBody>
      </p:sp>
      <p:sp>
        <p:nvSpPr>
          <p:cNvPr id="4" name="Zástupný symbol pro text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cs-CZ" smtClean="0"/>
              <a:t>Klepnutím lze upravit styly předlohy textu.</a:t>
            </a:r>
          </a:p>
        </p:txBody>
      </p:sp>
      <p:sp>
        <p:nvSpPr>
          <p:cNvPr id="5" name="Zástupný symbol pro datum 4"/>
          <p:cNvSpPr>
            <a:spLocks noGrp="1"/>
          </p:cNvSpPr>
          <p:nvPr>
            <p:ph type="dt" sz="half" idx="10"/>
          </p:nvPr>
        </p:nvSpPr>
        <p:spPr/>
        <p:txBody>
          <a:bodyPr/>
          <a:lstStyle/>
          <a:p>
            <a:fld id="{7B899D5D-750F-461B-A658-35F22520CA1E}" type="datetime1">
              <a:rPr lang="cs-CZ" smtClean="0"/>
              <a:pPr/>
              <a:t>14.02.2020</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9EE4341C-3FEA-4838-BA2A-3B11F001ABF2}" type="slidenum">
              <a:rPr lang="cs-CZ" smtClean="0"/>
              <a:pPr/>
              <a:t>‹#›</a:t>
            </a:fld>
            <a:endParaRPr lang="cs-CZ"/>
          </a:p>
        </p:txBody>
      </p:sp>
    </p:spTree>
  </p:cSld>
  <p:clrMapOvr>
    <a:masterClrMapping/>
  </p:clrMapOvr>
  <p:transition spd="slow">
    <p:dissolv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Obdélník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Obdélník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Obdélník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Obdélník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Obdélník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Zaoblený obdélník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Zaoblený obdélník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Obdélník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Obdélník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Obdélník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Obdélník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Obdélník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Obdélník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Zástupný symbol pro nadpis 21"/>
          <p:cNvSpPr>
            <a:spLocks noGrp="1"/>
          </p:cNvSpPr>
          <p:nvPr>
            <p:ph type="title"/>
          </p:nvPr>
        </p:nvSpPr>
        <p:spPr>
          <a:xfrm>
            <a:off x="457200" y="1143000"/>
            <a:ext cx="8229600" cy="1066800"/>
          </a:xfrm>
          <a:prstGeom prst="rect">
            <a:avLst/>
          </a:prstGeom>
        </p:spPr>
        <p:txBody>
          <a:bodyPr vert="horz" anchor="ctr">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C4865530-987A-4F41-8D42-F69D40E76F53}" type="datetime1">
              <a:rPr lang="cs-CZ" smtClean="0"/>
              <a:pPr/>
              <a:t>14.02.2020</a:t>
            </a:fld>
            <a:endParaRPr lang="cs-CZ"/>
          </a:p>
        </p:txBody>
      </p:sp>
      <p:sp>
        <p:nvSpPr>
          <p:cNvPr id="3" name="Zástupný symbol pro zápatí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cs-CZ"/>
          </a:p>
        </p:txBody>
      </p:sp>
      <p:sp>
        <p:nvSpPr>
          <p:cNvPr id="23" name="Zástupný symbol pro číslo snímku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FBC6B599-F184-4116-BD97-D9A6CAB5B5DB}"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transition spd="slow">
    <p:dissolve/>
  </p:transition>
  <p:timing>
    <p:tnLst>
      <p:par>
        <p:cTn id="1" dur="indefinite" restart="never" nodeType="tmRoot"/>
      </p:par>
    </p:tnLst>
  </p:timing>
  <p:hf hdr="0" ftr="0"/>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rpVW4ZU4uRM"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ctrTitle"/>
          </p:nvPr>
        </p:nvSpPr>
        <p:spPr>
          <a:xfrm>
            <a:off x="838200" y="1524000"/>
            <a:ext cx="7772400" cy="1143000"/>
          </a:xfrm>
        </p:spPr>
        <p:txBody>
          <a:bodyPr>
            <a:normAutofit/>
          </a:bodyPr>
          <a:lstStyle/>
          <a:p>
            <a:r>
              <a:rPr lang="cs-CZ" dirty="0" smtClean="0"/>
              <a:t>ARBEIT MIT DEN KORPORA</a:t>
            </a:r>
            <a:endParaRPr lang="cs-CZ" dirty="0"/>
          </a:p>
        </p:txBody>
      </p:sp>
      <p:sp>
        <p:nvSpPr>
          <p:cNvPr id="20483" name="Rectangle 3"/>
          <p:cNvSpPr>
            <a:spLocks noGrp="1" noChangeArrowheads="1"/>
          </p:cNvSpPr>
          <p:nvPr>
            <p:ph type="subTitle" idx="1"/>
          </p:nvPr>
        </p:nvSpPr>
        <p:spPr>
          <a:xfrm>
            <a:off x="467544" y="4077072"/>
            <a:ext cx="5112568" cy="2467744"/>
          </a:xfrm>
        </p:spPr>
        <p:txBody>
          <a:bodyPr/>
          <a:lstStyle/>
          <a:p>
            <a:pPr>
              <a:buFont typeface="Symbol" pitchFamily="18" charset="2"/>
              <a:buNone/>
            </a:pPr>
            <a:r>
              <a:rPr lang="cs-CZ" b="1" i="1" dirty="0"/>
              <a:t>Korpus</a:t>
            </a:r>
          </a:p>
          <a:p>
            <a:pPr>
              <a:buFont typeface="Symbol" pitchFamily="18" charset="2"/>
              <a:buNone/>
            </a:pPr>
            <a:r>
              <a:rPr lang="cs-CZ" b="1" i="1" dirty="0" smtClean="0"/>
              <a:t>Struktur</a:t>
            </a:r>
            <a:endParaRPr lang="cs-CZ" b="1" i="1" dirty="0"/>
          </a:p>
          <a:p>
            <a:pPr>
              <a:buFont typeface="Symbol" pitchFamily="18" charset="2"/>
              <a:buNone/>
            </a:pPr>
            <a:r>
              <a:rPr lang="cs-CZ" b="1" i="1" dirty="0" err="1" smtClean="0"/>
              <a:t>Zweckdienlichkeit</a:t>
            </a:r>
            <a:endParaRPr lang="cs-CZ" b="1" i="1" dirty="0"/>
          </a:p>
          <a:p>
            <a:pPr>
              <a:buFont typeface="Symbol" pitchFamily="18" charset="2"/>
              <a:buNone/>
            </a:pPr>
            <a:r>
              <a:rPr lang="cs-CZ" b="1" i="1" dirty="0" err="1" smtClean="0"/>
              <a:t>Arten</a:t>
            </a:r>
            <a:endParaRPr lang="cs-CZ" b="1" i="1" dirty="0"/>
          </a:p>
          <a:p>
            <a:pPr>
              <a:buFont typeface="Symbol" pitchFamily="18" charset="2"/>
              <a:buNone/>
            </a:pPr>
            <a:r>
              <a:rPr lang="cs-CZ" b="1" i="1" dirty="0" err="1"/>
              <a:t>Geschichte</a:t>
            </a:r>
            <a:r>
              <a:rPr lang="cs-CZ" b="1" i="1" dirty="0"/>
              <a:t>, </a:t>
            </a:r>
            <a:r>
              <a:rPr lang="cs-CZ" b="1" i="1" dirty="0" err="1"/>
              <a:t>Allgemeines</a:t>
            </a:r>
            <a:r>
              <a:rPr lang="cs-CZ" b="1" i="1" dirty="0"/>
              <a:t> </a:t>
            </a:r>
            <a:r>
              <a:rPr lang="cs-CZ" b="1" i="1" dirty="0" err="1"/>
              <a:t>usw</a:t>
            </a:r>
            <a:r>
              <a:rPr lang="cs-CZ" b="1" i="1" dirty="0"/>
              <a:t>.</a:t>
            </a:r>
            <a:endParaRPr lang="cs-CZ" dirty="0"/>
          </a:p>
          <a:p>
            <a:endParaRPr lang="cs-CZ" dirty="0"/>
          </a:p>
        </p:txBody>
      </p:sp>
      <p:sp>
        <p:nvSpPr>
          <p:cNvPr id="4" name="TextovéPole 3"/>
          <p:cNvSpPr txBox="1"/>
          <p:nvPr/>
        </p:nvSpPr>
        <p:spPr>
          <a:xfrm>
            <a:off x="5508104" y="332656"/>
            <a:ext cx="3312368" cy="400110"/>
          </a:xfrm>
          <a:prstGeom prst="rect">
            <a:avLst/>
          </a:prstGeom>
          <a:noFill/>
        </p:spPr>
        <p:txBody>
          <a:bodyPr wrap="square" rtlCol="0">
            <a:spAutoFit/>
          </a:bodyPr>
          <a:lstStyle/>
          <a:p>
            <a:pPr algn="r"/>
            <a:r>
              <a:rPr lang="cs-CZ" sz="2000" dirty="0" smtClean="0">
                <a:solidFill>
                  <a:schemeClr val="bg1">
                    <a:lumMod val="85000"/>
                  </a:schemeClr>
                </a:solidFill>
              </a:rPr>
              <a:t>Mgr. Věra Hejhalová, </a:t>
            </a:r>
            <a:r>
              <a:rPr lang="cs-CZ" sz="2000" dirty="0" err="1" smtClean="0">
                <a:solidFill>
                  <a:schemeClr val="bg1">
                    <a:lumMod val="85000"/>
                  </a:schemeClr>
                </a:solidFill>
              </a:rPr>
              <a:t>Ph.D</a:t>
            </a:r>
            <a:r>
              <a:rPr lang="cs-CZ" sz="2000" dirty="0" smtClean="0">
                <a:solidFill>
                  <a:schemeClr val="bg1">
                    <a:lumMod val="85000"/>
                  </a:schemeClr>
                </a:solidFill>
              </a:rPr>
              <a:t>.</a:t>
            </a:r>
            <a:endParaRPr lang="cs-CZ" sz="2000" dirty="0">
              <a:solidFill>
                <a:schemeClr val="bg1">
                  <a:lumMod val="85000"/>
                </a:schemeClr>
              </a:solidFill>
            </a:endParaRPr>
          </a:p>
        </p:txBody>
      </p:sp>
    </p:spTree>
  </p:cSld>
  <p:clrMapOvr>
    <a:masterClrMapping/>
  </p:clrMapOvr>
  <p:transition spd="slow">
    <p:dissolv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83568" y="260648"/>
            <a:ext cx="7772400" cy="1143000"/>
          </a:xfrm>
        </p:spPr>
        <p:txBody>
          <a:bodyPr/>
          <a:lstStyle/>
          <a:p>
            <a:r>
              <a:rPr lang="cs-CZ" dirty="0" err="1" smtClean="0"/>
              <a:t>Korpustypologie</a:t>
            </a:r>
            <a:endParaRPr lang="cs-CZ" dirty="0"/>
          </a:p>
        </p:txBody>
      </p:sp>
      <p:sp>
        <p:nvSpPr>
          <p:cNvPr id="3" name="Zástupný symbol pro obsah 2"/>
          <p:cNvSpPr>
            <a:spLocks noGrp="1"/>
          </p:cNvSpPr>
          <p:nvPr>
            <p:ph idx="1"/>
          </p:nvPr>
        </p:nvSpPr>
        <p:spPr>
          <a:xfrm>
            <a:off x="683568" y="1340768"/>
            <a:ext cx="7772400" cy="5115272"/>
          </a:xfrm>
        </p:spPr>
        <p:txBody>
          <a:bodyPr/>
          <a:lstStyle/>
          <a:p>
            <a:pPr>
              <a:buNone/>
            </a:pPr>
            <a:r>
              <a:rPr lang="cs-CZ" sz="2800" dirty="0" err="1" smtClean="0"/>
              <a:t>Kriterien</a:t>
            </a:r>
            <a:r>
              <a:rPr lang="cs-CZ" sz="2800" dirty="0" smtClean="0"/>
              <a:t>, </a:t>
            </a:r>
            <a:r>
              <a:rPr lang="cs-CZ" sz="2800" dirty="0" err="1" smtClean="0"/>
              <a:t>die</a:t>
            </a:r>
            <a:r>
              <a:rPr lang="cs-CZ" sz="2800" dirty="0" smtClean="0"/>
              <a:t> </a:t>
            </a:r>
            <a:r>
              <a:rPr lang="cs-CZ" sz="2800" dirty="0" err="1" smtClean="0"/>
              <a:t>Primärdaten</a:t>
            </a:r>
            <a:r>
              <a:rPr lang="cs-CZ" sz="2800" dirty="0" smtClean="0"/>
              <a:t> </a:t>
            </a:r>
            <a:r>
              <a:rPr lang="cs-CZ" sz="2800" dirty="0" err="1" smtClean="0"/>
              <a:t>betreffen</a:t>
            </a:r>
            <a:endParaRPr lang="cs-CZ" sz="2800" dirty="0" smtClean="0"/>
          </a:p>
          <a:p>
            <a:pPr lvl="1"/>
            <a:r>
              <a:rPr lang="de-DE" sz="2400" dirty="0" smtClean="0"/>
              <a:t>Sprachenauswahl</a:t>
            </a:r>
          </a:p>
          <a:p>
            <a:pPr lvl="1"/>
            <a:r>
              <a:rPr lang="de-DE" sz="2400" dirty="0" smtClean="0"/>
              <a:t>Medium</a:t>
            </a:r>
          </a:p>
          <a:p>
            <a:pPr lvl="1"/>
            <a:r>
              <a:rPr lang="de-DE" sz="2400" dirty="0" smtClean="0"/>
              <a:t>Größe</a:t>
            </a:r>
          </a:p>
          <a:p>
            <a:pPr lvl="1"/>
            <a:r>
              <a:rPr lang="de-DE" sz="2400" dirty="0" smtClean="0"/>
              <a:t>Sprachbezug</a:t>
            </a:r>
          </a:p>
          <a:p>
            <a:pPr lvl="1"/>
            <a:r>
              <a:rPr lang="de-DE" sz="2400" dirty="0" smtClean="0"/>
              <a:t>Funktionalität</a:t>
            </a:r>
          </a:p>
          <a:p>
            <a:pPr>
              <a:buNone/>
            </a:pPr>
            <a:r>
              <a:rPr lang="cs-CZ" sz="2800" dirty="0" err="1" smtClean="0"/>
              <a:t>Kriterien</a:t>
            </a:r>
            <a:r>
              <a:rPr lang="cs-CZ" sz="2800" dirty="0" smtClean="0"/>
              <a:t>, </a:t>
            </a:r>
            <a:r>
              <a:rPr lang="cs-CZ" sz="2800" dirty="0" err="1" smtClean="0"/>
              <a:t>die</a:t>
            </a:r>
            <a:r>
              <a:rPr lang="cs-CZ" sz="2800" dirty="0" smtClean="0"/>
              <a:t> </a:t>
            </a:r>
            <a:r>
              <a:rPr lang="cs-CZ" sz="2800" dirty="0" err="1" smtClean="0"/>
              <a:t>Korpusaufbereitung</a:t>
            </a:r>
            <a:r>
              <a:rPr lang="cs-CZ" sz="2800" dirty="0" smtClean="0"/>
              <a:t> </a:t>
            </a:r>
            <a:r>
              <a:rPr lang="cs-CZ" sz="2800" dirty="0" err="1" smtClean="0"/>
              <a:t>betreffen</a:t>
            </a:r>
            <a:endParaRPr lang="cs-CZ" sz="2800" dirty="0" smtClean="0"/>
          </a:p>
          <a:p>
            <a:pPr lvl="1"/>
            <a:r>
              <a:rPr lang="de-DE" sz="2400" dirty="0" smtClean="0"/>
              <a:t>Annotation</a:t>
            </a:r>
            <a:r>
              <a:rPr lang="pl-PL" sz="2400" dirty="0" smtClean="0"/>
              <a:t>*</a:t>
            </a:r>
            <a:endParaRPr lang="de-DE" sz="2400" dirty="0" smtClean="0"/>
          </a:p>
          <a:p>
            <a:pPr>
              <a:buNone/>
            </a:pPr>
            <a:r>
              <a:rPr lang="cs-CZ" sz="2800" dirty="0" err="1" smtClean="0"/>
              <a:t>Kriterien</a:t>
            </a:r>
            <a:r>
              <a:rPr lang="cs-CZ" sz="2800" dirty="0" smtClean="0"/>
              <a:t>, </a:t>
            </a:r>
            <a:r>
              <a:rPr lang="cs-CZ" sz="2800" dirty="0" err="1" smtClean="0"/>
              <a:t>die</a:t>
            </a:r>
            <a:r>
              <a:rPr lang="cs-CZ" sz="2800" dirty="0" smtClean="0"/>
              <a:t> </a:t>
            </a:r>
            <a:r>
              <a:rPr lang="cs-CZ" sz="2800" dirty="0" err="1" smtClean="0"/>
              <a:t>das</a:t>
            </a:r>
            <a:r>
              <a:rPr lang="cs-CZ" sz="2800" dirty="0" smtClean="0"/>
              <a:t> Korpus </a:t>
            </a:r>
            <a:r>
              <a:rPr lang="cs-CZ" sz="2800" dirty="0" err="1" smtClean="0"/>
              <a:t>selbst</a:t>
            </a:r>
            <a:r>
              <a:rPr lang="cs-CZ" sz="2800" dirty="0" smtClean="0"/>
              <a:t> </a:t>
            </a:r>
            <a:r>
              <a:rPr lang="cs-CZ" sz="2800" dirty="0" err="1" smtClean="0"/>
              <a:t>betreffen</a:t>
            </a:r>
            <a:endParaRPr lang="cs-CZ" sz="2800" dirty="0" smtClean="0"/>
          </a:p>
          <a:p>
            <a:r>
              <a:rPr lang="de-DE" sz="2800" dirty="0" smtClean="0"/>
              <a:t>Persistenz</a:t>
            </a:r>
          </a:p>
          <a:p>
            <a:r>
              <a:rPr lang="de-DE" sz="2800" dirty="0" smtClean="0"/>
              <a:t>Verfügbarkeit</a:t>
            </a:r>
            <a:r>
              <a:rPr lang="pl-PL" sz="2800" dirty="0" smtClean="0"/>
              <a:t>*</a:t>
            </a:r>
          </a:p>
          <a:p>
            <a:endParaRPr lang="cs-CZ" dirty="0"/>
          </a:p>
        </p:txBody>
      </p:sp>
      <p:sp>
        <p:nvSpPr>
          <p:cNvPr id="5" name="Zástupný symbol pro číslo snímku 4"/>
          <p:cNvSpPr>
            <a:spLocks noGrp="1"/>
          </p:cNvSpPr>
          <p:nvPr>
            <p:ph type="sldNum" sz="quarter" idx="12"/>
          </p:nvPr>
        </p:nvSpPr>
        <p:spPr/>
        <p:txBody>
          <a:bodyPr/>
          <a:lstStyle/>
          <a:p>
            <a:fld id="{F1894A37-8539-43D5-B93E-E9818CA99945}" type="slidenum">
              <a:rPr lang="cs-CZ" smtClean="0"/>
              <a:pPr/>
              <a:t>10</a:t>
            </a:fld>
            <a:endParaRPr lang="cs-CZ"/>
          </a:p>
        </p:txBody>
      </p:sp>
    </p:spTree>
  </p:cSld>
  <p:clrMapOvr>
    <a:masterClrMapping/>
  </p:clrMapOvr>
  <p:transition spd="slow">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83568" y="260648"/>
            <a:ext cx="7772400" cy="1143000"/>
          </a:xfrm>
        </p:spPr>
        <p:txBody>
          <a:bodyPr/>
          <a:lstStyle/>
          <a:p>
            <a:r>
              <a:rPr lang="cs-CZ" dirty="0" err="1" smtClean="0"/>
              <a:t>Korpustypologie</a:t>
            </a:r>
            <a:endParaRPr lang="cs-CZ" dirty="0"/>
          </a:p>
        </p:txBody>
      </p:sp>
      <p:sp>
        <p:nvSpPr>
          <p:cNvPr id="3" name="Zástupný symbol pro obsah 2"/>
          <p:cNvSpPr>
            <a:spLocks noGrp="1"/>
          </p:cNvSpPr>
          <p:nvPr>
            <p:ph idx="1"/>
          </p:nvPr>
        </p:nvSpPr>
        <p:spPr>
          <a:xfrm>
            <a:off x="683568" y="1340768"/>
            <a:ext cx="7772400" cy="5115272"/>
          </a:xfrm>
        </p:spPr>
        <p:txBody>
          <a:bodyPr/>
          <a:lstStyle/>
          <a:p>
            <a:pPr>
              <a:buNone/>
            </a:pPr>
            <a:r>
              <a:rPr lang="cs-CZ" sz="2800" dirty="0" err="1" smtClean="0"/>
              <a:t>Kriterien</a:t>
            </a:r>
            <a:r>
              <a:rPr lang="cs-CZ" sz="2800" dirty="0" smtClean="0"/>
              <a:t>, </a:t>
            </a:r>
            <a:r>
              <a:rPr lang="cs-CZ" sz="2800" dirty="0" err="1" smtClean="0"/>
              <a:t>die</a:t>
            </a:r>
            <a:r>
              <a:rPr lang="cs-CZ" sz="2800" dirty="0" smtClean="0"/>
              <a:t> </a:t>
            </a:r>
            <a:r>
              <a:rPr lang="cs-CZ" sz="2800" dirty="0" err="1" smtClean="0"/>
              <a:t>Primärdaten</a:t>
            </a:r>
            <a:r>
              <a:rPr lang="cs-CZ" sz="2800" dirty="0" smtClean="0"/>
              <a:t> </a:t>
            </a:r>
            <a:r>
              <a:rPr lang="cs-CZ" sz="2800" dirty="0" err="1" smtClean="0"/>
              <a:t>betreffen</a:t>
            </a:r>
            <a:endParaRPr lang="cs-CZ" sz="2800" dirty="0" smtClean="0"/>
          </a:p>
          <a:p>
            <a:pPr lvl="1"/>
            <a:r>
              <a:rPr lang="de-DE" sz="3200" dirty="0" smtClean="0">
                <a:solidFill>
                  <a:srgbClr val="C00000"/>
                </a:solidFill>
              </a:rPr>
              <a:t>Sprachenauswahl</a:t>
            </a:r>
          </a:p>
          <a:p>
            <a:pPr lvl="1"/>
            <a:r>
              <a:rPr lang="de-DE" sz="2400" dirty="0" smtClean="0"/>
              <a:t>Medium</a:t>
            </a:r>
          </a:p>
          <a:p>
            <a:pPr lvl="1"/>
            <a:r>
              <a:rPr lang="de-DE" sz="2400" dirty="0" smtClean="0"/>
              <a:t>Größe</a:t>
            </a:r>
          </a:p>
          <a:p>
            <a:pPr lvl="1"/>
            <a:r>
              <a:rPr lang="de-DE" sz="2400" dirty="0" smtClean="0"/>
              <a:t>Sprachbezug</a:t>
            </a:r>
          </a:p>
          <a:p>
            <a:pPr lvl="1"/>
            <a:r>
              <a:rPr lang="de-DE" sz="2400" dirty="0" smtClean="0"/>
              <a:t>Funktionalität</a:t>
            </a:r>
          </a:p>
          <a:p>
            <a:pPr>
              <a:buNone/>
            </a:pPr>
            <a:r>
              <a:rPr lang="cs-CZ" sz="2800" dirty="0" err="1" smtClean="0"/>
              <a:t>Kriterien</a:t>
            </a:r>
            <a:r>
              <a:rPr lang="cs-CZ" sz="2800" dirty="0" smtClean="0"/>
              <a:t>, </a:t>
            </a:r>
            <a:r>
              <a:rPr lang="cs-CZ" sz="2800" dirty="0" err="1" smtClean="0"/>
              <a:t>die</a:t>
            </a:r>
            <a:r>
              <a:rPr lang="cs-CZ" sz="2800" dirty="0" smtClean="0"/>
              <a:t> </a:t>
            </a:r>
            <a:r>
              <a:rPr lang="cs-CZ" sz="2800" dirty="0" err="1" smtClean="0"/>
              <a:t>Korpusaufbereitung</a:t>
            </a:r>
            <a:r>
              <a:rPr lang="cs-CZ" sz="2800" dirty="0" smtClean="0"/>
              <a:t> </a:t>
            </a:r>
            <a:r>
              <a:rPr lang="cs-CZ" sz="2800" dirty="0" err="1" smtClean="0"/>
              <a:t>betreffen</a:t>
            </a:r>
            <a:endParaRPr lang="cs-CZ" sz="2800" dirty="0" smtClean="0"/>
          </a:p>
          <a:p>
            <a:pPr lvl="1"/>
            <a:r>
              <a:rPr lang="de-DE" sz="2400" dirty="0" smtClean="0"/>
              <a:t>Annotation</a:t>
            </a:r>
            <a:r>
              <a:rPr lang="pl-PL" sz="2400" dirty="0" smtClean="0"/>
              <a:t>*</a:t>
            </a:r>
            <a:endParaRPr lang="de-DE" sz="2400" dirty="0" smtClean="0"/>
          </a:p>
          <a:p>
            <a:pPr>
              <a:buNone/>
            </a:pPr>
            <a:r>
              <a:rPr lang="cs-CZ" sz="2800" dirty="0" err="1" smtClean="0"/>
              <a:t>Kriterien</a:t>
            </a:r>
            <a:r>
              <a:rPr lang="cs-CZ" sz="2800" dirty="0" smtClean="0"/>
              <a:t>, </a:t>
            </a:r>
            <a:r>
              <a:rPr lang="cs-CZ" sz="2800" dirty="0" err="1" smtClean="0"/>
              <a:t>die</a:t>
            </a:r>
            <a:r>
              <a:rPr lang="cs-CZ" sz="2800" dirty="0" smtClean="0"/>
              <a:t> </a:t>
            </a:r>
            <a:r>
              <a:rPr lang="cs-CZ" sz="2800" dirty="0" err="1" smtClean="0"/>
              <a:t>das</a:t>
            </a:r>
            <a:r>
              <a:rPr lang="cs-CZ" sz="2800" dirty="0" smtClean="0"/>
              <a:t> Korpus </a:t>
            </a:r>
            <a:r>
              <a:rPr lang="cs-CZ" sz="2800" dirty="0" err="1" smtClean="0"/>
              <a:t>selbst</a:t>
            </a:r>
            <a:r>
              <a:rPr lang="cs-CZ" sz="2800" dirty="0" smtClean="0"/>
              <a:t> </a:t>
            </a:r>
            <a:r>
              <a:rPr lang="cs-CZ" sz="2800" dirty="0" err="1" smtClean="0"/>
              <a:t>betreffen</a:t>
            </a:r>
            <a:endParaRPr lang="cs-CZ" sz="2800" dirty="0" smtClean="0"/>
          </a:p>
          <a:p>
            <a:r>
              <a:rPr lang="de-DE" sz="2800" dirty="0" smtClean="0"/>
              <a:t>Persistenz</a:t>
            </a:r>
          </a:p>
          <a:p>
            <a:r>
              <a:rPr lang="de-DE" sz="2800" dirty="0" smtClean="0"/>
              <a:t>Verfügbarkeit</a:t>
            </a:r>
            <a:r>
              <a:rPr lang="pl-PL" sz="2800" dirty="0" smtClean="0"/>
              <a:t>*</a:t>
            </a:r>
          </a:p>
          <a:p>
            <a:endParaRPr lang="cs-CZ" dirty="0"/>
          </a:p>
        </p:txBody>
      </p:sp>
      <p:sp>
        <p:nvSpPr>
          <p:cNvPr id="5" name="Zástupný symbol pro číslo snímku 4"/>
          <p:cNvSpPr>
            <a:spLocks noGrp="1"/>
          </p:cNvSpPr>
          <p:nvPr>
            <p:ph type="sldNum" sz="quarter" idx="12"/>
          </p:nvPr>
        </p:nvSpPr>
        <p:spPr/>
        <p:txBody>
          <a:bodyPr/>
          <a:lstStyle/>
          <a:p>
            <a:fld id="{F1894A37-8539-43D5-B93E-E9818CA99945}" type="slidenum">
              <a:rPr lang="cs-CZ" smtClean="0"/>
              <a:pPr/>
              <a:t>11</a:t>
            </a:fld>
            <a:endParaRPr lang="cs-CZ"/>
          </a:p>
        </p:txBody>
      </p:sp>
      <p:sp>
        <p:nvSpPr>
          <p:cNvPr id="7" name="TextovéPole 6"/>
          <p:cNvSpPr txBox="1"/>
          <p:nvPr/>
        </p:nvSpPr>
        <p:spPr>
          <a:xfrm>
            <a:off x="2987824" y="2564904"/>
            <a:ext cx="5904656" cy="4154984"/>
          </a:xfrm>
          <a:prstGeom prst="rect">
            <a:avLst/>
          </a:prstGeom>
          <a:solidFill>
            <a:schemeClr val="accent2">
              <a:lumMod val="20000"/>
              <a:lumOff val="80000"/>
            </a:schemeClr>
          </a:solidFill>
        </p:spPr>
        <p:txBody>
          <a:bodyPr wrap="square" rtlCol="0">
            <a:spAutoFit/>
          </a:bodyPr>
          <a:lstStyle/>
          <a:p>
            <a:pPr>
              <a:buFont typeface="Arial" pitchFamily="34" charset="0"/>
              <a:buChar char="•"/>
            </a:pPr>
            <a:r>
              <a:rPr lang="cs-CZ" dirty="0" smtClean="0"/>
              <a:t> </a:t>
            </a:r>
            <a:r>
              <a:rPr lang="de-DE" dirty="0" smtClean="0"/>
              <a:t>es </a:t>
            </a:r>
            <a:r>
              <a:rPr lang="cs-CZ" dirty="0" err="1" smtClean="0"/>
              <a:t>kann</a:t>
            </a:r>
            <a:r>
              <a:rPr lang="cs-CZ" dirty="0" smtClean="0"/>
              <a:t> </a:t>
            </a:r>
            <a:r>
              <a:rPr lang="de-DE" dirty="0" smtClean="0"/>
              <a:t>sich um eine oder mehrere Sprachen handeln</a:t>
            </a:r>
          </a:p>
          <a:p>
            <a:pPr>
              <a:buFont typeface="Arial" pitchFamily="34" charset="0"/>
              <a:buChar char="•"/>
            </a:pPr>
            <a:r>
              <a:rPr lang="de-DE" dirty="0" smtClean="0"/>
              <a:t>Bei </a:t>
            </a:r>
            <a:r>
              <a:rPr lang="de-DE" dirty="0" err="1" smtClean="0">
                <a:solidFill>
                  <a:schemeClr val="accent1">
                    <a:lumMod val="75000"/>
                  </a:schemeClr>
                </a:solidFill>
              </a:rPr>
              <a:t>monolingualen</a:t>
            </a:r>
            <a:r>
              <a:rPr lang="de-DE" dirty="0" smtClean="0"/>
              <a:t> Korpora können auch Sprachvarietäten erfasst und unterschieden werden (z.B. das Schwäbische)</a:t>
            </a:r>
            <a:r>
              <a:rPr lang="cs-CZ" dirty="0" smtClean="0"/>
              <a:t>, </a:t>
            </a:r>
            <a:r>
              <a:rPr lang="cs-CZ" dirty="0" err="1" smtClean="0"/>
              <a:t>sowie</a:t>
            </a:r>
            <a:r>
              <a:rPr lang="cs-CZ" dirty="0" smtClean="0"/>
              <a:t> </a:t>
            </a:r>
            <a:r>
              <a:rPr lang="cs-CZ" dirty="0" err="1" smtClean="0"/>
              <a:t>auch</a:t>
            </a:r>
            <a:r>
              <a:rPr lang="cs-CZ" dirty="0" smtClean="0"/>
              <a:t> </a:t>
            </a:r>
            <a:r>
              <a:rPr lang="cs-CZ" dirty="0" err="1" smtClean="0"/>
              <a:t>verschiedene</a:t>
            </a:r>
            <a:r>
              <a:rPr lang="cs-CZ" dirty="0" smtClean="0"/>
              <a:t> </a:t>
            </a:r>
            <a:r>
              <a:rPr lang="cs-CZ" dirty="0" err="1" smtClean="0"/>
              <a:t>Entwicklungsetappen</a:t>
            </a:r>
            <a:r>
              <a:rPr lang="cs-CZ" dirty="0" smtClean="0"/>
              <a:t> (</a:t>
            </a:r>
            <a:r>
              <a:rPr lang="cs-CZ" dirty="0" err="1" smtClean="0">
                <a:solidFill>
                  <a:schemeClr val="accent1">
                    <a:lumMod val="75000"/>
                  </a:schemeClr>
                </a:solidFill>
              </a:rPr>
              <a:t>diachrone</a:t>
            </a:r>
            <a:r>
              <a:rPr lang="cs-CZ" dirty="0" smtClean="0"/>
              <a:t> </a:t>
            </a:r>
            <a:r>
              <a:rPr lang="cs-CZ" dirty="0" err="1" smtClean="0"/>
              <a:t>Korpora</a:t>
            </a:r>
            <a:r>
              <a:rPr lang="cs-CZ" dirty="0" smtClean="0"/>
              <a:t>)</a:t>
            </a:r>
            <a:endParaRPr lang="de-DE" dirty="0" smtClean="0"/>
          </a:p>
          <a:p>
            <a:pPr>
              <a:buFont typeface="Arial" pitchFamily="34" charset="0"/>
              <a:buChar char="•"/>
            </a:pPr>
            <a:r>
              <a:rPr lang="de-DE" dirty="0" smtClean="0">
                <a:solidFill>
                  <a:schemeClr val="accent1">
                    <a:lumMod val="75000"/>
                  </a:schemeClr>
                </a:solidFill>
              </a:rPr>
              <a:t>Bilinguale</a:t>
            </a:r>
            <a:r>
              <a:rPr lang="de-DE" dirty="0" smtClean="0"/>
              <a:t> und </a:t>
            </a:r>
            <a:r>
              <a:rPr lang="de-DE" dirty="0" smtClean="0">
                <a:solidFill>
                  <a:schemeClr val="accent1">
                    <a:lumMod val="75000"/>
                  </a:schemeClr>
                </a:solidFill>
              </a:rPr>
              <a:t>multilinguale</a:t>
            </a:r>
            <a:r>
              <a:rPr lang="de-DE" dirty="0" smtClean="0"/>
              <a:t> Korpora teilen sich in </a:t>
            </a:r>
            <a:r>
              <a:rPr lang="de-DE" b="1" dirty="0" smtClean="0">
                <a:solidFill>
                  <a:schemeClr val="accent1">
                    <a:lumMod val="75000"/>
                  </a:schemeClr>
                </a:solidFill>
              </a:rPr>
              <a:t>Parallelkorpora</a:t>
            </a:r>
            <a:r>
              <a:rPr lang="de-DE" b="1" dirty="0" smtClean="0"/>
              <a:t> </a:t>
            </a:r>
            <a:r>
              <a:rPr lang="de-DE" dirty="0" smtClean="0"/>
              <a:t>und</a:t>
            </a:r>
            <a:r>
              <a:rPr lang="cs-CZ" dirty="0" smtClean="0"/>
              <a:t> </a:t>
            </a:r>
            <a:r>
              <a:rPr lang="de-DE" b="1" dirty="0" smtClean="0">
                <a:solidFill>
                  <a:schemeClr val="accent1">
                    <a:lumMod val="75000"/>
                  </a:schemeClr>
                </a:solidFill>
              </a:rPr>
              <a:t>Vergleichskorpora</a:t>
            </a:r>
            <a:r>
              <a:rPr lang="de-DE" dirty="0" smtClean="0"/>
              <a:t>.</a:t>
            </a:r>
            <a:endParaRPr lang="pl-PL" dirty="0" smtClean="0"/>
          </a:p>
          <a:p>
            <a:endParaRPr lang="cs-CZ" dirty="0"/>
          </a:p>
        </p:txBody>
      </p:sp>
      <p:sp>
        <p:nvSpPr>
          <p:cNvPr id="8" name="TextovéPole 7"/>
          <p:cNvSpPr txBox="1"/>
          <p:nvPr/>
        </p:nvSpPr>
        <p:spPr>
          <a:xfrm>
            <a:off x="2843808" y="332656"/>
            <a:ext cx="6120680" cy="461665"/>
          </a:xfrm>
          <a:prstGeom prst="rect">
            <a:avLst/>
          </a:prstGeom>
          <a:noFill/>
        </p:spPr>
        <p:txBody>
          <a:bodyPr wrap="square" rtlCol="0">
            <a:spAutoFit/>
          </a:bodyPr>
          <a:lstStyle/>
          <a:p>
            <a:endParaRPr lang="cs-CZ" dirty="0"/>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500"/>
                                        <p:tgtEl>
                                          <p:spTgt spid="3">
                                            <p:txEl>
                                              <p:pRg st="0" end="0"/>
                                            </p:txEl>
                                          </p:spTgt>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ssolve">
                                      <p:cBhvr>
                                        <p:cTn id="10" dur="500"/>
                                        <p:tgtEl>
                                          <p:spTgt spid="3">
                                            <p:txEl>
                                              <p:pRg st="1" end="1"/>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dissolve">
                                      <p:cBhvr>
                                        <p:cTn id="13" dur="500"/>
                                        <p:tgtEl>
                                          <p:spTgt spid="3">
                                            <p:txEl>
                                              <p:pRg st="2" end="2"/>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dissolve">
                                      <p:cBhvr>
                                        <p:cTn id="16" dur="500"/>
                                        <p:tgtEl>
                                          <p:spTgt spid="3">
                                            <p:txEl>
                                              <p:pRg st="3" end="3"/>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dissolve">
                                      <p:cBhvr>
                                        <p:cTn id="19" dur="500"/>
                                        <p:tgtEl>
                                          <p:spTgt spid="3">
                                            <p:txEl>
                                              <p:pRg st="4" end="4"/>
                                            </p:txEl>
                                          </p:spTgt>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dissolve">
                                      <p:cBhvr>
                                        <p:cTn id="22" dur="500"/>
                                        <p:tgtEl>
                                          <p:spTgt spid="3">
                                            <p:txEl>
                                              <p:pRg st="5" end="5"/>
                                            </p:txEl>
                                          </p:spTgt>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animEffect transition="in" filter="dissolve">
                                      <p:cBhvr>
                                        <p:cTn id="25" dur="500"/>
                                        <p:tgtEl>
                                          <p:spTgt spid="3">
                                            <p:txEl>
                                              <p:pRg st="6" end="6"/>
                                            </p:txEl>
                                          </p:spTgt>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3">
                                            <p:txEl>
                                              <p:pRg st="7" end="7"/>
                                            </p:txEl>
                                          </p:spTgt>
                                        </p:tgtEl>
                                        <p:attrNameLst>
                                          <p:attrName>style.visibility</p:attrName>
                                        </p:attrNameLst>
                                      </p:cBhvr>
                                      <p:to>
                                        <p:strVal val="visible"/>
                                      </p:to>
                                    </p:set>
                                    <p:animEffect transition="in" filter="dissolve">
                                      <p:cBhvr>
                                        <p:cTn id="28" dur="500"/>
                                        <p:tgtEl>
                                          <p:spTgt spid="3">
                                            <p:txEl>
                                              <p:pRg st="7" end="7"/>
                                            </p:txEl>
                                          </p:spTgt>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3">
                                            <p:txEl>
                                              <p:pRg st="8" end="8"/>
                                            </p:txEl>
                                          </p:spTgt>
                                        </p:tgtEl>
                                        <p:attrNameLst>
                                          <p:attrName>style.visibility</p:attrName>
                                        </p:attrNameLst>
                                      </p:cBhvr>
                                      <p:to>
                                        <p:strVal val="visible"/>
                                      </p:to>
                                    </p:set>
                                    <p:animEffect transition="in" filter="dissolve">
                                      <p:cBhvr>
                                        <p:cTn id="31" dur="500"/>
                                        <p:tgtEl>
                                          <p:spTgt spid="3">
                                            <p:txEl>
                                              <p:pRg st="8" end="8"/>
                                            </p:txEl>
                                          </p:spTgt>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3">
                                            <p:txEl>
                                              <p:pRg st="9" end="9"/>
                                            </p:txEl>
                                          </p:spTgt>
                                        </p:tgtEl>
                                        <p:attrNameLst>
                                          <p:attrName>style.visibility</p:attrName>
                                        </p:attrNameLst>
                                      </p:cBhvr>
                                      <p:to>
                                        <p:strVal val="visible"/>
                                      </p:to>
                                    </p:set>
                                    <p:animEffect transition="in" filter="dissolve">
                                      <p:cBhvr>
                                        <p:cTn id="34" dur="500"/>
                                        <p:tgtEl>
                                          <p:spTgt spid="3">
                                            <p:txEl>
                                              <p:pRg st="9" end="9"/>
                                            </p:txEl>
                                          </p:spTgt>
                                        </p:tgtEl>
                                      </p:cBhvr>
                                    </p:animEffect>
                                  </p:childTnLst>
                                </p:cTn>
                              </p:par>
                            </p:childTnLst>
                          </p:cTn>
                        </p:par>
                        <p:par>
                          <p:cTn id="35" fill="hold">
                            <p:stCondLst>
                              <p:cond delay="500"/>
                            </p:stCondLst>
                            <p:childTnLst>
                              <p:par>
                                <p:cTn id="36" presetID="9" presetClass="entr" presetSubtype="0" fill="hold" grpId="0" nodeType="afterEffect">
                                  <p:stCondLst>
                                    <p:cond delay="0"/>
                                  </p:stCondLst>
                                  <p:childTnLst>
                                    <p:set>
                                      <p:cBhvr>
                                        <p:cTn id="37" dur="1" fill="hold">
                                          <p:stCondLst>
                                            <p:cond delay="0"/>
                                          </p:stCondLst>
                                        </p:cTn>
                                        <p:tgtEl>
                                          <p:spTgt spid="3">
                                            <p:txEl>
                                              <p:pRg st="10" end="10"/>
                                            </p:txEl>
                                          </p:spTgt>
                                        </p:tgtEl>
                                        <p:attrNameLst>
                                          <p:attrName>style.visibility</p:attrName>
                                        </p:attrNameLst>
                                      </p:cBhvr>
                                      <p:to>
                                        <p:strVal val="visible"/>
                                      </p:to>
                                    </p:set>
                                    <p:animEffect transition="in" filter="dissolve">
                                      <p:cBhvr>
                                        <p:cTn id="38" dur="500"/>
                                        <p:tgtEl>
                                          <p:spTgt spid="3">
                                            <p:txEl>
                                              <p:pRg st="10" end="10"/>
                                            </p:txEl>
                                          </p:spTgt>
                                        </p:tgtEl>
                                      </p:cBhvr>
                                    </p:animEffect>
                                  </p:childTnLst>
                                </p:cTn>
                              </p:par>
                            </p:childTnLst>
                          </p:cTn>
                        </p:par>
                      </p:childTnLst>
                    </p:cTn>
                  </p:par>
                  <p:par>
                    <p:cTn id="39" fill="hold">
                      <p:stCondLst>
                        <p:cond delay="indefinite"/>
                      </p:stCondLst>
                      <p:childTnLst>
                        <p:par>
                          <p:cTn id="40" fill="hold">
                            <p:stCondLst>
                              <p:cond delay="0"/>
                            </p:stCondLst>
                            <p:childTnLst>
                              <p:par>
                                <p:cTn id="41" presetID="9" presetClass="entr" presetSubtype="0" fill="hold" grpId="0" nodeType="click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dissolve">
                                      <p:cBhvr>
                                        <p:cTn id="4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7"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1"/>
          <p:cNvSpPr>
            <a:spLocks noGrp="1"/>
          </p:cNvSpPr>
          <p:nvPr>
            <p:ph idx="1"/>
          </p:nvPr>
        </p:nvSpPr>
        <p:spPr>
          <a:xfrm>
            <a:off x="685800" y="1268760"/>
            <a:ext cx="7772400" cy="4827240"/>
          </a:xfrm>
        </p:spPr>
        <p:txBody>
          <a:bodyPr/>
          <a:lstStyle/>
          <a:p>
            <a:r>
              <a:rPr lang="de-DE" dirty="0" smtClean="0"/>
              <a:t>Die </a:t>
            </a:r>
            <a:r>
              <a:rPr lang="de-DE" b="1" dirty="0" smtClean="0"/>
              <a:t>Parallelkorpora</a:t>
            </a:r>
            <a:r>
              <a:rPr lang="de-DE" dirty="0" smtClean="0"/>
              <a:t> bestehen aus Texten in einer Sprache S1 und deren Übersetzung(en) in die Sprache(n) S2…</a:t>
            </a:r>
            <a:r>
              <a:rPr lang="de-DE" dirty="0" err="1" smtClean="0"/>
              <a:t>Sn</a:t>
            </a:r>
            <a:r>
              <a:rPr lang="de-DE" dirty="0" smtClean="0"/>
              <a:t>. Die Textteile (z.B. Absätze) werden dabei einander zugeordnet (</a:t>
            </a:r>
            <a:r>
              <a:rPr lang="de-DE" i="1" dirty="0" smtClean="0"/>
              <a:t>aligniert</a:t>
            </a:r>
            <a:r>
              <a:rPr lang="de-DE" dirty="0" smtClean="0"/>
              <a:t>).</a:t>
            </a:r>
            <a:endParaRPr lang="cs-CZ" dirty="0" smtClean="0"/>
          </a:p>
          <a:p>
            <a:endParaRPr lang="cs-CZ" dirty="0"/>
          </a:p>
          <a:p>
            <a:r>
              <a:rPr lang="de-DE" dirty="0" smtClean="0"/>
              <a:t>In </a:t>
            </a:r>
            <a:r>
              <a:rPr lang="de-DE" b="1" dirty="0" smtClean="0"/>
              <a:t>Vergleichskorpora</a:t>
            </a:r>
            <a:r>
              <a:rPr lang="de-DE" dirty="0" smtClean="0"/>
              <a:t> sind Texte mehrerer Sprachen S1…</a:t>
            </a:r>
            <a:r>
              <a:rPr lang="de-DE" dirty="0" err="1" smtClean="0"/>
              <a:t>Sn</a:t>
            </a:r>
            <a:r>
              <a:rPr lang="de-DE" dirty="0" smtClean="0"/>
              <a:t> zu vergleichbaren Diskursbereichen erfasst, die aber keine Übersetzungen voneinander sind.</a:t>
            </a:r>
            <a:endParaRPr lang="pl-PL" dirty="0" smtClean="0"/>
          </a:p>
          <a:p>
            <a:endParaRPr lang="cs-CZ" dirty="0"/>
          </a:p>
        </p:txBody>
      </p:sp>
      <p:sp>
        <p:nvSpPr>
          <p:cNvPr id="4" name="Zástupný symbol pro datum 3"/>
          <p:cNvSpPr>
            <a:spLocks noGrp="1"/>
          </p:cNvSpPr>
          <p:nvPr>
            <p:ph type="dt" sz="half" idx="10"/>
          </p:nvPr>
        </p:nvSpPr>
        <p:spPr/>
        <p:txBody>
          <a:bodyPr/>
          <a:lstStyle/>
          <a:p>
            <a:fld id="{468200D6-5FE7-4B08-9379-39CB79BFE210}" type="datetime1">
              <a:rPr lang="cs-CZ" smtClean="0"/>
              <a:pPr/>
              <a:t>14.02.2020</a:t>
            </a:fld>
            <a:endParaRPr lang="cs-CZ"/>
          </a:p>
        </p:txBody>
      </p:sp>
      <p:sp>
        <p:nvSpPr>
          <p:cNvPr id="5" name="Zástupný symbol pro číslo snímku 4"/>
          <p:cNvSpPr>
            <a:spLocks noGrp="1"/>
          </p:cNvSpPr>
          <p:nvPr>
            <p:ph type="sldNum" sz="quarter" idx="12"/>
          </p:nvPr>
        </p:nvSpPr>
        <p:spPr/>
        <p:txBody>
          <a:bodyPr/>
          <a:lstStyle/>
          <a:p>
            <a:fld id="{F1894A37-8539-43D5-B93E-E9818CA99945}" type="slidenum">
              <a:rPr lang="cs-CZ" smtClean="0"/>
              <a:pPr/>
              <a:t>12</a:t>
            </a:fld>
            <a:endParaRPr lang="cs-CZ"/>
          </a:p>
        </p:txBody>
      </p:sp>
    </p:spTree>
  </p:cSld>
  <p:clrMapOvr>
    <a:masterClrMapping/>
  </p:clrMapOvr>
  <p:transition spd="slow">
    <p:dissolve/>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83568" y="260648"/>
            <a:ext cx="7772400" cy="1143000"/>
          </a:xfrm>
        </p:spPr>
        <p:txBody>
          <a:bodyPr/>
          <a:lstStyle/>
          <a:p>
            <a:r>
              <a:rPr lang="cs-CZ" dirty="0" err="1" smtClean="0"/>
              <a:t>Korpustypologie</a:t>
            </a:r>
            <a:endParaRPr lang="cs-CZ" dirty="0"/>
          </a:p>
        </p:txBody>
      </p:sp>
      <p:sp>
        <p:nvSpPr>
          <p:cNvPr id="3" name="Zástupný symbol pro obsah 2"/>
          <p:cNvSpPr>
            <a:spLocks noGrp="1"/>
          </p:cNvSpPr>
          <p:nvPr>
            <p:ph idx="1"/>
          </p:nvPr>
        </p:nvSpPr>
        <p:spPr>
          <a:xfrm>
            <a:off x="683568" y="1340768"/>
            <a:ext cx="7772400" cy="5115272"/>
          </a:xfrm>
        </p:spPr>
        <p:txBody>
          <a:bodyPr/>
          <a:lstStyle/>
          <a:p>
            <a:pPr>
              <a:buNone/>
            </a:pPr>
            <a:r>
              <a:rPr lang="cs-CZ" sz="2800" dirty="0" err="1" smtClean="0"/>
              <a:t>Kriterien</a:t>
            </a:r>
            <a:r>
              <a:rPr lang="cs-CZ" sz="2800" dirty="0" smtClean="0"/>
              <a:t>, </a:t>
            </a:r>
            <a:r>
              <a:rPr lang="cs-CZ" sz="2800" dirty="0" err="1" smtClean="0"/>
              <a:t>die</a:t>
            </a:r>
            <a:r>
              <a:rPr lang="cs-CZ" sz="2800" dirty="0" smtClean="0"/>
              <a:t> </a:t>
            </a:r>
            <a:r>
              <a:rPr lang="cs-CZ" sz="2800" dirty="0" err="1" smtClean="0"/>
              <a:t>Primärdaten</a:t>
            </a:r>
            <a:r>
              <a:rPr lang="cs-CZ" sz="2800" dirty="0" smtClean="0"/>
              <a:t> </a:t>
            </a:r>
            <a:r>
              <a:rPr lang="cs-CZ" sz="2800" dirty="0" err="1" smtClean="0"/>
              <a:t>betreffen</a:t>
            </a:r>
            <a:endParaRPr lang="cs-CZ" sz="2800" dirty="0" smtClean="0"/>
          </a:p>
          <a:p>
            <a:pPr lvl="1"/>
            <a:r>
              <a:rPr lang="de-DE" sz="2400" dirty="0" smtClean="0"/>
              <a:t>Sprachenauswahl</a:t>
            </a:r>
          </a:p>
          <a:p>
            <a:pPr lvl="1"/>
            <a:r>
              <a:rPr lang="de-DE" sz="3200" dirty="0" smtClean="0">
                <a:solidFill>
                  <a:srgbClr val="C00000"/>
                </a:solidFill>
              </a:rPr>
              <a:t>Medium</a:t>
            </a:r>
          </a:p>
          <a:p>
            <a:pPr lvl="1"/>
            <a:r>
              <a:rPr lang="de-DE" sz="2400" dirty="0" smtClean="0"/>
              <a:t>Größe</a:t>
            </a:r>
          </a:p>
          <a:p>
            <a:pPr lvl="1"/>
            <a:r>
              <a:rPr lang="de-DE" sz="2400" dirty="0" smtClean="0"/>
              <a:t>Sprachbezug</a:t>
            </a:r>
          </a:p>
          <a:p>
            <a:pPr lvl="1"/>
            <a:r>
              <a:rPr lang="de-DE" sz="2400" dirty="0" smtClean="0"/>
              <a:t>Funktionalität</a:t>
            </a:r>
          </a:p>
          <a:p>
            <a:pPr>
              <a:buNone/>
            </a:pPr>
            <a:r>
              <a:rPr lang="cs-CZ" sz="2800" dirty="0" err="1" smtClean="0"/>
              <a:t>Kriterien</a:t>
            </a:r>
            <a:r>
              <a:rPr lang="cs-CZ" sz="2800" dirty="0" smtClean="0"/>
              <a:t>, </a:t>
            </a:r>
            <a:r>
              <a:rPr lang="cs-CZ" sz="2800" dirty="0" err="1" smtClean="0"/>
              <a:t>die</a:t>
            </a:r>
            <a:r>
              <a:rPr lang="cs-CZ" sz="2800" dirty="0" smtClean="0"/>
              <a:t> </a:t>
            </a:r>
            <a:r>
              <a:rPr lang="cs-CZ" sz="2800" dirty="0" err="1" smtClean="0"/>
              <a:t>Korpusaufbereitung</a:t>
            </a:r>
            <a:r>
              <a:rPr lang="cs-CZ" sz="2800" dirty="0" smtClean="0"/>
              <a:t> </a:t>
            </a:r>
            <a:r>
              <a:rPr lang="cs-CZ" sz="2800" dirty="0" err="1" smtClean="0"/>
              <a:t>betreffen</a:t>
            </a:r>
            <a:endParaRPr lang="cs-CZ" sz="2800" dirty="0" smtClean="0"/>
          </a:p>
          <a:p>
            <a:pPr lvl="1"/>
            <a:r>
              <a:rPr lang="de-DE" sz="2400" dirty="0" smtClean="0"/>
              <a:t>Annotation</a:t>
            </a:r>
            <a:r>
              <a:rPr lang="pl-PL" sz="2400" dirty="0" smtClean="0"/>
              <a:t>*</a:t>
            </a:r>
            <a:endParaRPr lang="de-DE" sz="2400" dirty="0" smtClean="0"/>
          </a:p>
          <a:p>
            <a:pPr>
              <a:buNone/>
            </a:pPr>
            <a:r>
              <a:rPr lang="cs-CZ" sz="2800" dirty="0" err="1" smtClean="0"/>
              <a:t>Kriterien</a:t>
            </a:r>
            <a:r>
              <a:rPr lang="cs-CZ" sz="2800" dirty="0" smtClean="0"/>
              <a:t>, </a:t>
            </a:r>
            <a:r>
              <a:rPr lang="cs-CZ" sz="2800" dirty="0" err="1" smtClean="0"/>
              <a:t>die</a:t>
            </a:r>
            <a:r>
              <a:rPr lang="cs-CZ" sz="2800" dirty="0" smtClean="0"/>
              <a:t> </a:t>
            </a:r>
            <a:r>
              <a:rPr lang="cs-CZ" sz="2800" dirty="0" err="1" smtClean="0"/>
              <a:t>das</a:t>
            </a:r>
            <a:r>
              <a:rPr lang="cs-CZ" sz="2800" dirty="0" smtClean="0"/>
              <a:t> Korpus </a:t>
            </a:r>
            <a:r>
              <a:rPr lang="cs-CZ" sz="2800" dirty="0" err="1" smtClean="0"/>
              <a:t>selbst</a:t>
            </a:r>
            <a:r>
              <a:rPr lang="cs-CZ" sz="2800" dirty="0" smtClean="0"/>
              <a:t> </a:t>
            </a:r>
            <a:r>
              <a:rPr lang="cs-CZ" sz="2800" dirty="0" err="1" smtClean="0"/>
              <a:t>betreffen</a:t>
            </a:r>
            <a:endParaRPr lang="cs-CZ" sz="2800" dirty="0" smtClean="0"/>
          </a:p>
          <a:p>
            <a:r>
              <a:rPr lang="de-DE" sz="2800" dirty="0" smtClean="0"/>
              <a:t>Persistenz</a:t>
            </a:r>
          </a:p>
          <a:p>
            <a:r>
              <a:rPr lang="de-DE" sz="2800" dirty="0" smtClean="0"/>
              <a:t>Verfügbarkeit</a:t>
            </a:r>
            <a:r>
              <a:rPr lang="pl-PL" sz="2800" dirty="0" smtClean="0"/>
              <a:t>*</a:t>
            </a:r>
          </a:p>
          <a:p>
            <a:endParaRPr lang="cs-CZ" dirty="0"/>
          </a:p>
        </p:txBody>
      </p:sp>
      <p:sp>
        <p:nvSpPr>
          <p:cNvPr id="5" name="Zástupný symbol pro číslo snímku 4"/>
          <p:cNvSpPr>
            <a:spLocks noGrp="1"/>
          </p:cNvSpPr>
          <p:nvPr>
            <p:ph type="sldNum" sz="quarter" idx="12"/>
          </p:nvPr>
        </p:nvSpPr>
        <p:spPr/>
        <p:txBody>
          <a:bodyPr/>
          <a:lstStyle/>
          <a:p>
            <a:fld id="{F1894A37-8539-43D5-B93E-E9818CA99945}" type="slidenum">
              <a:rPr lang="cs-CZ" smtClean="0"/>
              <a:pPr/>
              <a:t>13</a:t>
            </a:fld>
            <a:endParaRPr lang="cs-CZ"/>
          </a:p>
        </p:txBody>
      </p:sp>
      <p:sp>
        <p:nvSpPr>
          <p:cNvPr id="6" name="TextovéPole 5"/>
          <p:cNvSpPr txBox="1"/>
          <p:nvPr/>
        </p:nvSpPr>
        <p:spPr>
          <a:xfrm>
            <a:off x="755576" y="2780928"/>
            <a:ext cx="8208912" cy="3785652"/>
          </a:xfrm>
          <a:prstGeom prst="rect">
            <a:avLst/>
          </a:prstGeom>
          <a:solidFill>
            <a:schemeClr val="accent2">
              <a:lumMod val="20000"/>
              <a:lumOff val="80000"/>
            </a:schemeClr>
          </a:solidFill>
        </p:spPr>
        <p:txBody>
          <a:bodyPr wrap="square" rtlCol="0">
            <a:spAutoFit/>
          </a:bodyPr>
          <a:lstStyle/>
          <a:p>
            <a:r>
              <a:rPr lang="de-DE" dirty="0" smtClean="0"/>
              <a:t>Das Medium, in dem die Primärdaten entstanden sind.</a:t>
            </a:r>
          </a:p>
          <a:p>
            <a:r>
              <a:rPr lang="cs-CZ" dirty="0" smtClean="0"/>
              <a:t>K. </a:t>
            </a:r>
            <a:r>
              <a:rPr lang="de-DE" dirty="0" smtClean="0">
                <a:solidFill>
                  <a:schemeClr val="accent1">
                    <a:lumMod val="75000"/>
                  </a:schemeClr>
                </a:solidFill>
              </a:rPr>
              <a:t>geschriebener</a:t>
            </a:r>
            <a:r>
              <a:rPr lang="de-DE" dirty="0" smtClean="0"/>
              <a:t> und </a:t>
            </a:r>
            <a:r>
              <a:rPr lang="de-DE" dirty="0" smtClean="0">
                <a:solidFill>
                  <a:schemeClr val="accent1">
                    <a:lumMod val="75000"/>
                  </a:schemeClr>
                </a:solidFill>
              </a:rPr>
              <a:t>gesprochener</a:t>
            </a:r>
            <a:r>
              <a:rPr lang="de-DE" dirty="0" smtClean="0"/>
              <a:t> Sprache sowie </a:t>
            </a:r>
            <a:r>
              <a:rPr lang="de-DE" dirty="0" smtClean="0">
                <a:solidFill>
                  <a:schemeClr val="accent1">
                    <a:lumMod val="75000"/>
                  </a:schemeClr>
                </a:solidFill>
              </a:rPr>
              <a:t>multimediale</a:t>
            </a:r>
            <a:r>
              <a:rPr lang="cs-CZ" dirty="0" smtClean="0">
                <a:solidFill>
                  <a:schemeClr val="accent1">
                    <a:lumMod val="75000"/>
                  </a:schemeClr>
                </a:solidFill>
              </a:rPr>
              <a:t>/</a:t>
            </a:r>
            <a:r>
              <a:rPr lang="cs-CZ" dirty="0" err="1" smtClean="0">
                <a:solidFill>
                  <a:schemeClr val="accent1">
                    <a:lumMod val="75000"/>
                  </a:schemeClr>
                </a:solidFill>
              </a:rPr>
              <a:t>multimodale</a:t>
            </a:r>
            <a:r>
              <a:rPr lang="de-DE" dirty="0" smtClean="0"/>
              <a:t> Korpora </a:t>
            </a:r>
            <a:endParaRPr lang="cs-CZ" dirty="0" smtClean="0"/>
          </a:p>
          <a:p>
            <a:pPr>
              <a:buNone/>
            </a:pPr>
            <a:r>
              <a:rPr lang="cs-CZ" dirty="0" smtClean="0"/>
              <a:t>	</a:t>
            </a:r>
            <a:r>
              <a:rPr lang="de-DE" sz="1800" dirty="0" smtClean="0"/>
              <a:t>(z.B. </a:t>
            </a:r>
            <a:r>
              <a:rPr lang="cs-CZ" sz="1800" dirty="0" err="1" smtClean="0"/>
              <a:t>das</a:t>
            </a:r>
            <a:r>
              <a:rPr lang="cs-CZ" sz="1800" dirty="0" smtClean="0"/>
              <a:t> </a:t>
            </a:r>
            <a:r>
              <a:rPr lang="cs-CZ" sz="1800" dirty="0" err="1" smtClean="0"/>
              <a:t>Freiburger</a:t>
            </a:r>
            <a:r>
              <a:rPr lang="cs-CZ" sz="1800" dirty="0" smtClean="0"/>
              <a:t> </a:t>
            </a:r>
            <a:r>
              <a:rPr lang="cs-CZ" sz="1800" dirty="0" err="1" smtClean="0"/>
              <a:t>Videokorpus</a:t>
            </a:r>
            <a:r>
              <a:rPr lang="cs-CZ" sz="1800" dirty="0" smtClean="0"/>
              <a:t> </a:t>
            </a:r>
            <a:r>
              <a:rPr lang="cs-CZ" sz="1800" dirty="0" err="1" smtClean="0"/>
              <a:t>zur</a:t>
            </a:r>
            <a:r>
              <a:rPr lang="cs-CZ" sz="1800" dirty="0" smtClean="0"/>
              <a:t> </a:t>
            </a:r>
            <a:r>
              <a:rPr lang="cs-CZ" sz="1800" dirty="0" err="1" smtClean="0"/>
              <a:t>Aphasie</a:t>
            </a:r>
            <a:r>
              <a:rPr lang="cs-CZ" sz="1800" dirty="0" smtClean="0"/>
              <a:t> – Audio- + </a:t>
            </a:r>
            <a:r>
              <a:rPr lang="cs-CZ" sz="1800" dirty="0" err="1" smtClean="0"/>
              <a:t>Videospuren</a:t>
            </a:r>
            <a:r>
              <a:rPr lang="cs-CZ" sz="1800" dirty="0" smtClean="0"/>
              <a:t> + </a:t>
            </a:r>
            <a:r>
              <a:rPr lang="cs-CZ" sz="1800" dirty="0" err="1" smtClean="0"/>
              <a:t>Transkriptionen</a:t>
            </a:r>
            <a:r>
              <a:rPr lang="cs-CZ" sz="1800" dirty="0" smtClean="0"/>
              <a:t> + </a:t>
            </a:r>
            <a:r>
              <a:rPr lang="cs-CZ" sz="1800" dirty="0" err="1" smtClean="0"/>
              <a:t>weitere</a:t>
            </a:r>
            <a:r>
              <a:rPr lang="cs-CZ" sz="1800" dirty="0" smtClean="0"/>
              <a:t> </a:t>
            </a:r>
            <a:r>
              <a:rPr lang="cs-CZ" sz="1800" dirty="0" err="1" smtClean="0"/>
              <a:t>Annotationen</a:t>
            </a:r>
            <a:r>
              <a:rPr lang="de-DE" sz="1800" dirty="0" smtClean="0"/>
              <a:t>)</a:t>
            </a:r>
            <a:r>
              <a:rPr lang="de-DE" dirty="0" smtClean="0"/>
              <a:t>.</a:t>
            </a:r>
          </a:p>
          <a:p>
            <a:r>
              <a:rPr lang="de-DE" dirty="0" smtClean="0"/>
              <a:t>Ein transkribiertes Korpus wird als Korpus gesprochener Sprache betrachtet.</a:t>
            </a:r>
          </a:p>
          <a:p>
            <a:r>
              <a:rPr lang="de-DE" dirty="0" smtClean="0"/>
              <a:t>Chatsprache als eine Mischform</a:t>
            </a:r>
          </a:p>
          <a:p>
            <a:pPr>
              <a:buNone/>
            </a:pPr>
            <a:r>
              <a:rPr lang="de-DE" dirty="0" smtClean="0"/>
              <a:t>	</a:t>
            </a:r>
            <a:r>
              <a:rPr lang="de-DE" sz="2000" dirty="0" smtClean="0"/>
              <a:t>(schriftliches Medium vs.</a:t>
            </a:r>
            <a:r>
              <a:rPr lang="cs-CZ" sz="2000" dirty="0" smtClean="0"/>
              <a:t> </a:t>
            </a:r>
            <a:r>
              <a:rPr lang="de-DE" sz="2000" dirty="0" smtClean="0"/>
              <a:t>konzeptuelle Mündlichkeit).</a:t>
            </a:r>
            <a:endParaRPr lang="cs-CZ" sz="2000" dirty="0" smtClean="0"/>
          </a:p>
          <a:p>
            <a:endParaRPr lang="cs-CZ" dirty="0"/>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dissolve">
                                      <p:cBhvr>
                                        <p:cTn id="10" dur="500"/>
                                        <p:tgtEl>
                                          <p:spTgt spid="3">
                                            <p:txEl>
                                              <p:pRg st="0" end="0"/>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dissolve">
                                      <p:cBhvr>
                                        <p:cTn id="13" dur="500"/>
                                        <p:tgtEl>
                                          <p:spTgt spid="3">
                                            <p:txEl>
                                              <p:pRg st="1" end="1"/>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dissolve">
                                      <p:cBhvr>
                                        <p:cTn id="16" dur="500"/>
                                        <p:tgtEl>
                                          <p:spTgt spid="3">
                                            <p:txEl>
                                              <p:pRg st="2" end="2"/>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dissolve">
                                      <p:cBhvr>
                                        <p:cTn id="19" dur="500"/>
                                        <p:tgtEl>
                                          <p:spTgt spid="3">
                                            <p:txEl>
                                              <p:pRg st="3" end="3"/>
                                            </p:txEl>
                                          </p:spTgt>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dissolve">
                                      <p:cBhvr>
                                        <p:cTn id="25" dur="500"/>
                                        <p:tgtEl>
                                          <p:spTgt spid="3">
                                            <p:txEl>
                                              <p:pRg st="5" end="5"/>
                                            </p:txEl>
                                          </p:spTgt>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dissolve">
                                      <p:cBhvr>
                                        <p:cTn id="28" dur="500"/>
                                        <p:tgtEl>
                                          <p:spTgt spid="3">
                                            <p:txEl>
                                              <p:pRg st="6" end="6"/>
                                            </p:txEl>
                                          </p:spTgt>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dissolve">
                                      <p:cBhvr>
                                        <p:cTn id="31" dur="500"/>
                                        <p:tgtEl>
                                          <p:spTgt spid="3">
                                            <p:txEl>
                                              <p:pRg st="7" end="7"/>
                                            </p:txEl>
                                          </p:spTgt>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3">
                                            <p:txEl>
                                              <p:pRg st="8" end="8"/>
                                            </p:txEl>
                                          </p:spTgt>
                                        </p:tgtEl>
                                        <p:attrNameLst>
                                          <p:attrName>style.visibility</p:attrName>
                                        </p:attrNameLst>
                                      </p:cBhvr>
                                      <p:to>
                                        <p:strVal val="visible"/>
                                      </p:to>
                                    </p:set>
                                    <p:animEffect transition="in" filter="dissolve">
                                      <p:cBhvr>
                                        <p:cTn id="34" dur="500"/>
                                        <p:tgtEl>
                                          <p:spTgt spid="3">
                                            <p:txEl>
                                              <p:pRg st="8" end="8"/>
                                            </p:txEl>
                                          </p:spTgt>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dissolve">
                                      <p:cBhvr>
                                        <p:cTn id="37" dur="500"/>
                                        <p:tgtEl>
                                          <p:spTgt spid="3">
                                            <p:txEl>
                                              <p:pRg st="9" end="9"/>
                                            </p:txEl>
                                          </p:spTgt>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3">
                                            <p:txEl>
                                              <p:pRg st="10" end="10"/>
                                            </p:txEl>
                                          </p:spTgt>
                                        </p:tgtEl>
                                        <p:attrNameLst>
                                          <p:attrName>style.visibility</p:attrName>
                                        </p:attrNameLst>
                                      </p:cBhvr>
                                      <p:to>
                                        <p:strVal val="visible"/>
                                      </p:to>
                                    </p:set>
                                    <p:animEffect transition="in" filter="dissolve">
                                      <p:cBhvr>
                                        <p:cTn id="40" dur="500"/>
                                        <p:tgtEl>
                                          <p:spTgt spid="3">
                                            <p:txEl>
                                              <p:pRg st="10" end="10"/>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9" presetClass="entr" presetSubtype="0" fill="hold" grpId="0" nodeType="clickEffect">
                                  <p:stCondLst>
                                    <p:cond delay="0"/>
                                  </p:stCondLst>
                                  <p:childTnLst>
                                    <p:set>
                                      <p:cBhvr>
                                        <p:cTn id="44" dur="1" fill="hold">
                                          <p:stCondLst>
                                            <p:cond delay="0"/>
                                          </p:stCondLst>
                                        </p:cTn>
                                        <p:tgtEl>
                                          <p:spTgt spid="6">
                                            <p:bg/>
                                          </p:spTgt>
                                        </p:tgtEl>
                                        <p:attrNameLst>
                                          <p:attrName>style.visibility</p:attrName>
                                        </p:attrNameLst>
                                      </p:cBhvr>
                                      <p:to>
                                        <p:strVal val="visible"/>
                                      </p:to>
                                    </p:set>
                                    <p:animEffect transition="in" filter="dissolve">
                                      <p:cBhvr>
                                        <p:cTn id="45" dur="500"/>
                                        <p:tgtEl>
                                          <p:spTgt spid="6">
                                            <p:bg/>
                                          </p:spTgt>
                                        </p:tgtEl>
                                      </p:cBhvr>
                                    </p:animEffect>
                                  </p:childTnLst>
                                </p:cTn>
                              </p:par>
                              <p:par>
                                <p:cTn id="46" presetID="9" presetClass="entr" presetSubtype="0" fill="hold" grpId="0" nodeType="withEffect">
                                  <p:stCondLst>
                                    <p:cond delay="0"/>
                                  </p:stCondLst>
                                  <p:childTnLst>
                                    <p:set>
                                      <p:cBhvr>
                                        <p:cTn id="47" dur="1" fill="hold">
                                          <p:stCondLst>
                                            <p:cond delay="0"/>
                                          </p:stCondLst>
                                        </p:cTn>
                                        <p:tgtEl>
                                          <p:spTgt spid="6">
                                            <p:txEl>
                                              <p:pRg st="0" end="0"/>
                                            </p:txEl>
                                          </p:spTgt>
                                        </p:tgtEl>
                                        <p:attrNameLst>
                                          <p:attrName>style.visibility</p:attrName>
                                        </p:attrNameLst>
                                      </p:cBhvr>
                                      <p:to>
                                        <p:strVal val="visible"/>
                                      </p:to>
                                    </p:set>
                                    <p:animEffect transition="in" filter="dissolve">
                                      <p:cBhvr>
                                        <p:cTn id="48" dur="500"/>
                                        <p:tgtEl>
                                          <p:spTgt spid="6">
                                            <p:txEl>
                                              <p:pRg st="0" end="0"/>
                                            </p:txEl>
                                          </p:spTgt>
                                        </p:tgtEl>
                                      </p:cBhvr>
                                    </p:animEffect>
                                  </p:childTnLst>
                                </p:cTn>
                              </p:par>
                              <p:par>
                                <p:cTn id="49" presetID="9" presetClass="entr" presetSubtype="0" fill="hold" grpId="0" nodeType="withEffect">
                                  <p:stCondLst>
                                    <p:cond delay="0"/>
                                  </p:stCondLst>
                                  <p:iterate type="lt">
                                    <p:tmPct val="0"/>
                                  </p:iterate>
                                  <p:childTnLst>
                                    <p:set>
                                      <p:cBhvr>
                                        <p:cTn id="50" dur="1" fill="hold">
                                          <p:stCondLst>
                                            <p:cond delay="0"/>
                                          </p:stCondLst>
                                        </p:cTn>
                                        <p:tgtEl>
                                          <p:spTgt spid="6">
                                            <p:txEl>
                                              <p:pRg st="1" end="1"/>
                                            </p:txEl>
                                          </p:spTgt>
                                        </p:tgtEl>
                                        <p:attrNameLst>
                                          <p:attrName>style.visibility</p:attrName>
                                        </p:attrNameLst>
                                      </p:cBhvr>
                                      <p:to>
                                        <p:strVal val="visible"/>
                                      </p:to>
                                    </p:set>
                                    <p:animEffect transition="in" filter="dissolve">
                                      <p:cBhvr>
                                        <p:cTn id="51" dur="500"/>
                                        <p:tgtEl>
                                          <p:spTgt spid="6">
                                            <p:txEl>
                                              <p:pRg st="1" end="1"/>
                                            </p:txEl>
                                          </p:spTgt>
                                        </p:tgtEl>
                                      </p:cBhvr>
                                    </p:animEffect>
                                  </p:childTnLst>
                                </p:cTn>
                              </p:par>
                              <p:par>
                                <p:cTn id="52" presetID="9" presetClass="entr" presetSubtype="0" fill="hold" grpId="0" nodeType="withEffect">
                                  <p:stCondLst>
                                    <p:cond delay="0"/>
                                  </p:stCondLst>
                                  <p:childTnLst>
                                    <p:set>
                                      <p:cBhvr>
                                        <p:cTn id="53" dur="1" fill="hold">
                                          <p:stCondLst>
                                            <p:cond delay="0"/>
                                          </p:stCondLst>
                                        </p:cTn>
                                        <p:tgtEl>
                                          <p:spTgt spid="6">
                                            <p:txEl>
                                              <p:pRg st="2" end="2"/>
                                            </p:txEl>
                                          </p:spTgt>
                                        </p:tgtEl>
                                        <p:attrNameLst>
                                          <p:attrName>style.visibility</p:attrName>
                                        </p:attrNameLst>
                                      </p:cBhvr>
                                      <p:to>
                                        <p:strVal val="visible"/>
                                      </p:to>
                                    </p:set>
                                    <p:animEffect transition="in" filter="dissolve">
                                      <p:cBhvr>
                                        <p:cTn id="54" dur="500"/>
                                        <p:tgtEl>
                                          <p:spTgt spid="6">
                                            <p:txEl>
                                              <p:pRg st="2" end="2"/>
                                            </p:txEl>
                                          </p:spTgt>
                                        </p:tgtEl>
                                      </p:cBhvr>
                                    </p:animEffect>
                                  </p:childTnLst>
                                </p:cTn>
                              </p:par>
                              <p:par>
                                <p:cTn id="55" presetID="9" presetClass="entr" presetSubtype="0" fill="hold" grpId="0" nodeType="withEffect">
                                  <p:stCondLst>
                                    <p:cond delay="0"/>
                                  </p:stCondLst>
                                  <p:childTnLst>
                                    <p:set>
                                      <p:cBhvr>
                                        <p:cTn id="56" dur="1" fill="hold">
                                          <p:stCondLst>
                                            <p:cond delay="0"/>
                                          </p:stCondLst>
                                        </p:cTn>
                                        <p:tgtEl>
                                          <p:spTgt spid="6">
                                            <p:txEl>
                                              <p:pRg st="3" end="3"/>
                                            </p:txEl>
                                          </p:spTgt>
                                        </p:tgtEl>
                                        <p:attrNameLst>
                                          <p:attrName>style.visibility</p:attrName>
                                        </p:attrNameLst>
                                      </p:cBhvr>
                                      <p:to>
                                        <p:strVal val="visible"/>
                                      </p:to>
                                    </p:set>
                                    <p:animEffect transition="in" filter="dissolve">
                                      <p:cBhvr>
                                        <p:cTn id="57" dur="500"/>
                                        <p:tgtEl>
                                          <p:spTgt spid="6">
                                            <p:txEl>
                                              <p:pRg st="3" end="3"/>
                                            </p:txEl>
                                          </p:spTgt>
                                        </p:tgtEl>
                                      </p:cBhvr>
                                    </p:animEffect>
                                  </p:childTnLst>
                                </p:cTn>
                              </p:par>
                              <p:par>
                                <p:cTn id="58" presetID="9" presetClass="entr" presetSubtype="0" fill="hold" grpId="0" nodeType="withEffect">
                                  <p:stCondLst>
                                    <p:cond delay="0"/>
                                  </p:stCondLst>
                                  <p:childTnLst>
                                    <p:set>
                                      <p:cBhvr>
                                        <p:cTn id="59" dur="1" fill="hold">
                                          <p:stCondLst>
                                            <p:cond delay="0"/>
                                          </p:stCondLst>
                                        </p:cTn>
                                        <p:tgtEl>
                                          <p:spTgt spid="6">
                                            <p:txEl>
                                              <p:pRg st="4" end="4"/>
                                            </p:txEl>
                                          </p:spTgt>
                                        </p:tgtEl>
                                        <p:attrNameLst>
                                          <p:attrName>style.visibility</p:attrName>
                                        </p:attrNameLst>
                                      </p:cBhvr>
                                      <p:to>
                                        <p:strVal val="visible"/>
                                      </p:to>
                                    </p:set>
                                    <p:animEffect transition="in" filter="dissolve">
                                      <p:cBhvr>
                                        <p:cTn id="60" dur="500"/>
                                        <p:tgtEl>
                                          <p:spTgt spid="6">
                                            <p:txEl>
                                              <p:pRg st="4" end="4"/>
                                            </p:txEl>
                                          </p:spTgt>
                                        </p:tgtEl>
                                      </p:cBhvr>
                                    </p:animEffect>
                                  </p:childTnLst>
                                </p:cTn>
                              </p:par>
                              <p:par>
                                <p:cTn id="61" presetID="9" presetClass="entr" presetSubtype="0" fill="hold" grpId="0" nodeType="withEffect">
                                  <p:stCondLst>
                                    <p:cond delay="0"/>
                                  </p:stCondLst>
                                  <p:childTnLst>
                                    <p:set>
                                      <p:cBhvr>
                                        <p:cTn id="62" dur="1" fill="hold">
                                          <p:stCondLst>
                                            <p:cond delay="0"/>
                                          </p:stCondLst>
                                        </p:cTn>
                                        <p:tgtEl>
                                          <p:spTgt spid="6">
                                            <p:txEl>
                                              <p:pRg st="5" end="5"/>
                                            </p:txEl>
                                          </p:spTgt>
                                        </p:tgtEl>
                                        <p:attrNameLst>
                                          <p:attrName>style.visibility</p:attrName>
                                        </p:attrNameLst>
                                      </p:cBhvr>
                                      <p:to>
                                        <p:strVal val="visible"/>
                                      </p:to>
                                    </p:set>
                                    <p:animEffect transition="in" filter="dissolve">
                                      <p:cBhvr>
                                        <p:cTn id="63" dur="500"/>
                                        <p:tgtEl>
                                          <p:spTgt spid="6">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6" grpId="0" build="allAtOnce"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83568" y="260648"/>
            <a:ext cx="7772400" cy="1143000"/>
          </a:xfrm>
        </p:spPr>
        <p:txBody>
          <a:bodyPr/>
          <a:lstStyle/>
          <a:p>
            <a:r>
              <a:rPr lang="cs-CZ" dirty="0" err="1" smtClean="0"/>
              <a:t>Korpustypologie</a:t>
            </a:r>
            <a:endParaRPr lang="cs-CZ" dirty="0"/>
          </a:p>
        </p:txBody>
      </p:sp>
      <p:sp>
        <p:nvSpPr>
          <p:cNvPr id="3" name="Zástupný symbol pro obsah 2"/>
          <p:cNvSpPr>
            <a:spLocks noGrp="1"/>
          </p:cNvSpPr>
          <p:nvPr>
            <p:ph idx="1"/>
          </p:nvPr>
        </p:nvSpPr>
        <p:spPr>
          <a:xfrm>
            <a:off x="683568" y="1340768"/>
            <a:ext cx="7772400" cy="5115272"/>
          </a:xfrm>
        </p:spPr>
        <p:txBody>
          <a:bodyPr/>
          <a:lstStyle/>
          <a:p>
            <a:pPr>
              <a:buNone/>
            </a:pPr>
            <a:r>
              <a:rPr lang="cs-CZ" sz="2800" dirty="0" err="1" smtClean="0"/>
              <a:t>Kriterien</a:t>
            </a:r>
            <a:r>
              <a:rPr lang="cs-CZ" sz="2800" dirty="0" smtClean="0"/>
              <a:t>, </a:t>
            </a:r>
            <a:r>
              <a:rPr lang="cs-CZ" sz="2800" dirty="0" err="1" smtClean="0"/>
              <a:t>die</a:t>
            </a:r>
            <a:r>
              <a:rPr lang="cs-CZ" sz="2800" dirty="0" smtClean="0"/>
              <a:t> </a:t>
            </a:r>
            <a:r>
              <a:rPr lang="cs-CZ" sz="2800" dirty="0" err="1" smtClean="0"/>
              <a:t>Primärdaten</a:t>
            </a:r>
            <a:r>
              <a:rPr lang="cs-CZ" sz="2800" dirty="0" smtClean="0"/>
              <a:t> </a:t>
            </a:r>
            <a:r>
              <a:rPr lang="cs-CZ" sz="2800" dirty="0" err="1" smtClean="0"/>
              <a:t>betreffen</a:t>
            </a:r>
            <a:endParaRPr lang="cs-CZ" sz="2800" dirty="0" smtClean="0"/>
          </a:p>
          <a:p>
            <a:pPr lvl="1"/>
            <a:r>
              <a:rPr lang="de-DE" sz="2400" dirty="0" smtClean="0"/>
              <a:t>Sprachenauswahl</a:t>
            </a:r>
          </a:p>
          <a:p>
            <a:pPr lvl="1"/>
            <a:r>
              <a:rPr lang="de-DE" sz="2400" dirty="0" smtClean="0"/>
              <a:t>Medium</a:t>
            </a:r>
          </a:p>
          <a:p>
            <a:pPr lvl="1"/>
            <a:r>
              <a:rPr lang="de-DE" sz="3200" dirty="0" smtClean="0">
                <a:solidFill>
                  <a:srgbClr val="C00000"/>
                </a:solidFill>
              </a:rPr>
              <a:t>Größe</a:t>
            </a:r>
          </a:p>
          <a:p>
            <a:pPr lvl="1"/>
            <a:r>
              <a:rPr lang="de-DE" sz="2400" dirty="0" smtClean="0"/>
              <a:t>Sprachbezug</a:t>
            </a:r>
          </a:p>
          <a:p>
            <a:pPr lvl="1"/>
            <a:r>
              <a:rPr lang="de-DE" sz="2400" dirty="0" smtClean="0"/>
              <a:t>Funktionalität</a:t>
            </a:r>
          </a:p>
          <a:p>
            <a:pPr>
              <a:buNone/>
            </a:pPr>
            <a:r>
              <a:rPr lang="cs-CZ" sz="2800" dirty="0" err="1" smtClean="0"/>
              <a:t>Kriterien</a:t>
            </a:r>
            <a:r>
              <a:rPr lang="cs-CZ" sz="2800" dirty="0" smtClean="0"/>
              <a:t>, </a:t>
            </a:r>
            <a:r>
              <a:rPr lang="cs-CZ" sz="2800" dirty="0" err="1" smtClean="0"/>
              <a:t>die</a:t>
            </a:r>
            <a:r>
              <a:rPr lang="cs-CZ" sz="2800" dirty="0" smtClean="0"/>
              <a:t> </a:t>
            </a:r>
            <a:r>
              <a:rPr lang="cs-CZ" sz="2800" dirty="0" err="1" smtClean="0"/>
              <a:t>Korpusaufbereitung</a:t>
            </a:r>
            <a:r>
              <a:rPr lang="cs-CZ" sz="2800" dirty="0" smtClean="0"/>
              <a:t> </a:t>
            </a:r>
            <a:r>
              <a:rPr lang="cs-CZ" sz="2800" dirty="0" err="1" smtClean="0"/>
              <a:t>betreffen</a:t>
            </a:r>
            <a:endParaRPr lang="cs-CZ" sz="2800" dirty="0" smtClean="0"/>
          </a:p>
          <a:p>
            <a:pPr lvl="1"/>
            <a:r>
              <a:rPr lang="de-DE" sz="2400" dirty="0" smtClean="0"/>
              <a:t>Annotation</a:t>
            </a:r>
            <a:r>
              <a:rPr lang="pl-PL" sz="2400" dirty="0" smtClean="0"/>
              <a:t>*</a:t>
            </a:r>
            <a:endParaRPr lang="de-DE" sz="2400" dirty="0" smtClean="0"/>
          </a:p>
          <a:p>
            <a:pPr>
              <a:buNone/>
            </a:pPr>
            <a:r>
              <a:rPr lang="cs-CZ" sz="2800" dirty="0" err="1" smtClean="0"/>
              <a:t>Kriterien</a:t>
            </a:r>
            <a:r>
              <a:rPr lang="cs-CZ" sz="2800" dirty="0" smtClean="0"/>
              <a:t>, </a:t>
            </a:r>
            <a:r>
              <a:rPr lang="cs-CZ" sz="2800" dirty="0" err="1" smtClean="0"/>
              <a:t>die</a:t>
            </a:r>
            <a:r>
              <a:rPr lang="cs-CZ" sz="2800" dirty="0" smtClean="0"/>
              <a:t> </a:t>
            </a:r>
            <a:r>
              <a:rPr lang="cs-CZ" sz="2800" dirty="0" err="1" smtClean="0"/>
              <a:t>das</a:t>
            </a:r>
            <a:r>
              <a:rPr lang="cs-CZ" sz="2800" dirty="0" smtClean="0"/>
              <a:t> Korpus </a:t>
            </a:r>
            <a:r>
              <a:rPr lang="cs-CZ" sz="2800" dirty="0" err="1" smtClean="0"/>
              <a:t>selbst</a:t>
            </a:r>
            <a:r>
              <a:rPr lang="cs-CZ" sz="2800" dirty="0" smtClean="0"/>
              <a:t> </a:t>
            </a:r>
            <a:r>
              <a:rPr lang="cs-CZ" sz="2800" dirty="0" err="1" smtClean="0"/>
              <a:t>betreffen</a:t>
            </a:r>
            <a:endParaRPr lang="cs-CZ" sz="2800" dirty="0" smtClean="0"/>
          </a:p>
          <a:p>
            <a:r>
              <a:rPr lang="de-DE" sz="2800" dirty="0" smtClean="0"/>
              <a:t>Persistenz</a:t>
            </a:r>
          </a:p>
          <a:p>
            <a:r>
              <a:rPr lang="de-DE" sz="2800" dirty="0" smtClean="0"/>
              <a:t>Verfügbarkeit</a:t>
            </a:r>
            <a:r>
              <a:rPr lang="pl-PL" sz="2800" dirty="0" smtClean="0"/>
              <a:t>*</a:t>
            </a:r>
          </a:p>
          <a:p>
            <a:endParaRPr lang="cs-CZ" dirty="0"/>
          </a:p>
        </p:txBody>
      </p:sp>
      <p:sp>
        <p:nvSpPr>
          <p:cNvPr id="5" name="Zástupný symbol pro číslo snímku 4"/>
          <p:cNvSpPr>
            <a:spLocks noGrp="1"/>
          </p:cNvSpPr>
          <p:nvPr>
            <p:ph type="sldNum" sz="quarter" idx="12"/>
          </p:nvPr>
        </p:nvSpPr>
        <p:spPr/>
        <p:txBody>
          <a:bodyPr/>
          <a:lstStyle/>
          <a:p>
            <a:fld id="{F1894A37-8539-43D5-B93E-E9818CA99945}" type="slidenum">
              <a:rPr lang="cs-CZ" smtClean="0"/>
              <a:pPr/>
              <a:t>14</a:t>
            </a:fld>
            <a:endParaRPr lang="cs-CZ"/>
          </a:p>
        </p:txBody>
      </p:sp>
      <p:sp>
        <p:nvSpPr>
          <p:cNvPr id="6" name="TextovéPole 5"/>
          <p:cNvSpPr txBox="1"/>
          <p:nvPr/>
        </p:nvSpPr>
        <p:spPr>
          <a:xfrm>
            <a:off x="755576" y="3212976"/>
            <a:ext cx="6984776" cy="2308324"/>
          </a:xfrm>
          <a:prstGeom prst="rect">
            <a:avLst/>
          </a:prstGeom>
          <a:solidFill>
            <a:schemeClr val="accent2">
              <a:lumMod val="20000"/>
              <a:lumOff val="80000"/>
            </a:schemeClr>
          </a:solidFill>
        </p:spPr>
        <p:txBody>
          <a:bodyPr wrap="square" rtlCol="0">
            <a:spAutoFit/>
          </a:bodyPr>
          <a:lstStyle/>
          <a:p>
            <a:pPr>
              <a:buFont typeface="Arial" pitchFamily="34" charset="0"/>
              <a:buChar char="•"/>
            </a:pPr>
            <a:r>
              <a:rPr lang="cs-CZ" dirty="0" smtClean="0"/>
              <a:t> </a:t>
            </a:r>
            <a:r>
              <a:rPr lang="cs-CZ" dirty="0" err="1" smtClean="0"/>
              <a:t>Von</a:t>
            </a:r>
            <a:r>
              <a:rPr lang="cs-CZ" dirty="0" smtClean="0"/>
              <a:t> </a:t>
            </a:r>
            <a:r>
              <a:rPr lang="cs-CZ" dirty="0" err="1" smtClean="0"/>
              <a:t>kleinen</a:t>
            </a:r>
            <a:r>
              <a:rPr lang="cs-CZ" dirty="0" smtClean="0"/>
              <a:t> bis </a:t>
            </a:r>
            <a:r>
              <a:rPr lang="cs-CZ" dirty="0" err="1" smtClean="0"/>
              <a:t>zu</a:t>
            </a:r>
            <a:r>
              <a:rPr lang="cs-CZ" dirty="0" smtClean="0"/>
              <a:t> </a:t>
            </a:r>
            <a:r>
              <a:rPr lang="cs-CZ" dirty="0" err="1" smtClean="0"/>
              <a:t>riesengroßen</a:t>
            </a:r>
            <a:r>
              <a:rPr lang="cs-CZ" dirty="0" smtClean="0"/>
              <a:t> </a:t>
            </a:r>
            <a:r>
              <a:rPr lang="cs-CZ" dirty="0" err="1" smtClean="0"/>
              <a:t>Korpora</a:t>
            </a:r>
            <a:r>
              <a:rPr lang="cs-CZ" dirty="0" smtClean="0"/>
              <a:t> (</a:t>
            </a:r>
            <a:r>
              <a:rPr lang="cs-CZ" dirty="0" err="1" smtClean="0"/>
              <a:t>very</a:t>
            </a:r>
            <a:r>
              <a:rPr lang="cs-CZ" dirty="0" smtClean="0"/>
              <a:t> </a:t>
            </a:r>
            <a:r>
              <a:rPr lang="cs-CZ" dirty="0" err="1" smtClean="0"/>
              <a:t>large</a:t>
            </a:r>
            <a:r>
              <a:rPr lang="cs-CZ" dirty="0" smtClean="0"/>
              <a:t> </a:t>
            </a:r>
            <a:r>
              <a:rPr lang="cs-CZ" dirty="0" err="1" smtClean="0"/>
              <a:t>corpora</a:t>
            </a:r>
            <a:r>
              <a:rPr lang="cs-CZ" dirty="0" smtClean="0"/>
              <a:t>; </a:t>
            </a:r>
            <a:r>
              <a:rPr lang="cs-CZ" dirty="0" err="1" smtClean="0"/>
              <a:t>mehrere</a:t>
            </a:r>
            <a:r>
              <a:rPr lang="cs-CZ" dirty="0" smtClean="0"/>
              <a:t> </a:t>
            </a:r>
            <a:r>
              <a:rPr lang="cs-CZ" dirty="0" err="1" smtClean="0"/>
              <a:t>Milliarden</a:t>
            </a:r>
            <a:r>
              <a:rPr lang="cs-CZ" dirty="0" smtClean="0"/>
              <a:t> </a:t>
            </a:r>
            <a:r>
              <a:rPr lang="cs-CZ" dirty="0" err="1" smtClean="0"/>
              <a:t>laufender</a:t>
            </a:r>
            <a:r>
              <a:rPr lang="cs-CZ" dirty="0" smtClean="0"/>
              <a:t> </a:t>
            </a:r>
            <a:r>
              <a:rPr lang="cs-CZ" dirty="0" err="1" smtClean="0"/>
              <a:t>Textwörter</a:t>
            </a:r>
            <a:r>
              <a:rPr lang="cs-CZ" dirty="0" smtClean="0"/>
              <a:t>)</a:t>
            </a:r>
          </a:p>
          <a:p>
            <a:endParaRPr lang="cs-CZ" dirty="0" smtClean="0"/>
          </a:p>
          <a:p>
            <a:pPr>
              <a:buFont typeface="Arial" pitchFamily="34" charset="0"/>
              <a:buChar char="•"/>
            </a:pPr>
            <a:r>
              <a:rPr lang="cs-CZ" dirty="0" smtClean="0"/>
              <a:t> </a:t>
            </a:r>
            <a:r>
              <a:rPr lang="de-DE" dirty="0" smtClean="0"/>
              <a:t>Je stärker ein Korpus annotiert ist, desto kleiner ist normalerweise die Datenmenge.</a:t>
            </a:r>
          </a:p>
          <a:p>
            <a:endParaRPr lang="cs-CZ" dirty="0"/>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dissolve">
                                      <p:cBhvr>
                                        <p:cTn id="10" dur="500"/>
                                        <p:tgtEl>
                                          <p:spTgt spid="3">
                                            <p:txEl>
                                              <p:pRg st="0" end="0"/>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dissolve">
                                      <p:cBhvr>
                                        <p:cTn id="13" dur="500"/>
                                        <p:tgtEl>
                                          <p:spTgt spid="3">
                                            <p:txEl>
                                              <p:pRg st="1" end="1"/>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dissolve">
                                      <p:cBhvr>
                                        <p:cTn id="16" dur="500"/>
                                        <p:tgtEl>
                                          <p:spTgt spid="3">
                                            <p:txEl>
                                              <p:pRg st="2" end="2"/>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dissolve">
                                      <p:cBhvr>
                                        <p:cTn id="19" dur="500"/>
                                        <p:tgtEl>
                                          <p:spTgt spid="3">
                                            <p:txEl>
                                              <p:pRg st="3" end="3"/>
                                            </p:txEl>
                                          </p:spTgt>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dissolve">
                                      <p:cBhvr>
                                        <p:cTn id="25" dur="500"/>
                                        <p:tgtEl>
                                          <p:spTgt spid="3">
                                            <p:txEl>
                                              <p:pRg st="5" end="5"/>
                                            </p:txEl>
                                          </p:spTgt>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dissolve">
                                      <p:cBhvr>
                                        <p:cTn id="28" dur="500"/>
                                        <p:tgtEl>
                                          <p:spTgt spid="3">
                                            <p:txEl>
                                              <p:pRg st="6" end="6"/>
                                            </p:txEl>
                                          </p:spTgt>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dissolve">
                                      <p:cBhvr>
                                        <p:cTn id="31" dur="500"/>
                                        <p:tgtEl>
                                          <p:spTgt spid="3">
                                            <p:txEl>
                                              <p:pRg st="7" end="7"/>
                                            </p:txEl>
                                          </p:spTgt>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3">
                                            <p:txEl>
                                              <p:pRg st="8" end="8"/>
                                            </p:txEl>
                                          </p:spTgt>
                                        </p:tgtEl>
                                        <p:attrNameLst>
                                          <p:attrName>style.visibility</p:attrName>
                                        </p:attrNameLst>
                                      </p:cBhvr>
                                      <p:to>
                                        <p:strVal val="visible"/>
                                      </p:to>
                                    </p:set>
                                    <p:animEffect transition="in" filter="dissolve">
                                      <p:cBhvr>
                                        <p:cTn id="34" dur="500"/>
                                        <p:tgtEl>
                                          <p:spTgt spid="3">
                                            <p:txEl>
                                              <p:pRg st="8" end="8"/>
                                            </p:txEl>
                                          </p:spTgt>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dissolve">
                                      <p:cBhvr>
                                        <p:cTn id="37" dur="500"/>
                                        <p:tgtEl>
                                          <p:spTgt spid="3">
                                            <p:txEl>
                                              <p:pRg st="9" end="9"/>
                                            </p:txEl>
                                          </p:spTgt>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3">
                                            <p:txEl>
                                              <p:pRg st="10" end="10"/>
                                            </p:txEl>
                                          </p:spTgt>
                                        </p:tgtEl>
                                        <p:attrNameLst>
                                          <p:attrName>style.visibility</p:attrName>
                                        </p:attrNameLst>
                                      </p:cBhvr>
                                      <p:to>
                                        <p:strVal val="visible"/>
                                      </p:to>
                                    </p:set>
                                    <p:animEffect transition="in" filter="dissolve">
                                      <p:cBhvr>
                                        <p:cTn id="40" dur="500"/>
                                        <p:tgtEl>
                                          <p:spTgt spid="3">
                                            <p:txEl>
                                              <p:pRg st="10" end="10"/>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9" presetClass="entr" presetSubtype="0" fill="hold" grpId="0" nodeType="clickEffect">
                                  <p:stCondLst>
                                    <p:cond delay="0"/>
                                  </p:stCondLst>
                                  <p:childTnLst>
                                    <p:set>
                                      <p:cBhvr>
                                        <p:cTn id="44" dur="1" fill="hold">
                                          <p:stCondLst>
                                            <p:cond delay="0"/>
                                          </p:stCondLst>
                                        </p:cTn>
                                        <p:tgtEl>
                                          <p:spTgt spid="6"/>
                                        </p:tgtEl>
                                        <p:attrNameLst>
                                          <p:attrName>style.visibility</p:attrName>
                                        </p:attrNameLst>
                                      </p:cBhvr>
                                      <p:to>
                                        <p:strVal val="visible"/>
                                      </p:to>
                                    </p:set>
                                    <p:animEffect transition="in" filter="dissolve">
                                      <p:cBhvr>
                                        <p:cTn id="4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6"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83568" y="260648"/>
            <a:ext cx="7772400" cy="1143000"/>
          </a:xfrm>
        </p:spPr>
        <p:txBody>
          <a:bodyPr/>
          <a:lstStyle/>
          <a:p>
            <a:r>
              <a:rPr lang="cs-CZ" dirty="0" err="1" smtClean="0"/>
              <a:t>Korpustypologie</a:t>
            </a:r>
            <a:endParaRPr lang="cs-CZ" dirty="0"/>
          </a:p>
        </p:txBody>
      </p:sp>
      <p:sp>
        <p:nvSpPr>
          <p:cNvPr id="3" name="Zástupný symbol pro obsah 2"/>
          <p:cNvSpPr>
            <a:spLocks noGrp="1"/>
          </p:cNvSpPr>
          <p:nvPr>
            <p:ph idx="1"/>
          </p:nvPr>
        </p:nvSpPr>
        <p:spPr>
          <a:xfrm>
            <a:off x="683568" y="1340768"/>
            <a:ext cx="7772400" cy="5115272"/>
          </a:xfrm>
        </p:spPr>
        <p:txBody>
          <a:bodyPr/>
          <a:lstStyle/>
          <a:p>
            <a:pPr>
              <a:buNone/>
            </a:pPr>
            <a:r>
              <a:rPr lang="cs-CZ" sz="2800" dirty="0" err="1" smtClean="0"/>
              <a:t>Kriterien</a:t>
            </a:r>
            <a:r>
              <a:rPr lang="cs-CZ" sz="2800" dirty="0" smtClean="0"/>
              <a:t>, </a:t>
            </a:r>
            <a:r>
              <a:rPr lang="cs-CZ" sz="2800" dirty="0" err="1" smtClean="0"/>
              <a:t>die</a:t>
            </a:r>
            <a:r>
              <a:rPr lang="cs-CZ" sz="2800" dirty="0" smtClean="0"/>
              <a:t> </a:t>
            </a:r>
            <a:r>
              <a:rPr lang="cs-CZ" sz="2800" dirty="0" err="1" smtClean="0"/>
              <a:t>Primärdaten</a:t>
            </a:r>
            <a:r>
              <a:rPr lang="cs-CZ" sz="2800" dirty="0" smtClean="0"/>
              <a:t> </a:t>
            </a:r>
            <a:r>
              <a:rPr lang="cs-CZ" sz="2800" dirty="0" err="1" smtClean="0"/>
              <a:t>betreffen</a:t>
            </a:r>
            <a:endParaRPr lang="cs-CZ" sz="2800" dirty="0" smtClean="0"/>
          </a:p>
          <a:p>
            <a:pPr lvl="1"/>
            <a:r>
              <a:rPr lang="de-DE" sz="2400" dirty="0" smtClean="0"/>
              <a:t>Sprachenauswahl</a:t>
            </a:r>
          </a:p>
          <a:p>
            <a:pPr lvl="1"/>
            <a:r>
              <a:rPr lang="de-DE" sz="2400" dirty="0" smtClean="0"/>
              <a:t>Medium</a:t>
            </a:r>
          </a:p>
          <a:p>
            <a:pPr lvl="1"/>
            <a:r>
              <a:rPr lang="de-DE" sz="2400" dirty="0" smtClean="0"/>
              <a:t>Größe</a:t>
            </a:r>
          </a:p>
          <a:p>
            <a:pPr lvl="1"/>
            <a:r>
              <a:rPr lang="de-DE" sz="3200" dirty="0" smtClean="0">
                <a:solidFill>
                  <a:srgbClr val="C00000"/>
                </a:solidFill>
              </a:rPr>
              <a:t>Sprachbezug</a:t>
            </a:r>
          </a:p>
          <a:p>
            <a:pPr lvl="1"/>
            <a:r>
              <a:rPr lang="de-DE" sz="2400" dirty="0" smtClean="0"/>
              <a:t>Funktionalität</a:t>
            </a:r>
          </a:p>
          <a:p>
            <a:pPr>
              <a:buNone/>
            </a:pPr>
            <a:r>
              <a:rPr lang="cs-CZ" sz="2800" dirty="0" err="1" smtClean="0"/>
              <a:t>Kriterien</a:t>
            </a:r>
            <a:r>
              <a:rPr lang="cs-CZ" sz="2800" dirty="0" smtClean="0"/>
              <a:t>, </a:t>
            </a:r>
            <a:r>
              <a:rPr lang="cs-CZ" sz="2800" dirty="0" err="1" smtClean="0"/>
              <a:t>die</a:t>
            </a:r>
            <a:r>
              <a:rPr lang="cs-CZ" sz="2800" dirty="0" smtClean="0"/>
              <a:t> </a:t>
            </a:r>
            <a:r>
              <a:rPr lang="cs-CZ" sz="2800" dirty="0" err="1" smtClean="0"/>
              <a:t>Korpusaufbereitung</a:t>
            </a:r>
            <a:r>
              <a:rPr lang="cs-CZ" sz="2800" dirty="0" smtClean="0"/>
              <a:t> </a:t>
            </a:r>
            <a:r>
              <a:rPr lang="cs-CZ" sz="2800" dirty="0" err="1" smtClean="0"/>
              <a:t>betreffen</a:t>
            </a:r>
            <a:endParaRPr lang="cs-CZ" sz="2800" dirty="0" smtClean="0"/>
          </a:p>
          <a:p>
            <a:pPr lvl="1"/>
            <a:r>
              <a:rPr lang="de-DE" sz="2400" dirty="0" smtClean="0"/>
              <a:t>Annotation</a:t>
            </a:r>
            <a:r>
              <a:rPr lang="pl-PL" sz="2400" dirty="0" smtClean="0"/>
              <a:t>*</a:t>
            </a:r>
            <a:endParaRPr lang="de-DE" sz="2400" dirty="0" smtClean="0"/>
          </a:p>
          <a:p>
            <a:pPr>
              <a:buNone/>
            </a:pPr>
            <a:r>
              <a:rPr lang="cs-CZ" sz="2800" dirty="0" err="1" smtClean="0"/>
              <a:t>Kriterien</a:t>
            </a:r>
            <a:r>
              <a:rPr lang="cs-CZ" sz="2800" dirty="0" smtClean="0"/>
              <a:t>, </a:t>
            </a:r>
            <a:r>
              <a:rPr lang="cs-CZ" sz="2800" dirty="0" err="1" smtClean="0"/>
              <a:t>die</a:t>
            </a:r>
            <a:r>
              <a:rPr lang="cs-CZ" sz="2800" dirty="0" smtClean="0"/>
              <a:t> </a:t>
            </a:r>
            <a:r>
              <a:rPr lang="cs-CZ" sz="2800" dirty="0" err="1" smtClean="0"/>
              <a:t>das</a:t>
            </a:r>
            <a:r>
              <a:rPr lang="cs-CZ" sz="2800" dirty="0" smtClean="0"/>
              <a:t> Korpus </a:t>
            </a:r>
            <a:r>
              <a:rPr lang="cs-CZ" sz="2800" dirty="0" err="1" smtClean="0"/>
              <a:t>selbst</a:t>
            </a:r>
            <a:r>
              <a:rPr lang="cs-CZ" sz="2800" dirty="0" smtClean="0"/>
              <a:t> </a:t>
            </a:r>
            <a:r>
              <a:rPr lang="cs-CZ" sz="2800" dirty="0" err="1" smtClean="0"/>
              <a:t>betreffen</a:t>
            </a:r>
            <a:endParaRPr lang="cs-CZ" sz="2800" dirty="0" smtClean="0"/>
          </a:p>
          <a:p>
            <a:r>
              <a:rPr lang="de-DE" sz="2800" dirty="0" smtClean="0"/>
              <a:t>Persistenz</a:t>
            </a:r>
          </a:p>
          <a:p>
            <a:r>
              <a:rPr lang="de-DE" sz="2800" dirty="0" smtClean="0"/>
              <a:t>Verfügbarkeit</a:t>
            </a:r>
            <a:r>
              <a:rPr lang="pl-PL" sz="2800" dirty="0" smtClean="0"/>
              <a:t>*</a:t>
            </a:r>
          </a:p>
          <a:p>
            <a:endParaRPr lang="cs-CZ" dirty="0"/>
          </a:p>
        </p:txBody>
      </p:sp>
      <p:sp>
        <p:nvSpPr>
          <p:cNvPr id="5" name="Zástupný symbol pro číslo snímku 4"/>
          <p:cNvSpPr>
            <a:spLocks noGrp="1"/>
          </p:cNvSpPr>
          <p:nvPr>
            <p:ph type="sldNum" sz="quarter" idx="12"/>
          </p:nvPr>
        </p:nvSpPr>
        <p:spPr/>
        <p:txBody>
          <a:bodyPr/>
          <a:lstStyle/>
          <a:p>
            <a:fld id="{F1894A37-8539-43D5-B93E-E9818CA99945}" type="slidenum">
              <a:rPr lang="cs-CZ" smtClean="0"/>
              <a:pPr/>
              <a:t>15</a:t>
            </a:fld>
            <a:endParaRPr lang="cs-CZ"/>
          </a:p>
        </p:txBody>
      </p:sp>
      <p:sp>
        <p:nvSpPr>
          <p:cNvPr id="6" name="TextovéPole 5"/>
          <p:cNvSpPr txBox="1"/>
          <p:nvPr/>
        </p:nvSpPr>
        <p:spPr>
          <a:xfrm>
            <a:off x="539552" y="3645024"/>
            <a:ext cx="8424936" cy="3046988"/>
          </a:xfrm>
          <a:prstGeom prst="rect">
            <a:avLst/>
          </a:prstGeom>
          <a:solidFill>
            <a:schemeClr val="accent2">
              <a:lumMod val="20000"/>
              <a:lumOff val="80000"/>
            </a:schemeClr>
          </a:solidFill>
        </p:spPr>
        <p:txBody>
          <a:bodyPr wrap="square" rtlCol="0">
            <a:spAutoFit/>
          </a:bodyPr>
          <a:lstStyle/>
          <a:p>
            <a:pPr>
              <a:buFont typeface="Arial" pitchFamily="34" charset="0"/>
              <a:buChar char="•"/>
            </a:pPr>
            <a:r>
              <a:rPr lang="cs-CZ" dirty="0" smtClean="0">
                <a:solidFill>
                  <a:schemeClr val="accent1">
                    <a:lumMod val="75000"/>
                  </a:schemeClr>
                </a:solidFill>
              </a:rPr>
              <a:t> </a:t>
            </a:r>
            <a:r>
              <a:rPr lang="de-DE" dirty="0" smtClean="0">
                <a:solidFill>
                  <a:schemeClr val="accent1">
                    <a:lumMod val="75000"/>
                  </a:schemeClr>
                </a:solidFill>
              </a:rPr>
              <a:t>Referenzkorpora</a:t>
            </a:r>
            <a:r>
              <a:rPr lang="de-DE" dirty="0" smtClean="0"/>
              <a:t> </a:t>
            </a:r>
            <a:r>
              <a:rPr lang="cs-CZ" dirty="0" smtClean="0"/>
              <a:t>(</a:t>
            </a:r>
            <a:r>
              <a:rPr lang="cs-CZ" dirty="0" err="1" smtClean="0"/>
              <a:t>referieren</a:t>
            </a:r>
            <a:r>
              <a:rPr lang="cs-CZ" dirty="0" smtClean="0"/>
              <a:t> </a:t>
            </a:r>
            <a:r>
              <a:rPr lang="cs-CZ" dirty="0" err="1" smtClean="0"/>
              <a:t>zu</a:t>
            </a:r>
            <a:r>
              <a:rPr lang="cs-CZ" dirty="0" smtClean="0"/>
              <a:t> </a:t>
            </a:r>
            <a:r>
              <a:rPr lang="cs-CZ" dirty="0" err="1" smtClean="0"/>
              <a:t>einer</a:t>
            </a:r>
            <a:r>
              <a:rPr lang="cs-CZ" dirty="0" smtClean="0"/>
              <a:t> </a:t>
            </a:r>
            <a:r>
              <a:rPr lang="cs-CZ" dirty="0" err="1" smtClean="0"/>
              <a:t>Sprache</a:t>
            </a:r>
            <a:r>
              <a:rPr lang="cs-CZ" dirty="0" smtClean="0"/>
              <a:t> in </a:t>
            </a:r>
            <a:r>
              <a:rPr lang="cs-CZ" dirty="0" err="1" smtClean="0"/>
              <a:t>ihrer</a:t>
            </a:r>
            <a:r>
              <a:rPr lang="cs-CZ" dirty="0" smtClean="0"/>
              <a:t> </a:t>
            </a:r>
            <a:r>
              <a:rPr lang="cs-CZ" dirty="0" err="1" smtClean="0"/>
              <a:t>Gesamtheit</a:t>
            </a:r>
            <a:r>
              <a:rPr lang="cs-CZ" dirty="0" smtClean="0"/>
              <a:t>) </a:t>
            </a:r>
            <a:r>
              <a:rPr lang="de-DE" dirty="0" smtClean="0"/>
              <a:t>vs. </a:t>
            </a:r>
            <a:r>
              <a:rPr lang="de-DE" dirty="0" smtClean="0">
                <a:solidFill>
                  <a:schemeClr val="accent1">
                    <a:lumMod val="75000"/>
                  </a:schemeClr>
                </a:solidFill>
              </a:rPr>
              <a:t>Spezialkorpora</a:t>
            </a:r>
          </a:p>
          <a:p>
            <a:pPr>
              <a:buFont typeface="Arial" pitchFamily="34" charset="0"/>
              <a:buChar char="•"/>
            </a:pPr>
            <a:r>
              <a:rPr lang="cs-CZ" dirty="0" smtClean="0"/>
              <a:t> </a:t>
            </a:r>
            <a:r>
              <a:rPr lang="de-DE" dirty="0" smtClean="0"/>
              <a:t>Ausgewogenheit </a:t>
            </a:r>
            <a:r>
              <a:rPr lang="pl-PL" dirty="0" smtClean="0">
                <a:sym typeface="Wingdings" pitchFamily="2" charset="2"/>
              </a:rPr>
              <a:t></a:t>
            </a:r>
            <a:r>
              <a:rPr lang="de-DE" dirty="0" smtClean="0">
                <a:sym typeface="Wingdings" pitchFamily="2" charset="2"/>
              </a:rPr>
              <a:t>Verhältnis zwischen Korpus und repräsentiertem Gegenstand. Ein ausgewogenes Korpus beurteilt angemessen die Heterogenität einer Sprache.</a:t>
            </a:r>
          </a:p>
          <a:p>
            <a:pPr>
              <a:buFont typeface="Arial" pitchFamily="34" charset="0"/>
              <a:buChar char="•"/>
            </a:pPr>
            <a:r>
              <a:rPr lang="cs-CZ" dirty="0" smtClean="0">
                <a:solidFill>
                  <a:schemeClr val="accent6">
                    <a:lumMod val="75000"/>
                  </a:schemeClr>
                </a:solidFill>
                <a:sym typeface="Wingdings" pitchFamily="2" charset="2"/>
              </a:rPr>
              <a:t> </a:t>
            </a:r>
            <a:r>
              <a:rPr lang="de-DE" dirty="0" smtClean="0">
                <a:solidFill>
                  <a:schemeClr val="accent6">
                    <a:lumMod val="75000"/>
                  </a:schemeClr>
                </a:solidFill>
                <a:sym typeface="Wingdings" pitchFamily="2" charset="2"/>
              </a:rPr>
              <a:t>Opportunistische</a:t>
            </a:r>
            <a:r>
              <a:rPr lang="de-DE" dirty="0" smtClean="0">
                <a:sym typeface="Wingdings" pitchFamily="2" charset="2"/>
              </a:rPr>
              <a:t> Datenzusammenstellung </a:t>
            </a:r>
            <a:r>
              <a:rPr lang="pl-PL" dirty="0" smtClean="0">
                <a:sym typeface="Wingdings" pitchFamily="2" charset="2"/>
              </a:rPr>
              <a:t></a:t>
            </a:r>
            <a:r>
              <a:rPr lang="de-DE" dirty="0" smtClean="0">
                <a:sym typeface="Wingdings" pitchFamily="2" charset="2"/>
              </a:rPr>
              <a:t> Ein Text wird deshalb zum Teil eines Korpus, weil er frei zur Verfügung steht</a:t>
            </a:r>
          </a:p>
          <a:p>
            <a:pPr>
              <a:buNone/>
            </a:pPr>
            <a:r>
              <a:rPr lang="de-DE" dirty="0" smtClean="0">
                <a:sym typeface="Wingdings" pitchFamily="2" charset="2"/>
              </a:rPr>
              <a:t>	(z.B. Jahrgänge einer Zeitung).</a:t>
            </a:r>
            <a:endParaRPr lang="cs-CZ" dirty="0"/>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dissolve">
                                      <p:cBhvr>
                                        <p:cTn id="10" dur="500"/>
                                        <p:tgtEl>
                                          <p:spTgt spid="3">
                                            <p:txEl>
                                              <p:pRg st="0" end="0"/>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dissolve">
                                      <p:cBhvr>
                                        <p:cTn id="13" dur="500"/>
                                        <p:tgtEl>
                                          <p:spTgt spid="3">
                                            <p:txEl>
                                              <p:pRg st="1" end="1"/>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dissolve">
                                      <p:cBhvr>
                                        <p:cTn id="16" dur="500"/>
                                        <p:tgtEl>
                                          <p:spTgt spid="3">
                                            <p:txEl>
                                              <p:pRg st="2" end="2"/>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dissolve">
                                      <p:cBhvr>
                                        <p:cTn id="19" dur="500"/>
                                        <p:tgtEl>
                                          <p:spTgt spid="3">
                                            <p:txEl>
                                              <p:pRg st="3" end="3"/>
                                            </p:txEl>
                                          </p:spTgt>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dissolve">
                                      <p:cBhvr>
                                        <p:cTn id="25" dur="500"/>
                                        <p:tgtEl>
                                          <p:spTgt spid="3">
                                            <p:txEl>
                                              <p:pRg st="5" end="5"/>
                                            </p:txEl>
                                          </p:spTgt>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dissolve">
                                      <p:cBhvr>
                                        <p:cTn id="28" dur="500"/>
                                        <p:tgtEl>
                                          <p:spTgt spid="3">
                                            <p:txEl>
                                              <p:pRg st="6" end="6"/>
                                            </p:txEl>
                                          </p:spTgt>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dissolve">
                                      <p:cBhvr>
                                        <p:cTn id="31" dur="500"/>
                                        <p:tgtEl>
                                          <p:spTgt spid="3">
                                            <p:txEl>
                                              <p:pRg st="7" end="7"/>
                                            </p:txEl>
                                          </p:spTgt>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3">
                                            <p:txEl>
                                              <p:pRg st="8" end="8"/>
                                            </p:txEl>
                                          </p:spTgt>
                                        </p:tgtEl>
                                        <p:attrNameLst>
                                          <p:attrName>style.visibility</p:attrName>
                                        </p:attrNameLst>
                                      </p:cBhvr>
                                      <p:to>
                                        <p:strVal val="visible"/>
                                      </p:to>
                                    </p:set>
                                    <p:animEffect transition="in" filter="dissolve">
                                      <p:cBhvr>
                                        <p:cTn id="34" dur="500"/>
                                        <p:tgtEl>
                                          <p:spTgt spid="3">
                                            <p:txEl>
                                              <p:pRg st="8" end="8"/>
                                            </p:txEl>
                                          </p:spTgt>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dissolve">
                                      <p:cBhvr>
                                        <p:cTn id="37" dur="500"/>
                                        <p:tgtEl>
                                          <p:spTgt spid="3">
                                            <p:txEl>
                                              <p:pRg st="9" end="9"/>
                                            </p:txEl>
                                          </p:spTgt>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3">
                                            <p:txEl>
                                              <p:pRg st="10" end="10"/>
                                            </p:txEl>
                                          </p:spTgt>
                                        </p:tgtEl>
                                        <p:attrNameLst>
                                          <p:attrName>style.visibility</p:attrName>
                                        </p:attrNameLst>
                                      </p:cBhvr>
                                      <p:to>
                                        <p:strVal val="visible"/>
                                      </p:to>
                                    </p:set>
                                    <p:animEffect transition="in" filter="dissolve">
                                      <p:cBhvr>
                                        <p:cTn id="40" dur="500"/>
                                        <p:tgtEl>
                                          <p:spTgt spid="3">
                                            <p:txEl>
                                              <p:pRg st="10" end="10"/>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9" presetClass="entr" presetSubtype="0" fill="hold" grpId="0" nodeType="clickEffect">
                                  <p:stCondLst>
                                    <p:cond delay="0"/>
                                  </p:stCondLst>
                                  <p:childTnLst>
                                    <p:set>
                                      <p:cBhvr>
                                        <p:cTn id="44" dur="1" fill="hold">
                                          <p:stCondLst>
                                            <p:cond delay="0"/>
                                          </p:stCondLst>
                                        </p:cTn>
                                        <p:tgtEl>
                                          <p:spTgt spid="6"/>
                                        </p:tgtEl>
                                        <p:attrNameLst>
                                          <p:attrName>style.visibility</p:attrName>
                                        </p:attrNameLst>
                                      </p:cBhvr>
                                      <p:to>
                                        <p:strVal val="visible"/>
                                      </p:to>
                                    </p:set>
                                    <p:animEffect transition="in" filter="dissolve">
                                      <p:cBhvr>
                                        <p:cTn id="4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6"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83568" y="260648"/>
            <a:ext cx="7772400" cy="1143000"/>
          </a:xfrm>
        </p:spPr>
        <p:txBody>
          <a:bodyPr/>
          <a:lstStyle/>
          <a:p>
            <a:r>
              <a:rPr lang="cs-CZ" dirty="0" err="1" smtClean="0"/>
              <a:t>Korpustypologie</a:t>
            </a:r>
            <a:endParaRPr lang="cs-CZ" dirty="0"/>
          </a:p>
        </p:txBody>
      </p:sp>
      <p:sp>
        <p:nvSpPr>
          <p:cNvPr id="3" name="Zástupný symbol pro obsah 2"/>
          <p:cNvSpPr>
            <a:spLocks noGrp="1"/>
          </p:cNvSpPr>
          <p:nvPr>
            <p:ph idx="1"/>
          </p:nvPr>
        </p:nvSpPr>
        <p:spPr>
          <a:xfrm>
            <a:off x="683568" y="1340768"/>
            <a:ext cx="7772400" cy="5115272"/>
          </a:xfrm>
        </p:spPr>
        <p:txBody>
          <a:bodyPr/>
          <a:lstStyle/>
          <a:p>
            <a:pPr>
              <a:buNone/>
            </a:pPr>
            <a:r>
              <a:rPr lang="cs-CZ" sz="2800" dirty="0" err="1" smtClean="0">
                <a:solidFill>
                  <a:schemeClr val="bg2"/>
                </a:solidFill>
              </a:rPr>
              <a:t>Kriterien</a:t>
            </a:r>
            <a:r>
              <a:rPr lang="cs-CZ" sz="2800" dirty="0" smtClean="0">
                <a:solidFill>
                  <a:schemeClr val="bg2"/>
                </a:solidFill>
              </a:rPr>
              <a:t>, </a:t>
            </a:r>
            <a:r>
              <a:rPr lang="cs-CZ" sz="2800" dirty="0" err="1" smtClean="0">
                <a:solidFill>
                  <a:schemeClr val="bg2"/>
                </a:solidFill>
              </a:rPr>
              <a:t>die</a:t>
            </a:r>
            <a:r>
              <a:rPr lang="cs-CZ" sz="2800" dirty="0" smtClean="0">
                <a:solidFill>
                  <a:schemeClr val="bg2"/>
                </a:solidFill>
              </a:rPr>
              <a:t> </a:t>
            </a:r>
            <a:r>
              <a:rPr lang="cs-CZ" sz="2800" dirty="0" err="1" smtClean="0">
                <a:solidFill>
                  <a:schemeClr val="bg2"/>
                </a:solidFill>
              </a:rPr>
              <a:t>Primärdaten</a:t>
            </a:r>
            <a:r>
              <a:rPr lang="cs-CZ" sz="2800" dirty="0" smtClean="0">
                <a:solidFill>
                  <a:schemeClr val="bg2"/>
                </a:solidFill>
              </a:rPr>
              <a:t> </a:t>
            </a:r>
            <a:r>
              <a:rPr lang="cs-CZ" sz="2800" dirty="0" err="1" smtClean="0">
                <a:solidFill>
                  <a:schemeClr val="bg2"/>
                </a:solidFill>
              </a:rPr>
              <a:t>betreffen</a:t>
            </a:r>
            <a:endParaRPr lang="cs-CZ" sz="2800" dirty="0" smtClean="0">
              <a:solidFill>
                <a:schemeClr val="bg2"/>
              </a:solidFill>
            </a:endParaRPr>
          </a:p>
          <a:p>
            <a:pPr lvl="1"/>
            <a:r>
              <a:rPr lang="de-DE" sz="2400" dirty="0" smtClean="0"/>
              <a:t>Sprachenauswahl</a:t>
            </a:r>
          </a:p>
          <a:p>
            <a:pPr lvl="1"/>
            <a:r>
              <a:rPr lang="de-DE" sz="2400" dirty="0" smtClean="0"/>
              <a:t>Medium</a:t>
            </a:r>
          </a:p>
          <a:p>
            <a:pPr lvl="1"/>
            <a:r>
              <a:rPr lang="de-DE" sz="2400" dirty="0" smtClean="0"/>
              <a:t>Größe</a:t>
            </a:r>
          </a:p>
          <a:p>
            <a:pPr lvl="1"/>
            <a:r>
              <a:rPr lang="de-DE" sz="2400" dirty="0" smtClean="0"/>
              <a:t>Sprachbezug</a:t>
            </a:r>
          </a:p>
          <a:p>
            <a:pPr lvl="1"/>
            <a:r>
              <a:rPr lang="de-DE" sz="3200" dirty="0" smtClean="0">
                <a:solidFill>
                  <a:srgbClr val="C00000"/>
                </a:solidFill>
              </a:rPr>
              <a:t>Funktionalität</a:t>
            </a:r>
          </a:p>
          <a:p>
            <a:pPr>
              <a:buNone/>
            </a:pPr>
            <a:r>
              <a:rPr lang="cs-CZ" sz="2800" dirty="0" err="1" smtClean="0">
                <a:solidFill>
                  <a:schemeClr val="bg2"/>
                </a:solidFill>
              </a:rPr>
              <a:t>Kriterien</a:t>
            </a:r>
            <a:r>
              <a:rPr lang="cs-CZ" sz="2800" dirty="0" smtClean="0">
                <a:solidFill>
                  <a:schemeClr val="bg2"/>
                </a:solidFill>
              </a:rPr>
              <a:t>, </a:t>
            </a:r>
            <a:r>
              <a:rPr lang="cs-CZ" sz="2800" dirty="0" err="1" smtClean="0">
                <a:solidFill>
                  <a:schemeClr val="bg2"/>
                </a:solidFill>
              </a:rPr>
              <a:t>die</a:t>
            </a:r>
            <a:r>
              <a:rPr lang="cs-CZ" sz="2800" dirty="0" smtClean="0">
                <a:solidFill>
                  <a:schemeClr val="bg2"/>
                </a:solidFill>
              </a:rPr>
              <a:t> </a:t>
            </a:r>
            <a:r>
              <a:rPr lang="cs-CZ" sz="2800" dirty="0" err="1" smtClean="0">
                <a:solidFill>
                  <a:schemeClr val="bg2"/>
                </a:solidFill>
              </a:rPr>
              <a:t>Korpusaufbereitung</a:t>
            </a:r>
            <a:r>
              <a:rPr lang="cs-CZ" sz="2800" dirty="0" smtClean="0">
                <a:solidFill>
                  <a:schemeClr val="bg2"/>
                </a:solidFill>
              </a:rPr>
              <a:t> </a:t>
            </a:r>
            <a:r>
              <a:rPr lang="cs-CZ" sz="2800" dirty="0" err="1" smtClean="0">
                <a:solidFill>
                  <a:schemeClr val="bg2"/>
                </a:solidFill>
              </a:rPr>
              <a:t>betreffen</a:t>
            </a:r>
            <a:endParaRPr lang="cs-CZ" sz="2800" dirty="0" smtClean="0">
              <a:solidFill>
                <a:schemeClr val="bg2"/>
              </a:solidFill>
            </a:endParaRPr>
          </a:p>
          <a:p>
            <a:pPr lvl="1"/>
            <a:r>
              <a:rPr lang="de-DE" sz="2400" dirty="0" smtClean="0"/>
              <a:t>Annotation</a:t>
            </a:r>
            <a:r>
              <a:rPr lang="pl-PL" sz="2400" dirty="0" smtClean="0"/>
              <a:t>*</a:t>
            </a:r>
            <a:endParaRPr lang="de-DE" sz="2400" dirty="0" smtClean="0"/>
          </a:p>
          <a:p>
            <a:pPr>
              <a:buNone/>
            </a:pPr>
            <a:r>
              <a:rPr lang="cs-CZ" sz="2800" dirty="0" err="1" smtClean="0">
                <a:solidFill>
                  <a:schemeClr val="bg2"/>
                </a:solidFill>
              </a:rPr>
              <a:t>Kriterien</a:t>
            </a:r>
            <a:r>
              <a:rPr lang="cs-CZ" sz="2800" dirty="0" smtClean="0">
                <a:solidFill>
                  <a:schemeClr val="bg2"/>
                </a:solidFill>
              </a:rPr>
              <a:t>, </a:t>
            </a:r>
            <a:r>
              <a:rPr lang="cs-CZ" sz="2800" dirty="0" err="1" smtClean="0">
                <a:solidFill>
                  <a:schemeClr val="bg2"/>
                </a:solidFill>
              </a:rPr>
              <a:t>die</a:t>
            </a:r>
            <a:r>
              <a:rPr lang="cs-CZ" sz="2800" dirty="0" smtClean="0">
                <a:solidFill>
                  <a:schemeClr val="bg2"/>
                </a:solidFill>
              </a:rPr>
              <a:t> </a:t>
            </a:r>
            <a:r>
              <a:rPr lang="cs-CZ" sz="2800" dirty="0" err="1" smtClean="0">
                <a:solidFill>
                  <a:schemeClr val="bg2"/>
                </a:solidFill>
              </a:rPr>
              <a:t>das</a:t>
            </a:r>
            <a:r>
              <a:rPr lang="cs-CZ" sz="2800" dirty="0" smtClean="0">
                <a:solidFill>
                  <a:schemeClr val="bg2"/>
                </a:solidFill>
              </a:rPr>
              <a:t> Korpus </a:t>
            </a:r>
            <a:r>
              <a:rPr lang="cs-CZ" sz="2800" dirty="0" err="1" smtClean="0">
                <a:solidFill>
                  <a:schemeClr val="bg2"/>
                </a:solidFill>
              </a:rPr>
              <a:t>selbst</a:t>
            </a:r>
            <a:r>
              <a:rPr lang="cs-CZ" sz="2800" dirty="0" smtClean="0">
                <a:solidFill>
                  <a:schemeClr val="bg2"/>
                </a:solidFill>
              </a:rPr>
              <a:t> </a:t>
            </a:r>
            <a:r>
              <a:rPr lang="cs-CZ" sz="2800" dirty="0" err="1" smtClean="0">
                <a:solidFill>
                  <a:schemeClr val="bg2"/>
                </a:solidFill>
              </a:rPr>
              <a:t>betreffen</a:t>
            </a:r>
            <a:endParaRPr lang="cs-CZ" sz="2800" dirty="0" smtClean="0">
              <a:solidFill>
                <a:schemeClr val="bg2"/>
              </a:solidFill>
            </a:endParaRPr>
          </a:p>
          <a:p>
            <a:r>
              <a:rPr lang="de-DE" sz="2800" dirty="0" smtClean="0">
                <a:solidFill>
                  <a:schemeClr val="bg2"/>
                </a:solidFill>
              </a:rPr>
              <a:t>Persistenz</a:t>
            </a:r>
          </a:p>
          <a:p>
            <a:r>
              <a:rPr lang="de-DE" sz="2800" dirty="0" smtClean="0">
                <a:solidFill>
                  <a:schemeClr val="bg2"/>
                </a:solidFill>
              </a:rPr>
              <a:t>Verfügbarkeit</a:t>
            </a:r>
            <a:r>
              <a:rPr lang="pl-PL" sz="2800" dirty="0" smtClean="0">
                <a:solidFill>
                  <a:schemeClr val="bg2"/>
                </a:solidFill>
              </a:rPr>
              <a:t>*</a:t>
            </a:r>
          </a:p>
          <a:p>
            <a:endParaRPr lang="cs-CZ" dirty="0"/>
          </a:p>
        </p:txBody>
      </p:sp>
      <p:sp>
        <p:nvSpPr>
          <p:cNvPr id="5" name="Zástupný symbol pro číslo snímku 4"/>
          <p:cNvSpPr>
            <a:spLocks noGrp="1"/>
          </p:cNvSpPr>
          <p:nvPr>
            <p:ph type="sldNum" sz="quarter" idx="12"/>
          </p:nvPr>
        </p:nvSpPr>
        <p:spPr/>
        <p:txBody>
          <a:bodyPr/>
          <a:lstStyle/>
          <a:p>
            <a:fld id="{F1894A37-8539-43D5-B93E-E9818CA99945}" type="slidenum">
              <a:rPr lang="cs-CZ" smtClean="0"/>
              <a:pPr/>
              <a:t>16</a:t>
            </a:fld>
            <a:endParaRPr lang="cs-CZ"/>
          </a:p>
        </p:txBody>
      </p:sp>
      <p:sp>
        <p:nvSpPr>
          <p:cNvPr id="6" name="TextovéPole 5"/>
          <p:cNvSpPr txBox="1"/>
          <p:nvPr/>
        </p:nvSpPr>
        <p:spPr>
          <a:xfrm>
            <a:off x="539552" y="1844824"/>
            <a:ext cx="7992888" cy="1569660"/>
          </a:xfrm>
          <a:prstGeom prst="rect">
            <a:avLst/>
          </a:prstGeom>
          <a:solidFill>
            <a:schemeClr val="accent2">
              <a:lumMod val="20000"/>
              <a:lumOff val="80000"/>
            </a:schemeClr>
          </a:solidFill>
        </p:spPr>
        <p:txBody>
          <a:bodyPr wrap="square" rtlCol="0">
            <a:spAutoFit/>
          </a:bodyPr>
          <a:lstStyle/>
          <a:p>
            <a:pPr>
              <a:buFont typeface="Arial" pitchFamily="34" charset="0"/>
              <a:buChar char="•"/>
            </a:pPr>
            <a:r>
              <a:rPr lang="cs-CZ" dirty="0" smtClean="0"/>
              <a:t> </a:t>
            </a:r>
            <a:r>
              <a:rPr lang="de-DE" dirty="0" smtClean="0"/>
              <a:t>liegt den anderen Kriterien zu Grunde</a:t>
            </a:r>
          </a:p>
          <a:p>
            <a:pPr>
              <a:buFont typeface="Arial" pitchFamily="34" charset="0"/>
              <a:buChar char="•"/>
            </a:pPr>
            <a:r>
              <a:rPr lang="cs-CZ" dirty="0" smtClean="0"/>
              <a:t> </a:t>
            </a:r>
            <a:r>
              <a:rPr lang="de-DE" dirty="0" smtClean="0"/>
              <a:t>beantwortet die Frage: </a:t>
            </a:r>
            <a:endParaRPr lang="cs-CZ" dirty="0" smtClean="0"/>
          </a:p>
          <a:p>
            <a:r>
              <a:rPr lang="de-DE" i="1" dirty="0" smtClean="0"/>
              <a:t>Zu welchem Zweck wurde ein Korpus ursprünglich erstellt?</a:t>
            </a:r>
            <a:endParaRPr lang="cs-CZ" i="1" dirty="0" smtClean="0"/>
          </a:p>
          <a:p>
            <a:endParaRPr lang="cs-CZ" dirty="0"/>
          </a:p>
        </p:txBody>
      </p:sp>
      <p:sp>
        <p:nvSpPr>
          <p:cNvPr id="7" name="TextovéPole 6"/>
          <p:cNvSpPr txBox="1"/>
          <p:nvPr/>
        </p:nvSpPr>
        <p:spPr>
          <a:xfrm>
            <a:off x="539552" y="3933056"/>
            <a:ext cx="7992888" cy="830997"/>
          </a:xfrm>
          <a:prstGeom prst="rect">
            <a:avLst/>
          </a:prstGeom>
          <a:solidFill>
            <a:schemeClr val="accent2">
              <a:lumMod val="20000"/>
              <a:lumOff val="80000"/>
            </a:schemeClr>
          </a:solidFill>
        </p:spPr>
        <p:txBody>
          <a:bodyPr wrap="square" rtlCol="0" anchor="ctr">
            <a:spAutoFit/>
          </a:bodyPr>
          <a:lstStyle/>
          <a:p>
            <a:r>
              <a:rPr lang="de-DE" dirty="0" smtClean="0"/>
              <a:t>Der Zweck bestimmt die Designkriterien, den Umfang der Annotation, die </a:t>
            </a:r>
            <a:r>
              <a:rPr lang="de-DE" dirty="0" err="1" smtClean="0"/>
              <a:t>Korpusgröße</a:t>
            </a:r>
            <a:r>
              <a:rPr lang="de-DE" dirty="0" smtClean="0"/>
              <a:t>, usw.</a:t>
            </a:r>
            <a:endParaRPr lang="cs-CZ" dirty="0"/>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dissolve">
                                      <p:cBhvr>
                                        <p:cTn id="10" dur="500"/>
                                        <p:tgtEl>
                                          <p:spTgt spid="3">
                                            <p:txEl>
                                              <p:pRg st="0" end="0"/>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dissolve">
                                      <p:cBhvr>
                                        <p:cTn id="13" dur="500"/>
                                        <p:tgtEl>
                                          <p:spTgt spid="3">
                                            <p:txEl>
                                              <p:pRg st="1" end="1"/>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dissolve">
                                      <p:cBhvr>
                                        <p:cTn id="16" dur="500"/>
                                        <p:tgtEl>
                                          <p:spTgt spid="3">
                                            <p:txEl>
                                              <p:pRg st="2" end="2"/>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dissolve">
                                      <p:cBhvr>
                                        <p:cTn id="19" dur="500"/>
                                        <p:tgtEl>
                                          <p:spTgt spid="3">
                                            <p:txEl>
                                              <p:pRg st="3" end="3"/>
                                            </p:txEl>
                                          </p:spTgt>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dissolve">
                                      <p:cBhvr>
                                        <p:cTn id="25" dur="500"/>
                                        <p:tgtEl>
                                          <p:spTgt spid="3">
                                            <p:txEl>
                                              <p:pRg st="5" end="5"/>
                                            </p:txEl>
                                          </p:spTgt>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dissolve">
                                      <p:cBhvr>
                                        <p:cTn id="28" dur="500"/>
                                        <p:tgtEl>
                                          <p:spTgt spid="3">
                                            <p:txEl>
                                              <p:pRg st="6" end="6"/>
                                            </p:txEl>
                                          </p:spTgt>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dissolve">
                                      <p:cBhvr>
                                        <p:cTn id="31" dur="500"/>
                                        <p:tgtEl>
                                          <p:spTgt spid="3">
                                            <p:txEl>
                                              <p:pRg st="7" end="7"/>
                                            </p:txEl>
                                          </p:spTgt>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3">
                                            <p:txEl>
                                              <p:pRg st="8" end="8"/>
                                            </p:txEl>
                                          </p:spTgt>
                                        </p:tgtEl>
                                        <p:attrNameLst>
                                          <p:attrName>style.visibility</p:attrName>
                                        </p:attrNameLst>
                                      </p:cBhvr>
                                      <p:to>
                                        <p:strVal val="visible"/>
                                      </p:to>
                                    </p:set>
                                    <p:animEffect transition="in" filter="dissolve">
                                      <p:cBhvr>
                                        <p:cTn id="34" dur="500"/>
                                        <p:tgtEl>
                                          <p:spTgt spid="3">
                                            <p:txEl>
                                              <p:pRg st="8" end="8"/>
                                            </p:txEl>
                                          </p:spTgt>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dissolve">
                                      <p:cBhvr>
                                        <p:cTn id="37" dur="500"/>
                                        <p:tgtEl>
                                          <p:spTgt spid="3">
                                            <p:txEl>
                                              <p:pRg st="9" end="9"/>
                                            </p:txEl>
                                          </p:spTgt>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3">
                                            <p:txEl>
                                              <p:pRg st="10" end="10"/>
                                            </p:txEl>
                                          </p:spTgt>
                                        </p:tgtEl>
                                        <p:attrNameLst>
                                          <p:attrName>style.visibility</p:attrName>
                                        </p:attrNameLst>
                                      </p:cBhvr>
                                      <p:to>
                                        <p:strVal val="visible"/>
                                      </p:to>
                                    </p:set>
                                    <p:animEffect transition="in" filter="dissolve">
                                      <p:cBhvr>
                                        <p:cTn id="40" dur="500"/>
                                        <p:tgtEl>
                                          <p:spTgt spid="3">
                                            <p:txEl>
                                              <p:pRg st="10" end="10"/>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9" presetClass="entr" presetSubtype="0" fill="hold" grpId="0" nodeType="clickEffect">
                                  <p:stCondLst>
                                    <p:cond delay="0"/>
                                  </p:stCondLst>
                                  <p:childTnLst>
                                    <p:set>
                                      <p:cBhvr>
                                        <p:cTn id="44" dur="1" fill="hold">
                                          <p:stCondLst>
                                            <p:cond delay="0"/>
                                          </p:stCondLst>
                                        </p:cTn>
                                        <p:tgtEl>
                                          <p:spTgt spid="6"/>
                                        </p:tgtEl>
                                        <p:attrNameLst>
                                          <p:attrName>style.visibility</p:attrName>
                                        </p:attrNameLst>
                                      </p:cBhvr>
                                      <p:to>
                                        <p:strVal val="visible"/>
                                      </p:to>
                                    </p:set>
                                    <p:animEffect transition="in" filter="dissolve">
                                      <p:cBhvr>
                                        <p:cTn id="45" dur="500"/>
                                        <p:tgtEl>
                                          <p:spTgt spid="6"/>
                                        </p:tgtEl>
                                      </p:cBhvr>
                                    </p:animEffect>
                                  </p:childTnLst>
                                </p:cTn>
                              </p:par>
                            </p:childTnLst>
                          </p:cTn>
                        </p:par>
                      </p:childTnLst>
                    </p:cTn>
                  </p:par>
                  <p:par>
                    <p:cTn id="46" fill="hold">
                      <p:stCondLst>
                        <p:cond delay="indefinite"/>
                      </p:stCondLst>
                      <p:childTnLst>
                        <p:par>
                          <p:cTn id="47" fill="hold">
                            <p:stCondLst>
                              <p:cond delay="0"/>
                            </p:stCondLst>
                            <p:childTnLst>
                              <p:par>
                                <p:cTn id="48" presetID="9" presetClass="entr" presetSubtype="0" fill="hold" grpId="0" nodeType="clickEffect">
                                  <p:stCondLst>
                                    <p:cond delay="0"/>
                                  </p:stCondLst>
                                  <p:childTnLst>
                                    <p:set>
                                      <p:cBhvr>
                                        <p:cTn id="49" dur="1" fill="hold">
                                          <p:stCondLst>
                                            <p:cond delay="0"/>
                                          </p:stCondLst>
                                        </p:cTn>
                                        <p:tgtEl>
                                          <p:spTgt spid="7"/>
                                        </p:tgtEl>
                                        <p:attrNameLst>
                                          <p:attrName>style.visibility</p:attrName>
                                        </p:attrNameLst>
                                      </p:cBhvr>
                                      <p:to>
                                        <p:strVal val="visible"/>
                                      </p:to>
                                    </p:set>
                                    <p:animEffect transition="in" filter="dissolve">
                                      <p:cBhvr>
                                        <p:cTn id="5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6" grpId="0" animBg="1"/>
      <p:bldP spid="7" grpId="0" animBg="1"/>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83568" y="260648"/>
            <a:ext cx="7772400" cy="1143000"/>
          </a:xfrm>
        </p:spPr>
        <p:txBody>
          <a:bodyPr/>
          <a:lstStyle/>
          <a:p>
            <a:r>
              <a:rPr lang="cs-CZ" dirty="0" err="1" smtClean="0"/>
              <a:t>Korpustypologie</a:t>
            </a:r>
            <a:endParaRPr lang="cs-CZ" dirty="0"/>
          </a:p>
        </p:txBody>
      </p:sp>
      <p:sp>
        <p:nvSpPr>
          <p:cNvPr id="3" name="Zástupný symbol pro obsah 2"/>
          <p:cNvSpPr>
            <a:spLocks noGrp="1"/>
          </p:cNvSpPr>
          <p:nvPr>
            <p:ph idx="1"/>
          </p:nvPr>
        </p:nvSpPr>
        <p:spPr>
          <a:xfrm>
            <a:off x="683568" y="1340768"/>
            <a:ext cx="7772400" cy="5115272"/>
          </a:xfrm>
        </p:spPr>
        <p:txBody>
          <a:bodyPr/>
          <a:lstStyle/>
          <a:p>
            <a:pPr>
              <a:buNone/>
            </a:pPr>
            <a:r>
              <a:rPr lang="cs-CZ" sz="2800" dirty="0" err="1" smtClean="0"/>
              <a:t>Kriterien</a:t>
            </a:r>
            <a:r>
              <a:rPr lang="cs-CZ" sz="2800" dirty="0" smtClean="0"/>
              <a:t>, </a:t>
            </a:r>
            <a:r>
              <a:rPr lang="cs-CZ" sz="2800" dirty="0" err="1" smtClean="0"/>
              <a:t>die</a:t>
            </a:r>
            <a:r>
              <a:rPr lang="cs-CZ" sz="2800" dirty="0" smtClean="0"/>
              <a:t> </a:t>
            </a:r>
            <a:r>
              <a:rPr lang="cs-CZ" sz="2800" dirty="0" err="1" smtClean="0"/>
              <a:t>Primärdaten</a:t>
            </a:r>
            <a:r>
              <a:rPr lang="cs-CZ" sz="2800" dirty="0" smtClean="0"/>
              <a:t> </a:t>
            </a:r>
            <a:r>
              <a:rPr lang="cs-CZ" sz="2800" dirty="0" err="1" smtClean="0"/>
              <a:t>betreffen</a:t>
            </a:r>
            <a:endParaRPr lang="cs-CZ" sz="2800" dirty="0" smtClean="0"/>
          </a:p>
          <a:p>
            <a:pPr lvl="1"/>
            <a:r>
              <a:rPr lang="de-DE" sz="2400" dirty="0" smtClean="0"/>
              <a:t>Sprachenauswahl</a:t>
            </a:r>
          </a:p>
          <a:p>
            <a:pPr lvl="1"/>
            <a:r>
              <a:rPr lang="de-DE" sz="2400" dirty="0" smtClean="0"/>
              <a:t>Medium</a:t>
            </a:r>
          </a:p>
          <a:p>
            <a:pPr lvl="1"/>
            <a:r>
              <a:rPr lang="de-DE" sz="2400" dirty="0" smtClean="0"/>
              <a:t>Größe</a:t>
            </a:r>
          </a:p>
          <a:p>
            <a:pPr lvl="1"/>
            <a:r>
              <a:rPr lang="de-DE" sz="2400" dirty="0" smtClean="0"/>
              <a:t>Sprachbezug</a:t>
            </a:r>
          </a:p>
          <a:p>
            <a:pPr lvl="1"/>
            <a:r>
              <a:rPr lang="de-DE" sz="2400" dirty="0" smtClean="0"/>
              <a:t>Funktionalität</a:t>
            </a:r>
          </a:p>
          <a:p>
            <a:pPr>
              <a:buNone/>
            </a:pPr>
            <a:r>
              <a:rPr lang="cs-CZ" sz="2800" dirty="0" err="1" smtClean="0"/>
              <a:t>Kriterien</a:t>
            </a:r>
            <a:r>
              <a:rPr lang="cs-CZ" sz="2800" dirty="0" smtClean="0"/>
              <a:t>, </a:t>
            </a:r>
            <a:r>
              <a:rPr lang="cs-CZ" sz="2800" dirty="0" err="1" smtClean="0"/>
              <a:t>die</a:t>
            </a:r>
            <a:r>
              <a:rPr lang="cs-CZ" sz="2800" dirty="0" smtClean="0"/>
              <a:t> </a:t>
            </a:r>
            <a:r>
              <a:rPr lang="cs-CZ" sz="2800" dirty="0" err="1" smtClean="0"/>
              <a:t>Korpusaufbereitung</a:t>
            </a:r>
            <a:r>
              <a:rPr lang="cs-CZ" sz="2800" dirty="0" smtClean="0"/>
              <a:t> </a:t>
            </a:r>
            <a:r>
              <a:rPr lang="cs-CZ" sz="2800" dirty="0" err="1" smtClean="0"/>
              <a:t>betreffen</a:t>
            </a:r>
            <a:endParaRPr lang="cs-CZ" sz="2800" dirty="0" smtClean="0"/>
          </a:p>
          <a:p>
            <a:pPr lvl="1"/>
            <a:r>
              <a:rPr lang="de-DE" sz="3200" dirty="0" smtClean="0">
                <a:solidFill>
                  <a:srgbClr val="C00000"/>
                </a:solidFill>
              </a:rPr>
              <a:t>Annotation</a:t>
            </a:r>
            <a:r>
              <a:rPr lang="pl-PL" sz="3200" dirty="0" smtClean="0">
                <a:solidFill>
                  <a:srgbClr val="C00000"/>
                </a:solidFill>
              </a:rPr>
              <a:t>*</a:t>
            </a:r>
            <a:endParaRPr lang="de-DE" sz="3200" dirty="0" smtClean="0">
              <a:solidFill>
                <a:srgbClr val="C00000"/>
              </a:solidFill>
            </a:endParaRPr>
          </a:p>
          <a:p>
            <a:pPr>
              <a:buNone/>
            </a:pPr>
            <a:r>
              <a:rPr lang="cs-CZ" sz="2800" dirty="0" err="1" smtClean="0"/>
              <a:t>Kriterien</a:t>
            </a:r>
            <a:r>
              <a:rPr lang="cs-CZ" sz="2800" dirty="0" smtClean="0"/>
              <a:t>, </a:t>
            </a:r>
            <a:r>
              <a:rPr lang="cs-CZ" sz="2800" dirty="0" err="1" smtClean="0"/>
              <a:t>die</a:t>
            </a:r>
            <a:r>
              <a:rPr lang="cs-CZ" sz="2800" dirty="0" smtClean="0"/>
              <a:t> </a:t>
            </a:r>
            <a:r>
              <a:rPr lang="cs-CZ" sz="2800" dirty="0" err="1" smtClean="0"/>
              <a:t>das</a:t>
            </a:r>
            <a:r>
              <a:rPr lang="cs-CZ" sz="2800" dirty="0" smtClean="0"/>
              <a:t> Korpus </a:t>
            </a:r>
            <a:r>
              <a:rPr lang="cs-CZ" sz="2800" dirty="0" err="1" smtClean="0"/>
              <a:t>selbst</a:t>
            </a:r>
            <a:r>
              <a:rPr lang="cs-CZ" sz="2800" dirty="0" smtClean="0"/>
              <a:t> </a:t>
            </a:r>
            <a:r>
              <a:rPr lang="cs-CZ" sz="2800" dirty="0" err="1" smtClean="0"/>
              <a:t>betreffen</a:t>
            </a:r>
            <a:endParaRPr lang="cs-CZ" sz="2800" dirty="0" smtClean="0"/>
          </a:p>
          <a:p>
            <a:r>
              <a:rPr lang="de-DE" sz="2800" dirty="0" smtClean="0"/>
              <a:t>Persistenz</a:t>
            </a:r>
          </a:p>
          <a:p>
            <a:r>
              <a:rPr lang="de-DE" sz="2800" dirty="0" smtClean="0"/>
              <a:t>Verfügbarkeit</a:t>
            </a:r>
            <a:r>
              <a:rPr lang="pl-PL" sz="2800" dirty="0" smtClean="0"/>
              <a:t>*</a:t>
            </a:r>
          </a:p>
          <a:p>
            <a:endParaRPr lang="cs-CZ" dirty="0"/>
          </a:p>
        </p:txBody>
      </p:sp>
      <p:sp>
        <p:nvSpPr>
          <p:cNvPr id="5" name="Zástupný symbol pro číslo snímku 4"/>
          <p:cNvSpPr>
            <a:spLocks noGrp="1"/>
          </p:cNvSpPr>
          <p:nvPr>
            <p:ph type="sldNum" sz="quarter" idx="12"/>
          </p:nvPr>
        </p:nvSpPr>
        <p:spPr/>
        <p:txBody>
          <a:bodyPr/>
          <a:lstStyle/>
          <a:p>
            <a:fld id="{F1894A37-8539-43D5-B93E-E9818CA99945}" type="slidenum">
              <a:rPr lang="cs-CZ" smtClean="0"/>
              <a:pPr/>
              <a:t>17</a:t>
            </a:fld>
            <a:endParaRPr lang="cs-CZ"/>
          </a:p>
        </p:txBody>
      </p:sp>
      <p:sp>
        <p:nvSpPr>
          <p:cNvPr id="6" name="TextovéPole 5"/>
          <p:cNvSpPr txBox="1"/>
          <p:nvPr/>
        </p:nvSpPr>
        <p:spPr>
          <a:xfrm>
            <a:off x="611560" y="4869160"/>
            <a:ext cx="7848872" cy="1815882"/>
          </a:xfrm>
          <a:prstGeom prst="rect">
            <a:avLst/>
          </a:prstGeom>
          <a:solidFill>
            <a:schemeClr val="accent2">
              <a:lumMod val="20000"/>
              <a:lumOff val="80000"/>
            </a:schemeClr>
          </a:solidFill>
        </p:spPr>
        <p:txBody>
          <a:bodyPr wrap="square" rtlCol="0">
            <a:spAutoFit/>
          </a:bodyPr>
          <a:lstStyle/>
          <a:p>
            <a:pPr>
              <a:buFont typeface="Arial" pitchFamily="34" charset="0"/>
              <a:buChar char="•"/>
            </a:pPr>
            <a:r>
              <a:rPr lang="cs-CZ" sz="2200" dirty="0" smtClean="0"/>
              <a:t> </a:t>
            </a:r>
            <a:r>
              <a:rPr lang="de-DE" sz="2200" dirty="0" smtClean="0"/>
              <a:t>Sie kann, muss </a:t>
            </a:r>
            <a:r>
              <a:rPr lang="cs-CZ" sz="2200" dirty="0" err="1" smtClean="0"/>
              <a:t>jedoch</a:t>
            </a:r>
            <a:r>
              <a:rPr lang="cs-CZ" sz="2200" dirty="0" smtClean="0"/>
              <a:t> </a:t>
            </a:r>
            <a:r>
              <a:rPr lang="de-DE" sz="2200" dirty="0" smtClean="0"/>
              <a:t>nicht vorhanden sein.</a:t>
            </a:r>
          </a:p>
          <a:p>
            <a:pPr>
              <a:buFont typeface="Arial" pitchFamily="34" charset="0"/>
              <a:buChar char="•"/>
            </a:pPr>
            <a:r>
              <a:rPr lang="cs-CZ" sz="2200" dirty="0" smtClean="0"/>
              <a:t> </a:t>
            </a:r>
            <a:r>
              <a:rPr lang="de-DE" sz="2200" dirty="0" smtClean="0"/>
              <a:t>Wenn Annotation vorhanden ist, können mehrere linguistische Ebenen annotiert sein: Morphosyntax, Syntax, Semantik, Pragmatik, usw.</a:t>
            </a:r>
            <a:endParaRPr lang="pl-PL" sz="2200" dirty="0" smtClean="0"/>
          </a:p>
          <a:p>
            <a:endParaRPr lang="cs-CZ" dirty="0"/>
          </a:p>
        </p:txBody>
      </p:sp>
      <p:sp>
        <p:nvSpPr>
          <p:cNvPr id="7" name="TextovéPole 6"/>
          <p:cNvSpPr txBox="1"/>
          <p:nvPr/>
        </p:nvSpPr>
        <p:spPr>
          <a:xfrm>
            <a:off x="683568" y="1412776"/>
            <a:ext cx="7848872" cy="2934330"/>
          </a:xfrm>
          <a:prstGeom prst="rect">
            <a:avLst/>
          </a:prstGeom>
          <a:solidFill>
            <a:schemeClr val="accent2">
              <a:lumMod val="20000"/>
              <a:lumOff val="80000"/>
            </a:schemeClr>
          </a:solidFill>
        </p:spPr>
        <p:txBody>
          <a:bodyPr wrap="square" rtlCol="0">
            <a:spAutoFit/>
          </a:bodyPr>
          <a:lstStyle/>
          <a:p>
            <a:pPr>
              <a:buFont typeface="Arial" pitchFamily="34" charset="0"/>
              <a:buChar char="•"/>
            </a:pPr>
            <a:r>
              <a:rPr lang="cs-CZ" sz="2000" dirty="0" smtClean="0"/>
              <a:t> </a:t>
            </a:r>
            <a:r>
              <a:rPr lang="cs-CZ" sz="2000" dirty="0" err="1" smtClean="0"/>
              <a:t>Bereicherung</a:t>
            </a:r>
            <a:r>
              <a:rPr lang="cs-CZ" sz="2000" dirty="0" smtClean="0"/>
              <a:t> der Texte um </a:t>
            </a:r>
            <a:r>
              <a:rPr lang="cs-CZ" sz="2000" dirty="0" err="1" smtClean="0"/>
              <a:t>Metadaten</a:t>
            </a:r>
            <a:endParaRPr lang="cs-CZ" sz="2000" dirty="0" smtClean="0"/>
          </a:p>
          <a:p>
            <a:pPr>
              <a:buFont typeface="Arial" pitchFamily="34" charset="0"/>
              <a:buChar char="•"/>
            </a:pPr>
            <a:r>
              <a:rPr lang="cs-CZ" sz="2000" dirty="0" smtClean="0"/>
              <a:t> </a:t>
            </a:r>
            <a:r>
              <a:rPr lang="cs-CZ" sz="2000" dirty="0" err="1" smtClean="0"/>
              <a:t>zweierlei</a:t>
            </a:r>
            <a:r>
              <a:rPr lang="cs-CZ" sz="2000" dirty="0" smtClean="0"/>
              <a:t> </a:t>
            </a:r>
            <a:r>
              <a:rPr lang="cs-CZ" sz="2000" dirty="0" err="1" smtClean="0"/>
              <a:t>zu</a:t>
            </a:r>
            <a:r>
              <a:rPr lang="cs-CZ" sz="2000" dirty="0" smtClean="0"/>
              <a:t> </a:t>
            </a:r>
            <a:r>
              <a:rPr lang="cs-CZ" sz="2000" dirty="0" err="1" smtClean="0"/>
              <a:t>verstehen</a:t>
            </a:r>
            <a:endParaRPr lang="cs-CZ" sz="2000" dirty="0" smtClean="0"/>
          </a:p>
          <a:p>
            <a:pPr lvl="1">
              <a:buFont typeface="Arial" pitchFamily="34" charset="0"/>
              <a:buChar char="•"/>
            </a:pPr>
            <a:r>
              <a:rPr lang="cs-CZ" sz="2000" dirty="0" smtClean="0"/>
              <a:t> (</a:t>
            </a:r>
            <a:r>
              <a:rPr lang="cs-CZ" sz="2000" dirty="0" err="1" smtClean="0"/>
              <a:t>bibliographische</a:t>
            </a:r>
            <a:r>
              <a:rPr lang="cs-CZ" sz="2000" dirty="0" smtClean="0"/>
              <a:t> u.a.) </a:t>
            </a:r>
            <a:r>
              <a:rPr lang="cs-CZ" sz="2000" dirty="0" err="1" smtClean="0"/>
              <a:t>Daten</a:t>
            </a:r>
            <a:r>
              <a:rPr lang="cs-CZ" sz="2000" dirty="0" smtClean="0"/>
              <a:t> </a:t>
            </a:r>
            <a:r>
              <a:rPr lang="cs-CZ" sz="2000" dirty="0" err="1" smtClean="0"/>
              <a:t>zum</a:t>
            </a:r>
            <a:r>
              <a:rPr lang="cs-CZ" sz="2000" dirty="0" smtClean="0"/>
              <a:t> Text </a:t>
            </a:r>
            <a:r>
              <a:rPr lang="cs-CZ" sz="2000" dirty="0" err="1" smtClean="0"/>
              <a:t>im</a:t>
            </a:r>
            <a:r>
              <a:rPr lang="cs-CZ" sz="2000" dirty="0" smtClean="0"/>
              <a:t> </a:t>
            </a:r>
            <a:r>
              <a:rPr lang="cs-CZ" sz="2000" dirty="0" err="1" smtClean="0"/>
              <a:t>Allgemeinen</a:t>
            </a:r>
            <a:r>
              <a:rPr lang="cs-CZ" sz="2000" dirty="0" smtClean="0"/>
              <a:t> (Autor, </a:t>
            </a:r>
            <a:r>
              <a:rPr lang="cs-CZ" sz="2000" dirty="0" err="1" smtClean="0"/>
              <a:t>Titel</a:t>
            </a:r>
            <a:r>
              <a:rPr lang="cs-CZ" sz="2000" dirty="0" smtClean="0"/>
              <a:t>, </a:t>
            </a:r>
            <a:r>
              <a:rPr lang="cs-CZ" sz="2000" dirty="0" err="1" smtClean="0"/>
              <a:t>Übersetzer</a:t>
            </a:r>
            <a:r>
              <a:rPr lang="cs-CZ" sz="2000" dirty="0" smtClean="0"/>
              <a:t>, </a:t>
            </a:r>
            <a:r>
              <a:rPr lang="cs-CZ" sz="2000" dirty="0" err="1" smtClean="0"/>
              <a:t>Jahr</a:t>
            </a:r>
            <a:r>
              <a:rPr lang="cs-CZ" sz="2000" dirty="0" smtClean="0"/>
              <a:t> </a:t>
            </a:r>
            <a:r>
              <a:rPr lang="cs-CZ" sz="2000" dirty="0" err="1" smtClean="0"/>
              <a:t>etc</a:t>
            </a:r>
            <a:r>
              <a:rPr lang="cs-CZ" sz="2000" dirty="0" smtClean="0"/>
              <a:t>.)</a:t>
            </a:r>
          </a:p>
          <a:p>
            <a:pPr lvl="1">
              <a:buFont typeface="Arial" pitchFamily="34" charset="0"/>
              <a:buChar char="•"/>
            </a:pPr>
            <a:r>
              <a:rPr lang="cs-CZ" sz="2000" dirty="0" smtClean="0"/>
              <a:t> (</a:t>
            </a:r>
            <a:r>
              <a:rPr lang="cs-CZ" sz="2000" dirty="0" err="1" smtClean="0"/>
              <a:t>morpho</a:t>
            </a:r>
            <a:r>
              <a:rPr lang="cs-CZ" sz="2000" dirty="0" smtClean="0"/>
              <a:t>-</a:t>
            </a:r>
            <a:r>
              <a:rPr lang="cs-CZ" sz="2000" dirty="0" err="1" smtClean="0"/>
              <a:t>syntaktische</a:t>
            </a:r>
            <a:r>
              <a:rPr lang="cs-CZ" sz="2000" dirty="0" smtClean="0"/>
              <a:t>) </a:t>
            </a:r>
            <a:r>
              <a:rPr lang="cs-CZ" sz="2000" dirty="0" err="1" smtClean="0"/>
              <a:t>Daten</a:t>
            </a:r>
            <a:r>
              <a:rPr lang="cs-CZ" sz="2000" dirty="0" smtClean="0"/>
              <a:t> </a:t>
            </a:r>
            <a:r>
              <a:rPr lang="cs-CZ" sz="2000" dirty="0" err="1" smtClean="0"/>
              <a:t>zu</a:t>
            </a:r>
            <a:r>
              <a:rPr lang="cs-CZ" sz="2000" dirty="0" smtClean="0"/>
              <a:t> den </a:t>
            </a:r>
            <a:r>
              <a:rPr lang="cs-CZ" sz="2000" dirty="0" err="1" smtClean="0"/>
              <a:t>Texten</a:t>
            </a:r>
            <a:r>
              <a:rPr lang="cs-CZ" sz="2000" dirty="0" smtClean="0"/>
              <a:t>/</a:t>
            </a:r>
            <a:r>
              <a:rPr lang="cs-CZ" sz="2000" dirty="0" err="1" smtClean="0"/>
              <a:t>Textabschnitten</a:t>
            </a:r>
            <a:r>
              <a:rPr lang="cs-CZ" sz="2000" dirty="0" smtClean="0"/>
              <a:t>/</a:t>
            </a:r>
          </a:p>
          <a:p>
            <a:pPr lvl="1"/>
            <a:r>
              <a:rPr lang="cs-CZ" sz="2000" dirty="0" err="1" smtClean="0"/>
              <a:t>Wörtern</a:t>
            </a:r>
            <a:r>
              <a:rPr lang="cs-CZ" sz="2000" dirty="0" smtClean="0"/>
              <a:t>/</a:t>
            </a:r>
            <a:r>
              <a:rPr lang="cs-CZ" sz="2000" dirty="0" err="1" smtClean="0"/>
              <a:t>Wortformen</a:t>
            </a:r>
            <a:r>
              <a:rPr lang="cs-CZ" sz="2000" dirty="0" smtClean="0"/>
              <a:t> </a:t>
            </a:r>
            <a:r>
              <a:rPr lang="cs-CZ" sz="2000" dirty="0" err="1" smtClean="0"/>
              <a:t>etc</a:t>
            </a:r>
            <a:r>
              <a:rPr lang="cs-CZ" sz="2000" dirty="0" smtClean="0"/>
              <a:t>. (</a:t>
            </a:r>
            <a:r>
              <a:rPr lang="cs-CZ" sz="2000" dirty="0" smtClean="0">
                <a:sym typeface="Symbol"/>
              </a:rPr>
              <a:t> </a:t>
            </a:r>
            <a:r>
              <a:rPr lang="cs-CZ" sz="2000" dirty="0" err="1" smtClean="0">
                <a:solidFill>
                  <a:srgbClr val="C00000"/>
                </a:solidFill>
                <a:sym typeface="Symbol"/>
              </a:rPr>
              <a:t>Tagging</a:t>
            </a:r>
            <a:r>
              <a:rPr lang="cs-CZ" sz="2000" dirty="0" smtClean="0">
                <a:sym typeface="Symbol"/>
              </a:rPr>
              <a:t>)</a:t>
            </a:r>
            <a:endParaRPr lang="cs-CZ" sz="2000" dirty="0" smtClean="0"/>
          </a:p>
          <a:p>
            <a:pPr>
              <a:buFont typeface="Arial" pitchFamily="34" charset="0"/>
              <a:buChar char="•"/>
            </a:pPr>
            <a:r>
              <a:rPr lang="cs-CZ" sz="2000" dirty="0" smtClean="0"/>
              <a:t> i</a:t>
            </a:r>
            <a:r>
              <a:rPr lang="de-DE" sz="2000" dirty="0" err="1" smtClean="0"/>
              <a:t>hr</a:t>
            </a:r>
            <a:r>
              <a:rPr lang="de-DE" sz="2000" dirty="0" smtClean="0"/>
              <a:t> Erstellen ist zeitaufwändig und teuer</a:t>
            </a:r>
          </a:p>
          <a:p>
            <a:pPr>
              <a:buFont typeface="Arial" pitchFamily="34" charset="0"/>
              <a:buChar char="•"/>
            </a:pPr>
            <a:r>
              <a:rPr lang="cs-CZ" sz="2000" dirty="0" smtClean="0"/>
              <a:t> a</a:t>
            </a:r>
            <a:r>
              <a:rPr lang="de-DE" sz="2000" dirty="0" err="1" smtClean="0"/>
              <a:t>utomatische</a:t>
            </a:r>
            <a:r>
              <a:rPr lang="de-DE" sz="2000" dirty="0" smtClean="0"/>
              <a:t> vs. manuelle Annotationen </a:t>
            </a:r>
            <a:endParaRPr lang="cs-CZ" sz="2000" dirty="0" smtClean="0"/>
          </a:p>
          <a:p>
            <a:r>
              <a:rPr lang="de-DE" sz="2000" dirty="0" smtClean="0"/>
              <a:t>(</a:t>
            </a:r>
            <a:r>
              <a:rPr lang="cs-CZ" sz="2000" dirty="0" err="1" smtClean="0"/>
              <a:t>vgl</a:t>
            </a:r>
            <a:r>
              <a:rPr lang="cs-CZ" sz="2000" dirty="0" smtClean="0"/>
              <a:t>. </a:t>
            </a:r>
            <a:r>
              <a:rPr lang="cs-CZ" sz="2000" dirty="0" err="1" smtClean="0"/>
              <a:t>Intercorp</a:t>
            </a:r>
            <a:r>
              <a:rPr lang="cs-CZ" sz="2000" dirty="0" smtClean="0"/>
              <a:t> – </a:t>
            </a:r>
            <a:r>
              <a:rPr lang="cs-CZ" sz="2000" dirty="0" err="1" smtClean="0"/>
              <a:t>Kerntexte</a:t>
            </a:r>
            <a:r>
              <a:rPr lang="cs-CZ" sz="2000" dirty="0" smtClean="0"/>
              <a:t> </a:t>
            </a:r>
            <a:r>
              <a:rPr lang="cs-CZ" sz="2000" dirty="0" err="1" smtClean="0"/>
              <a:t>und</a:t>
            </a:r>
            <a:r>
              <a:rPr lang="cs-CZ" sz="2000" dirty="0" smtClean="0"/>
              <a:t> </a:t>
            </a:r>
            <a:r>
              <a:rPr lang="cs-CZ" sz="2000" dirty="0" err="1" smtClean="0"/>
              <a:t>Kollektionstexte</a:t>
            </a:r>
            <a:r>
              <a:rPr lang="de-DE" sz="2000" dirty="0" smtClean="0"/>
              <a:t>)</a:t>
            </a:r>
            <a:endParaRPr lang="cs-CZ" sz="2000" dirty="0"/>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dissolve">
                                      <p:cBhvr>
                                        <p:cTn id="10" dur="500"/>
                                        <p:tgtEl>
                                          <p:spTgt spid="3">
                                            <p:txEl>
                                              <p:pRg st="0" end="0"/>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dissolve">
                                      <p:cBhvr>
                                        <p:cTn id="13" dur="500"/>
                                        <p:tgtEl>
                                          <p:spTgt spid="3">
                                            <p:txEl>
                                              <p:pRg st="1" end="1"/>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dissolve">
                                      <p:cBhvr>
                                        <p:cTn id="16" dur="500"/>
                                        <p:tgtEl>
                                          <p:spTgt spid="3">
                                            <p:txEl>
                                              <p:pRg st="2" end="2"/>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dissolve">
                                      <p:cBhvr>
                                        <p:cTn id="19" dur="500"/>
                                        <p:tgtEl>
                                          <p:spTgt spid="3">
                                            <p:txEl>
                                              <p:pRg st="3" end="3"/>
                                            </p:txEl>
                                          </p:spTgt>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dissolve">
                                      <p:cBhvr>
                                        <p:cTn id="25" dur="500"/>
                                        <p:tgtEl>
                                          <p:spTgt spid="3">
                                            <p:txEl>
                                              <p:pRg st="5" end="5"/>
                                            </p:txEl>
                                          </p:spTgt>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dissolve">
                                      <p:cBhvr>
                                        <p:cTn id="28" dur="500"/>
                                        <p:tgtEl>
                                          <p:spTgt spid="3">
                                            <p:txEl>
                                              <p:pRg st="6" end="6"/>
                                            </p:txEl>
                                          </p:spTgt>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dissolve">
                                      <p:cBhvr>
                                        <p:cTn id="31" dur="500"/>
                                        <p:tgtEl>
                                          <p:spTgt spid="3">
                                            <p:txEl>
                                              <p:pRg st="7" end="7"/>
                                            </p:txEl>
                                          </p:spTgt>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3">
                                            <p:txEl>
                                              <p:pRg st="8" end="8"/>
                                            </p:txEl>
                                          </p:spTgt>
                                        </p:tgtEl>
                                        <p:attrNameLst>
                                          <p:attrName>style.visibility</p:attrName>
                                        </p:attrNameLst>
                                      </p:cBhvr>
                                      <p:to>
                                        <p:strVal val="visible"/>
                                      </p:to>
                                    </p:set>
                                    <p:animEffect transition="in" filter="dissolve">
                                      <p:cBhvr>
                                        <p:cTn id="34" dur="500"/>
                                        <p:tgtEl>
                                          <p:spTgt spid="3">
                                            <p:txEl>
                                              <p:pRg st="8" end="8"/>
                                            </p:txEl>
                                          </p:spTgt>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dissolve">
                                      <p:cBhvr>
                                        <p:cTn id="37" dur="500"/>
                                        <p:tgtEl>
                                          <p:spTgt spid="3">
                                            <p:txEl>
                                              <p:pRg st="9" end="9"/>
                                            </p:txEl>
                                          </p:spTgt>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3">
                                            <p:txEl>
                                              <p:pRg st="10" end="10"/>
                                            </p:txEl>
                                          </p:spTgt>
                                        </p:tgtEl>
                                        <p:attrNameLst>
                                          <p:attrName>style.visibility</p:attrName>
                                        </p:attrNameLst>
                                      </p:cBhvr>
                                      <p:to>
                                        <p:strVal val="visible"/>
                                      </p:to>
                                    </p:set>
                                    <p:animEffect transition="in" filter="dissolve">
                                      <p:cBhvr>
                                        <p:cTn id="40" dur="500"/>
                                        <p:tgtEl>
                                          <p:spTgt spid="3">
                                            <p:txEl>
                                              <p:pRg st="10" end="10"/>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9" presetClass="entr" presetSubtype="0" fill="hold" grpId="0" nodeType="clickEffect">
                                  <p:stCondLst>
                                    <p:cond delay="0"/>
                                  </p:stCondLst>
                                  <p:childTnLst>
                                    <p:set>
                                      <p:cBhvr>
                                        <p:cTn id="44" dur="1" fill="hold">
                                          <p:stCondLst>
                                            <p:cond delay="0"/>
                                          </p:stCondLst>
                                        </p:cTn>
                                        <p:tgtEl>
                                          <p:spTgt spid="6"/>
                                        </p:tgtEl>
                                        <p:attrNameLst>
                                          <p:attrName>style.visibility</p:attrName>
                                        </p:attrNameLst>
                                      </p:cBhvr>
                                      <p:to>
                                        <p:strVal val="visible"/>
                                      </p:to>
                                    </p:set>
                                    <p:animEffect transition="in" filter="dissolve">
                                      <p:cBhvr>
                                        <p:cTn id="45" dur="500"/>
                                        <p:tgtEl>
                                          <p:spTgt spid="6"/>
                                        </p:tgtEl>
                                      </p:cBhvr>
                                    </p:animEffect>
                                  </p:childTnLst>
                                </p:cTn>
                              </p:par>
                            </p:childTnLst>
                          </p:cTn>
                        </p:par>
                      </p:childTnLst>
                    </p:cTn>
                  </p:par>
                  <p:par>
                    <p:cTn id="46" fill="hold">
                      <p:stCondLst>
                        <p:cond delay="indefinite"/>
                      </p:stCondLst>
                      <p:childTnLst>
                        <p:par>
                          <p:cTn id="47" fill="hold">
                            <p:stCondLst>
                              <p:cond delay="0"/>
                            </p:stCondLst>
                            <p:childTnLst>
                              <p:par>
                                <p:cTn id="48" presetID="9" presetClass="entr" presetSubtype="0" fill="hold" grpId="0" nodeType="clickEffect">
                                  <p:stCondLst>
                                    <p:cond delay="0"/>
                                  </p:stCondLst>
                                  <p:childTnLst>
                                    <p:set>
                                      <p:cBhvr>
                                        <p:cTn id="49" dur="1" fill="hold">
                                          <p:stCondLst>
                                            <p:cond delay="0"/>
                                          </p:stCondLst>
                                        </p:cTn>
                                        <p:tgtEl>
                                          <p:spTgt spid="7"/>
                                        </p:tgtEl>
                                        <p:attrNameLst>
                                          <p:attrName>style.visibility</p:attrName>
                                        </p:attrNameLst>
                                      </p:cBhvr>
                                      <p:to>
                                        <p:strVal val="visible"/>
                                      </p:to>
                                    </p:set>
                                    <p:animEffect transition="in" filter="dissolve">
                                      <p:cBhvr>
                                        <p:cTn id="5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6" grpId="0" animBg="1"/>
      <p:bldP spid="7"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83568" y="260648"/>
            <a:ext cx="7772400" cy="1143000"/>
          </a:xfrm>
        </p:spPr>
        <p:txBody>
          <a:bodyPr/>
          <a:lstStyle/>
          <a:p>
            <a:r>
              <a:rPr lang="cs-CZ" dirty="0" err="1" smtClean="0"/>
              <a:t>Korpustypologie</a:t>
            </a:r>
            <a:endParaRPr lang="cs-CZ" dirty="0"/>
          </a:p>
        </p:txBody>
      </p:sp>
      <p:sp>
        <p:nvSpPr>
          <p:cNvPr id="3" name="Zástupný symbol pro obsah 2"/>
          <p:cNvSpPr>
            <a:spLocks noGrp="1"/>
          </p:cNvSpPr>
          <p:nvPr>
            <p:ph idx="1"/>
          </p:nvPr>
        </p:nvSpPr>
        <p:spPr>
          <a:xfrm>
            <a:off x="683568" y="1340768"/>
            <a:ext cx="7772400" cy="5115272"/>
          </a:xfrm>
        </p:spPr>
        <p:txBody>
          <a:bodyPr/>
          <a:lstStyle/>
          <a:p>
            <a:pPr>
              <a:buNone/>
            </a:pPr>
            <a:r>
              <a:rPr lang="cs-CZ" sz="2800" dirty="0" err="1" smtClean="0"/>
              <a:t>Kriterien</a:t>
            </a:r>
            <a:r>
              <a:rPr lang="cs-CZ" sz="2800" dirty="0" smtClean="0"/>
              <a:t>, </a:t>
            </a:r>
            <a:r>
              <a:rPr lang="cs-CZ" sz="2800" dirty="0" err="1" smtClean="0"/>
              <a:t>die</a:t>
            </a:r>
            <a:r>
              <a:rPr lang="cs-CZ" sz="2800" dirty="0" smtClean="0"/>
              <a:t> </a:t>
            </a:r>
            <a:r>
              <a:rPr lang="cs-CZ" sz="2800" dirty="0" err="1" smtClean="0"/>
              <a:t>Primärdaten</a:t>
            </a:r>
            <a:r>
              <a:rPr lang="cs-CZ" sz="2800" dirty="0" smtClean="0"/>
              <a:t> </a:t>
            </a:r>
            <a:r>
              <a:rPr lang="cs-CZ" sz="2800" dirty="0" err="1" smtClean="0"/>
              <a:t>betreffen</a:t>
            </a:r>
            <a:endParaRPr lang="cs-CZ" sz="2800" dirty="0" smtClean="0"/>
          </a:p>
          <a:p>
            <a:pPr lvl="1"/>
            <a:r>
              <a:rPr lang="de-DE" sz="2400" dirty="0" smtClean="0"/>
              <a:t>Sprachenauswahl</a:t>
            </a:r>
          </a:p>
          <a:p>
            <a:pPr lvl="1"/>
            <a:r>
              <a:rPr lang="de-DE" sz="2400" dirty="0" smtClean="0"/>
              <a:t>Medium</a:t>
            </a:r>
          </a:p>
          <a:p>
            <a:pPr lvl="1"/>
            <a:r>
              <a:rPr lang="de-DE" sz="2400" dirty="0" smtClean="0"/>
              <a:t>Größe</a:t>
            </a:r>
          </a:p>
          <a:p>
            <a:pPr lvl="1"/>
            <a:r>
              <a:rPr lang="de-DE" sz="2400" dirty="0" smtClean="0"/>
              <a:t>Sprachbezug</a:t>
            </a:r>
          </a:p>
          <a:p>
            <a:pPr lvl="1"/>
            <a:r>
              <a:rPr lang="de-DE" sz="2400" dirty="0" smtClean="0"/>
              <a:t>Funktionalität</a:t>
            </a:r>
          </a:p>
          <a:p>
            <a:pPr>
              <a:buNone/>
            </a:pPr>
            <a:r>
              <a:rPr lang="cs-CZ" sz="2800" dirty="0" err="1" smtClean="0"/>
              <a:t>Kriterien</a:t>
            </a:r>
            <a:r>
              <a:rPr lang="cs-CZ" sz="2800" dirty="0" smtClean="0"/>
              <a:t>, </a:t>
            </a:r>
            <a:r>
              <a:rPr lang="cs-CZ" sz="2800" dirty="0" err="1" smtClean="0"/>
              <a:t>die</a:t>
            </a:r>
            <a:r>
              <a:rPr lang="cs-CZ" sz="2800" dirty="0" smtClean="0"/>
              <a:t> </a:t>
            </a:r>
            <a:r>
              <a:rPr lang="cs-CZ" sz="2800" dirty="0" err="1" smtClean="0"/>
              <a:t>Korpusaufbereitung</a:t>
            </a:r>
            <a:r>
              <a:rPr lang="cs-CZ" sz="2800" dirty="0" smtClean="0"/>
              <a:t> </a:t>
            </a:r>
            <a:r>
              <a:rPr lang="cs-CZ" sz="2800" dirty="0" err="1" smtClean="0"/>
              <a:t>betreffen</a:t>
            </a:r>
            <a:endParaRPr lang="cs-CZ" sz="2800" dirty="0" smtClean="0"/>
          </a:p>
          <a:p>
            <a:pPr lvl="1"/>
            <a:r>
              <a:rPr lang="de-DE" sz="2400" dirty="0" smtClean="0"/>
              <a:t>Annotation</a:t>
            </a:r>
            <a:r>
              <a:rPr lang="pl-PL" sz="2400" dirty="0" smtClean="0"/>
              <a:t>*</a:t>
            </a:r>
            <a:endParaRPr lang="de-DE" sz="2400" dirty="0" smtClean="0"/>
          </a:p>
          <a:p>
            <a:pPr>
              <a:buNone/>
            </a:pPr>
            <a:r>
              <a:rPr lang="cs-CZ" sz="2800" dirty="0" err="1" smtClean="0"/>
              <a:t>Kriterien</a:t>
            </a:r>
            <a:r>
              <a:rPr lang="cs-CZ" sz="2800" dirty="0" smtClean="0"/>
              <a:t>, </a:t>
            </a:r>
            <a:r>
              <a:rPr lang="cs-CZ" sz="2800" dirty="0" err="1" smtClean="0"/>
              <a:t>die</a:t>
            </a:r>
            <a:r>
              <a:rPr lang="cs-CZ" sz="2800" dirty="0" smtClean="0"/>
              <a:t> </a:t>
            </a:r>
            <a:r>
              <a:rPr lang="cs-CZ" sz="2800" dirty="0" err="1" smtClean="0"/>
              <a:t>das</a:t>
            </a:r>
            <a:r>
              <a:rPr lang="cs-CZ" sz="2800" dirty="0" smtClean="0"/>
              <a:t> Korpus </a:t>
            </a:r>
            <a:r>
              <a:rPr lang="cs-CZ" sz="2800" dirty="0" err="1" smtClean="0"/>
              <a:t>selbst</a:t>
            </a:r>
            <a:r>
              <a:rPr lang="cs-CZ" sz="2800" dirty="0" smtClean="0"/>
              <a:t> </a:t>
            </a:r>
            <a:r>
              <a:rPr lang="cs-CZ" sz="2800" dirty="0" err="1" smtClean="0"/>
              <a:t>betreffen</a:t>
            </a:r>
            <a:endParaRPr lang="cs-CZ" sz="2800" dirty="0" smtClean="0"/>
          </a:p>
          <a:p>
            <a:r>
              <a:rPr lang="de-DE" sz="3200" dirty="0" smtClean="0">
                <a:solidFill>
                  <a:srgbClr val="C00000"/>
                </a:solidFill>
              </a:rPr>
              <a:t>Persistenz</a:t>
            </a:r>
          </a:p>
          <a:p>
            <a:r>
              <a:rPr lang="de-DE" sz="2800" dirty="0" smtClean="0"/>
              <a:t>Verfügbarkeit</a:t>
            </a:r>
            <a:r>
              <a:rPr lang="pl-PL" sz="2800" dirty="0" smtClean="0"/>
              <a:t>*</a:t>
            </a:r>
          </a:p>
          <a:p>
            <a:endParaRPr lang="cs-CZ" dirty="0"/>
          </a:p>
        </p:txBody>
      </p:sp>
      <p:sp>
        <p:nvSpPr>
          <p:cNvPr id="5" name="Zástupný symbol pro číslo snímku 4"/>
          <p:cNvSpPr>
            <a:spLocks noGrp="1"/>
          </p:cNvSpPr>
          <p:nvPr>
            <p:ph type="sldNum" sz="quarter" idx="12"/>
          </p:nvPr>
        </p:nvSpPr>
        <p:spPr/>
        <p:txBody>
          <a:bodyPr/>
          <a:lstStyle/>
          <a:p>
            <a:fld id="{F1894A37-8539-43D5-B93E-E9818CA99945}" type="slidenum">
              <a:rPr lang="cs-CZ" smtClean="0"/>
              <a:pPr/>
              <a:t>18</a:t>
            </a:fld>
            <a:endParaRPr lang="cs-CZ"/>
          </a:p>
        </p:txBody>
      </p:sp>
      <p:sp>
        <p:nvSpPr>
          <p:cNvPr id="6" name="TextovéPole 5"/>
          <p:cNvSpPr txBox="1"/>
          <p:nvPr/>
        </p:nvSpPr>
        <p:spPr>
          <a:xfrm>
            <a:off x="755576" y="1340768"/>
            <a:ext cx="7560840" cy="3416320"/>
          </a:xfrm>
          <a:prstGeom prst="rect">
            <a:avLst/>
          </a:prstGeom>
          <a:solidFill>
            <a:schemeClr val="accent2">
              <a:lumMod val="20000"/>
              <a:lumOff val="80000"/>
            </a:schemeClr>
          </a:solidFill>
        </p:spPr>
        <p:txBody>
          <a:bodyPr wrap="square" rtlCol="0">
            <a:spAutoFit/>
          </a:bodyPr>
          <a:lstStyle/>
          <a:p>
            <a:r>
              <a:rPr lang="de-DE" dirty="0" smtClean="0"/>
              <a:t>Die meisten Korpora sind </a:t>
            </a:r>
            <a:r>
              <a:rPr lang="de-DE" b="1" dirty="0" smtClean="0">
                <a:solidFill>
                  <a:schemeClr val="accent1">
                    <a:lumMod val="75000"/>
                  </a:schemeClr>
                </a:solidFill>
              </a:rPr>
              <a:t>statische</a:t>
            </a:r>
            <a:r>
              <a:rPr lang="de-DE" b="1" dirty="0" smtClean="0"/>
              <a:t> </a:t>
            </a:r>
            <a:r>
              <a:rPr lang="de-DE" dirty="0" smtClean="0"/>
              <a:t>Korpora, d.h. es gibt eine abgeschlossene Textmenge, die in eine</a:t>
            </a:r>
            <a:r>
              <a:rPr lang="cs-CZ" dirty="0" smtClean="0"/>
              <a:t>r</a:t>
            </a:r>
            <a:r>
              <a:rPr lang="de-DE" dirty="0" smtClean="0"/>
              <a:t> bestimmten Zeit gesammelt wurde und dann für die weitere Verarbeitung gespeichert ist.</a:t>
            </a:r>
          </a:p>
          <a:p>
            <a:r>
              <a:rPr lang="de-DE" dirty="0" smtClean="0"/>
              <a:t>Sie können aber aktualisiert werden (neue Version </a:t>
            </a:r>
            <a:r>
              <a:rPr lang="pl-PL" dirty="0" smtClean="0"/>
              <a:t>= </a:t>
            </a:r>
            <a:r>
              <a:rPr lang="pl-PL" b="1" dirty="0" smtClean="0"/>
              <a:t>Release</a:t>
            </a:r>
            <a:r>
              <a:rPr lang="de-DE" dirty="0" smtClean="0"/>
              <a:t>)</a:t>
            </a:r>
            <a:r>
              <a:rPr lang="pl-PL" dirty="0" smtClean="0"/>
              <a:t>.</a:t>
            </a:r>
          </a:p>
          <a:p>
            <a:r>
              <a:rPr lang="pl-PL" b="1" dirty="0" smtClean="0"/>
              <a:t>X </a:t>
            </a:r>
            <a:r>
              <a:rPr lang="pl-PL" b="1" dirty="0" smtClean="0">
                <a:solidFill>
                  <a:schemeClr val="accent1">
                    <a:lumMod val="75000"/>
                  </a:schemeClr>
                </a:solidFill>
              </a:rPr>
              <a:t>Monitorkorp</a:t>
            </a:r>
            <a:r>
              <a:rPr lang="de-DE" b="1" dirty="0" err="1" smtClean="0">
                <a:solidFill>
                  <a:schemeClr val="accent1">
                    <a:lumMod val="75000"/>
                  </a:schemeClr>
                </a:solidFill>
              </a:rPr>
              <a:t>us</a:t>
            </a:r>
            <a:r>
              <a:rPr lang="pl-PL" dirty="0" smtClean="0">
                <a:solidFill>
                  <a:schemeClr val="accent1">
                    <a:lumMod val="75000"/>
                  </a:schemeClr>
                </a:solidFill>
              </a:rPr>
              <a:t> </a:t>
            </a:r>
            <a:r>
              <a:rPr lang="pl-PL" dirty="0" smtClean="0"/>
              <a:t>= Korpora, deren Gr</a:t>
            </a:r>
            <a:r>
              <a:rPr lang="de-DE" dirty="0" err="1" smtClean="0"/>
              <a:t>öße</a:t>
            </a:r>
            <a:r>
              <a:rPr lang="de-DE" dirty="0" smtClean="0"/>
              <a:t> </a:t>
            </a:r>
            <a:r>
              <a:rPr lang="cs-CZ" dirty="0" err="1" smtClean="0"/>
              <a:t>ständig</a:t>
            </a:r>
            <a:r>
              <a:rPr lang="cs-CZ" dirty="0" smtClean="0"/>
              <a:t> </a:t>
            </a:r>
            <a:r>
              <a:rPr lang="cs-CZ" dirty="0" err="1" smtClean="0"/>
              <a:t>wächst</a:t>
            </a:r>
            <a:r>
              <a:rPr lang="cs-CZ" dirty="0" smtClean="0"/>
              <a:t> (Bank </a:t>
            </a:r>
            <a:r>
              <a:rPr lang="cs-CZ" dirty="0" err="1" smtClean="0"/>
              <a:t>of</a:t>
            </a:r>
            <a:r>
              <a:rPr lang="cs-CZ" dirty="0" smtClean="0"/>
              <a:t> </a:t>
            </a:r>
            <a:r>
              <a:rPr lang="cs-CZ" dirty="0" err="1" smtClean="0"/>
              <a:t>English</a:t>
            </a:r>
            <a:r>
              <a:rPr lang="cs-CZ" dirty="0" smtClean="0"/>
              <a:t>), </a:t>
            </a:r>
            <a:r>
              <a:rPr lang="cs-CZ" dirty="0" err="1" smtClean="0"/>
              <a:t>nicht</a:t>
            </a:r>
            <a:r>
              <a:rPr lang="cs-CZ" dirty="0" smtClean="0"/>
              <a:t> </a:t>
            </a:r>
            <a:r>
              <a:rPr lang="cs-CZ" dirty="0" err="1" smtClean="0"/>
              <a:t>repräsentativ</a:t>
            </a:r>
            <a:r>
              <a:rPr lang="de-DE" dirty="0" smtClean="0"/>
              <a:t>.</a:t>
            </a:r>
            <a:endParaRPr lang="pl-PL" dirty="0" smtClean="0"/>
          </a:p>
          <a:p>
            <a:endParaRPr lang="cs-CZ" dirty="0"/>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dissolve">
                                      <p:cBhvr>
                                        <p:cTn id="10" dur="500"/>
                                        <p:tgtEl>
                                          <p:spTgt spid="3">
                                            <p:txEl>
                                              <p:pRg st="0" end="0"/>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dissolve">
                                      <p:cBhvr>
                                        <p:cTn id="13" dur="500"/>
                                        <p:tgtEl>
                                          <p:spTgt spid="3">
                                            <p:txEl>
                                              <p:pRg st="1" end="1"/>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dissolve">
                                      <p:cBhvr>
                                        <p:cTn id="16" dur="500"/>
                                        <p:tgtEl>
                                          <p:spTgt spid="3">
                                            <p:txEl>
                                              <p:pRg st="2" end="2"/>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dissolve">
                                      <p:cBhvr>
                                        <p:cTn id="19" dur="500"/>
                                        <p:tgtEl>
                                          <p:spTgt spid="3">
                                            <p:txEl>
                                              <p:pRg st="3" end="3"/>
                                            </p:txEl>
                                          </p:spTgt>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dissolve">
                                      <p:cBhvr>
                                        <p:cTn id="25" dur="500"/>
                                        <p:tgtEl>
                                          <p:spTgt spid="3">
                                            <p:txEl>
                                              <p:pRg st="5" end="5"/>
                                            </p:txEl>
                                          </p:spTgt>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dissolve">
                                      <p:cBhvr>
                                        <p:cTn id="28" dur="500"/>
                                        <p:tgtEl>
                                          <p:spTgt spid="3">
                                            <p:txEl>
                                              <p:pRg st="6" end="6"/>
                                            </p:txEl>
                                          </p:spTgt>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dissolve">
                                      <p:cBhvr>
                                        <p:cTn id="31" dur="500"/>
                                        <p:tgtEl>
                                          <p:spTgt spid="3">
                                            <p:txEl>
                                              <p:pRg st="7" end="7"/>
                                            </p:txEl>
                                          </p:spTgt>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3">
                                            <p:txEl>
                                              <p:pRg st="8" end="8"/>
                                            </p:txEl>
                                          </p:spTgt>
                                        </p:tgtEl>
                                        <p:attrNameLst>
                                          <p:attrName>style.visibility</p:attrName>
                                        </p:attrNameLst>
                                      </p:cBhvr>
                                      <p:to>
                                        <p:strVal val="visible"/>
                                      </p:to>
                                    </p:set>
                                    <p:animEffect transition="in" filter="dissolve">
                                      <p:cBhvr>
                                        <p:cTn id="34" dur="500"/>
                                        <p:tgtEl>
                                          <p:spTgt spid="3">
                                            <p:txEl>
                                              <p:pRg st="8" end="8"/>
                                            </p:txEl>
                                          </p:spTgt>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dissolve">
                                      <p:cBhvr>
                                        <p:cTn id="37" dur="500"/>
                                        <p:tgtEl>
                                          <p:spTgt spid="3">
                                            <p:txEl>
                                              <p:pRg st="9" end="9"/>
                                            </p:txEl>
                                          </p:spTgt>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3">
                                            <p:txEl>
                                              <p:pRg st="10" end="10"/>
                                            </p:txEl>
                                          </p:spTgt>
                                        </p:tgtEl>
                                        <p:attrNameLst>
                                          <p:attrName>style.visibility</p:attrName>
                                        </p:attrNameLst>
                                      </p:cBhvr>
                                      <p:to>
                                        <p:strVal val="visible"/>
                                      </p:to>
                                    </p:set>
                                    <p:animEffect transition="in" filter="dissolve">
                                      <p:cBhvr>
                                        <p:cTn id="40" dur="500"/>
                                        <p:tgtEl>
                                          <p:spTgt spid="3">
                                            <p:txEl>
                                              <p:pRg st="10" end="10"/>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9" presetClass="entr" presetSubtype="0" fill="hold" grpId="0" nodeType="clickEffect">
                                  <p:stCondLst>
                                    <p:cond delay="0"/>
                                  </p:stCondLst>
                                  <p:childTnLst>
                                    <p:set>
                                      <p:cBhvr>
                                        <p:cTn id="44" dur="1" fill="hold">
                                          <p:stCondLst>
                                            <p:cond delay="0"/>
                                          </p:stCondLst>
                                        </p:cTn>
                                        <p:tgtEl>
                                          <p:spTgt spid="6"/>
                                        </p:tgtEl>
                                        <p:attrNameLst>
                                          <p:attrName>style.visibility</p:attrName>
                                        </p:attrNameLst>
                                      </p:cBhvr>
                                      <p:to>
                                        <p:strVal val="visible"/>
                                      </p:to>
                                    </p:set>
                                    <p:animEffect transition="in" filter="dissolve">
                                      <p:cBhvr>
                                        <p:cTn id="4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6"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83568" y="260648"/>
            <a:ext cx="7772400" cy="1143000"/>
          </a:xfrm>
        </p:spPr>
        <p:txBody>
          <a:bodyPr/>
          <a:lstStyle/>
          <a:p>
            <a:r>
              <a:rPr lang="cs-CZ" dirty="0" err="1" smtClean="0"/>
              <a:t>Korpustypologie</a:t>
            </a:r>
            <a:endParaRPr lang="cs-CZ" dirty="0"/>
          </a:p>
        </p:txBody>
      </p:sp>
      <p:sp>
        <p:nvSpPr>
          <p:cNvPr id="3" name="Zástupný symbol pro obsah 2"/>
          <p:cNvSpPr>
            <a:spLocks noGrp="1"/>
          </p:cNvSpPr>
          <p:nvPr>
            <p:ph idx="1"/>
          </p:nvPr>
        </p:nvSpPr>
        <p:spPr>
          <a:xfrm>
            <a:off x="683568" y="1340768"/>
            <a:ext cx="7772400" cy="5115272"/>
          </a:xfrm>
        </p:spPr>
        <p:txBody>
          <a:bodyPr/>
          <a:lstStyle/>
          <a:p>
            <a:pPr>
              <a:buNone/>
            </a:pPr>
            <a:r>
              <a:rPr lang="cs-CZ" sz="2800" dirty="0" err="1" smtClean="0"/>
              <a:t>Kriterien</a:t>
            </a:r>
            <a:r>
              <a:rPr lang="cs-CZ" sz="2800" dirty="0" smtClean="0"/>
              <a:t>, </a:t>
            </a:r>
            <a:r>
              <a:rPr lang="cs-CZ" sz="2800" dirty="0" err="1" smtClean="0"/>
              <a:t>die</a:t>
            </a:r>
            <a:r>
              <a:rPr lang="cs-CZ" sz="2800" dirty="0" smtClean="0"/>
              <a:t> </a:t>
            </a:r>
            <a:r>
              <a:rPr lang="cs-CZ" sz="2800" dirty="0" err="1" smtClean="0"/>
              <a:t>Primärdaten</a:t>
            </a:r>
            <a:r>
              <a:rPr lang="cs-CZ" sz="2800" dirty="0" smtClean="0"/>
              <a:t> </a:t>
            </a:r>
            <a:r>
              <a:rPr lang="cs-CZ" sz="2800" dirty="0" err="1" smtClean="0"/>
              <a:t>betreffen</a:t>
            </a:r>
            <a:endParaRPr lang="cs-CZ" sz="2800" dirty="0" smtClean="0"/>
          </a:p>
          <a:p>
            <a:pPr lvl="1"/>
            <a:r>
              <a:rPr lang="de-DE" sz="2400" dirty="0" smtClean="0"/>
              <a:t>Sprachenauswahl</a:t>
            </a:r>
          </a:p>
          <a:p>
            <a:pPr lvl="1"/>
            <a:r>
              <a:rPr lang="de-DE" sz="2400" dirty="0" smtClean="0"/>
              <a:t>Medium</a:t>
            </a:r>
          </a:p>
          <a:p>
            <a:pPr lvl="1"/>
            <a:r>
              <a:rPr lang="de-DE" sz="2400" dirty="0" smtClean="0"/>
              <a:t>Größe</a:t>
            </a:r>
          </a:p>
          <a:p>
            <a:pPr lvl="1"/>
            <a:r>
              <a:rPr lang="de-DE" sz="2400" dirty="0" smtClean="0"/>
              <a:t>Sprachbezug</a:t>
            </a:r>
          </a:p>
          <a:p>
            <a:pPr lvl="1"/>
            <a:r>
              <a:rPr lang="de-DE" sz="2400" dirty="0" smtClean="0"/>
              <a:t>Funktionalität</a:t>
            </a:r>
          </a:p>
          <a:p>
            <a:pPr>
              <a:buNone/>
            </a:pPr>
            <a:r>
              <a:rPr lang="cs-CZ" sz="2800" dirty="0" err="1" smtClean="0"/>
              <a:t>Kriterien</a:t>
            </a:r>
            <a:r>
              <a:rPr lang="cs-CZ" sz="2800" dirty="0" smtClean="0"/>
              <a:t>, </a:t>
            </a:r>
            <a:r>
              <a:rPr lang="cs-CZ" sz="2800" dirty="0" err="1" smtClean="0"/>
              <a:t>die</a:t>
            </a:r>
            <a:r>
              <a:rPr lang="cs-CZ" sz="2800" dirty="0" smtClean="0"/>
              <a:t> </a:t>
            </a:r>
            <a:r>
              <a:rPr lang="cs-CZ" sz="2800" dirty="0" err="1" smtClean="0"/>
              <a:t>Korpusaufbereitung</a:t>
            </a:r>
            <a:r>
              <a:rPr lang="cs-CZ" sz="2800" dirty="0" smtClean="0"/>
              <a:t> </a:t>
            </a:r>
            <a:r>
              <a:rPr lang="cs-CZ" sz="2800" dirty="0" err="1" smtClean="0"/>
              <a:t>betreffen</a:t>
            </a:r>
            <a:endParaRPr lang="cs-CZ" sz="2800" dirty="0" smtClean="0"/>
          </a:p>
          <a:p>
            <a:pPr lvl="1"/>
            <a:r>
              <a:rPr lang="de-DE" sz="2400" dirty="0" smtClean="0"/>
              <a:t>Annotation</a:t>
            </a:r>
            <a:r>
              <a:rPr lang="pl-PL" sz="2400" dirty="0" smtClean="0"/>
              <a:t>*</a:t>
            </a:r>
            <a:endParaRPr lang="de-DE" sz="2400" dirty="0" smtClean="0"/>
          </a:p>
          <a:p>
            <a:pPr>
              <a:buNone/>
            </a:pPr>
            <a:r>
              <a:rPr lang="cs-CZ" sz="2800" dirty="0" err="1" smtClean="0"/>
              <a:t>Kriterien</a:t>
            </a:r>
            <a:r>
              <a:rPr lang="cs-CZ" sz="2800" dirty="0" smtClean="0"/>
              <a:t>, </a:t>
            </a:r>
            <a:r>
              <a:rPr lang="cs-CZ" sz="2800" dirty="0" err="1" smtClean="0"/>
              <a:t>die</a:t>
            </a:r>
            <a:r>
              <a:rPr lang="cs-CZ" sz="2800" dirty="0" smtClean="0"/>
              <a:t> </a:t>
            </a:r>
            <a:r>
              <a:rPr lang="cs-CZ" sz="2800" dirty="0" err="1" smtClean="0"/>
              <a:t>das</a:t>
            </a:r>
            <a:r>
              <a:rPr lang="cs-CZ" sz="2800" dirty="0" smtClean="0"/>
              <a:t> Korpus </a:t>
            </a:r>
            <a:r>
              <a:rPr lang="cs-CZ" sz="2800" dirty="0" err="1" smtClean="0"/>
              <a:t>selbst</a:t>
            </a:r>
            <a:r>
              <a:rPr lang="cs-CZ" sz="2800" dirty="0" smtClean="0"/>
              <a:t> </a:t>
            </a:r>
            <a:r>
              <a:rPr lang="cs-CZ" sz="2800" dirty="0" err="1" smtClean="0"/>
              <a:t>betreffen</a:t>
            </a:r>
            <a:endParaRPr lang="cs-CZ" sz="2800" dirty="0" smtClean="0"/>
          </a:p>
          <a:p>
            <a:r>
              <a:rPr lang="de-DE" sz="2800" dirty="0" smtClean="0"/>
              <a:t>Persistenz</a:t>
            </a:r>
          </a:p>
          <a:p>
            <a:r>
              <a:rPr lang="de-DE" sz="3200" dirty="0" smtClean="0">
                <a:solidFill>
                  <a:srgbClr val="C00000"/>
                </a:solidFill>
              </a:rPr>
              <a:t>Verfügbarkeit</a:t>
            </a:r>
            <a:endParaRPr lang="pl-PL" sz="2800" dirty="0" smtClean="0"/>
          </a:p>
          <a:p>
            <a:endParaRPr lang="cs-CZ" dirty="0"/>
          </a:p>
        </p:txBody>
      </p:sp>
      <p:sp>
        <p:nvSpPr>
          <p:cNvPr id="5" name="Zástupný symbol pro číslo snímku 4"/>
          <p:cNvSpPr>
            <a:spLocks noGrp="1"/>
          </p:cNvSpPr>
          <p:nvPr>
            <p:ph type="sldNum" sz="quarter" idx="12"/>
          </p:nvPr>
        </p:nvSpPr>
        <p:spPr/>
        <p:txBody>
          <a:bodyPr/>
          <a:lstStyle/>
          <a:p>
            <a:fld id="{F1894A37-8539-43D5-B93E-E9818CA99945}" type="slidenum">
              <a:rPr lang="cs-CZ" smtClean="0"/>
              <a:pPr/>
              <a:t>19</a:t>
            </a:fld>
            <a:endParaRPr lang="cs-CZ"/>
          </a:p>
        </p:txBody>
      </p:sp>
      <p:sp>
        <p:nvSpPr>
          <p:cNvPr id="6" name="TextovéPole 5"/>
          <p:cNvSpPr txBox="1"/>
          <p:nvPr/>
        </p:nvSpPr>
        <p:spPr>
          <a:xfrm>
            <a:off x="755576" y="2924944"/>
            <a:ext cx="7560840" cy="2677656"/>
          </a:xfrm>
          <a:prstGeom prst="rect">
            <a:avLst/>
          </a:prstGeom>
          <a:solidFill>
            <a:schemeClr val="accent2">
              <a:lumMod val="20000"/>
              <a:lumOff val="80000"/>
            </a:schemeClr>
          </a:solidFill>
        </p:spPr>
        <p:txBody>
          <a:bodyPr wrap="square" rtlCol="0">
            <a:spAutoFit/>
          </a:bodyPr>
          <a:lstStyle/>
          <a:p>
            <a:pPr>
              <a:buFont typeface="Arial" pitchFamily="34" charset="0"/>
              <a:buChar char="•"/>
            </a:pPr>
            <a:r>
              <a:rPr lang="cs-CZ" dirty="0" smtClean="0"/>
              <a:t> </a:t>
            </a:r>
            <a:r>
              <a:rPr lang="de-DE" dirty="0" smtClean="0"/>
              <a:t>Bei kostenlosen Korpora ist es oft üblich, dass man sich als Nutzer registrieren lassen oder einen Lizenzvertrag abschließen muss.</a:t>
            </a:r>
          </a:p>
          <a:p>
            <a:pPr>
              <a:buFont typeface="Arial" pitchFamily="34" charset="0"/>
              <a:buChar char="•"/>
            </a:pPr>
            <a:r>
              <a:rPr lang="cs-CZ" dirty="0" smtClean="0"/>
              <a:t> </a:t>
            </a:r>
            <a:r>
              <a:rPr lang="de-DE" dirty="0" smtClean="0"/>
              <a:t>Damit soll sichergestellt werden, dass die Daten nicht zu kommerziellen Zwecken verwendet werden.</a:t>
            </a:r>
          </a:p>
          <a:p>
            <a:pPr>
              <a:buFont typeface="Arial" pitchFamily="34" charset="0"/>
              <a:buChar char="•"/>
            </a:pPr>
            <a:r>
              <a:rPr lang="cs-CZ" dirty="0" smtClean="0"/>
              <a:t> </a:t>
            </a:r>
            <a:r>
              <a:rPr lang="de-DE" dirty="0" smtClean="0"/>
              <a:t>Für deutsche Korpora gibt es kein zentrales Register.</a:t>
            </a:r>
          </a:p>
          <a:p>
            <a:endParaRPr lang="cs-CZ" dirty="0"/>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dissolve">
                                      <p:cBhvr>
                                        <p:cTn id="10" dur="500"/>
                                        <p:tgtEl>
                                          <p:spTgt spid="3">
                                            <p:txEl>
                                              <p:pRg st="0" end="0"/>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dissolve">
                                      <p:cBhvr>
                                        <p:cTn id="13" dur="500"/>
                                        <p:tgtEl>
                                          <p:spTgt spid="3">
                                            <p:txEl>
                                              <p:pRg st="1" end="1"/>
                                            </p:txEl>
                                          </p:spTgt>
                                        </p:tgtEl>
                                      </p:cBhvr>
                                    </p:animEffect>
                                  </p:childTnLst>
                                </p:cTn>
                              </p:par>
                              <p:par>
                                <p:cTn id="14" presetID="9" presetClass="entr" presetSubtype="0" fill="hold" grpId="0"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dissolve">
                                      <p:cBhvr>
                                        <p:cTn id="16" dur="500"/>
                                        <p:tgtEl>
                                          <p:spTgt spid="3">
                                            <p:txEl>
                                              <p:pRg st="2" end="2"/>
                                            </p:txEl>
                                          </p:spTgt>
                                        </p:tgtEl>
                                      </p:cBhvr>
                                    </p:animEffect>
                                  </p:childTnLst>
                                </p:cTn>
                              </p:par>
                              <p:par>
                                <p:cTn id="17" presetID="9" presetClass="entr" presetSubtype="0" fill="hold" grpId="0"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dissolve">
                                      <p:cBhvr>
                                        <p:cTn id="19" dur="500"/>
                                        <p:tgtEl>
                                          <p:spTgt spid="3">
                                            <p:txEl>
                                              <p:pRg st="3" end="3"/>
                                            </p:txEl>
                                          </p:spTgt>
                                        </p:tgtEl>
                                      </p:cBhvr>
                                    </p:animEffect>
                                  </p:childTnLst>
                                </p:cTn>
                              </p:par>
                              <p:par>
                                <p:cTn id="20" presetID="9" presetClass="entr" presetSubtype="0" fill="hold" grpId="0"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dissolve">
                                      <p:cBhvr>
                                        <p:cTn id="22" dur="500"/>
                                        <p:tgtEl>
                                          <p:spTgt spid="3">
                                            <p:txEl>
                                              <p:pRg st="4" end="4"/>
                                            </p:txEl>
                                          </p:spTgt>
                                        </p:tgtEl>
                                      </p:cBhvr>
                                    </p:animEffect>
                                  </p:childTnLst>
                                </p:cTn>
                              </p:par>
                              <p:par>
                                <p:cTn id="23" presetID="9"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dissolve">
                                      <p:cBhvr>
                                        <p:cTn id="25" dur="500"/>
                                        <p:tgtEl>
                                          <p:spTgt spid="3">
                                            <p:txEl>
                                              <p:pRg st="5" end="5"/>
                                            </p:txEl>
                                          </p:spTgt>
                                        </p:tgtEl>
                                      </p:cBhvr>
                                    </p:animEffect>
                                  </p:childTnLst>
                                </p:cTn>
                              </p:par>
                              <p:par>
                                <p:cTn id="26" presetID="9" presetClass="entr" presetSubtype="0" fill="hold" grpId="0"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dissolve">
                                      <p:cBhvr>
                                        <p:cTn id="28" dur="500"/>
                                        <p:tgtEl>
                                          <p:spTgt spid="3">
                                            <p:txEl>
                                              <p:pRg st="6" end="6"/>
                                            </p:txEl>
                                          </p:spTgt>
                                        </p:tgtEl>
                                      </p:cBhvr>
                                    </p:animEffect>
                                  </p:childTnLst>
                                </p:cTn>
                              </p:par>
                              <p:par>
                                <p:cTn id="29" presetID="9" presetClass="entr" presetSubtype="0" fill="hold" grpId="0"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dissolve">
                                      <p:cBhvr>
                                        <p:cTn id="31" dur="500"/>
                                        <p:tgtEl>
                                          <p:spTgt spid="3">
                                            <p:txEl>
                                              <p:pRg st="7" end="7"/>
                                            </p:txEl>
                                          </p:spTgt>
                                        </p:tgtEl>
                                      </p:cBhvr>
                                    </p:animEffect>
                                  </p:childTnLst>
                                </p:cTn>
                              </p:par>
                              <p:par>
                                <p:cTn id="32" presetID="9" presetClass="entr" presetSubtype="0" fill="hold" grpId="0" nodeType="withEffect">
                                  <p:stCondLst>
                                    <p:cond delay="0"/>
                                  </p:stCondLst>
                                  <p:childTnLst>
                                    <p:set>
                                      <p:cBhvr>
                                        <p:cTn id="33" dur="1" fill="hold">
                                          <p:stCondLst>
                                            <p:cond delay="0"/>
                                          </p:stCondLst>
                                        </p:cTn>
                                        <p:tgtEl>
                                          <p:spTgt spid="3">
                                            <p:txEl>
                                              <p:pRg st="8" end="8"/>
                                            </p:txEl>
                                          </p:spTgt>
                                        </p:tgtEl>
                                        <p:attrNameLst>
                                          <p:attrName>style.visibility</p:attrName>
                                        </p:attrNameLst>
                                      </p:cBhvr>
                                      <p:to>
                                        <p:strVal val="visible"/>
                                      </p:to>
                                    </p:set>
                                    <p:animEffect transition="in" filter="dissolve">
                                      <p:cBhvr>
                                        <p:cTn id="34" dur="500"/>
                                        <p:tgtEl>
                                          <p:spTgt spid="3">
                                            <p:txEl>
                                              <p:pRg st="8" end="8"/>
                                            </p:txEl>
                                          </p:spTgt>
                                        </p:tgtEl>
                                      </p:cBhvr>
                                    </p:animEffect>
                                  </p:childTnLst>
                                </p:cTn>
                              </p:par>
                              <p:par>
                                <p:cTn id="35" presetID="9" presetClass="entr" presetSubtype="0" fill="hold" grpId="0" nodeType="with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dissolve">
                                      <p:cBhvr>
                                        <p:cTn id="37" dur="500"/>
                                        <p:tgtEl>
                                          <p:spTgt spid="3">
                                            <p:txEl>
                                              <p:pRg st="9" end="9"/>
                                            </p:txEl>
                                          </p:spTgt>
                                        </p:tgtEl>
                                      </p:cBhvr>
                                    </p:animEffect>
                                  </p:childTnLst>
                                </p:cTn>
                              </p:par>
                              <p:par>
                                <p:cTn id="38" presetID="9" presetClass="entr" presetSubtype="0" fill="hold" grpId="0" nodeType="withEffect">
                                  <p:stCondLst>
                                    <p:cond delay="0"/>
                                  </p:stCondLst>
                                  <p:childTnLst>
                                    <p:set>
                                      <p:cBhvr>
                                        <p:cTn id="39" dur="1" fill="hold">
                                          <p:stCondLst>
                                            <p:cond delay="0"/>
                                          </p:stCondLst>
                                        </p:cTn>
                                        <p:tgtEl>
                                          <p:spTgt spid="3">
                                            <p:txEl>
                                              <p:pRg st="10" end="10"/>
                                            </p:txEl>
                                          </p:spTgt>
                                        </p:tgtEl>
                                        <p:attrNameLst>
                                          <p:attrName>style.visibility</p:attrName>
                                        </p:attrNameLst>
                                      </p:cBhvr>
                                      <p:to>
                                        <p:strVal val="visible"/>
                                      </p:to>
                                    </p:set>
                                    <p:animEffect transition="in" filter="dissolve">
                                      <p:cBhvr>
                                        <p:cTn id="40" dur="500"/>
                                        <p:tgtEl>
                                          <p:spTgt spid="3">
                                            <p:txEl>
                                              <p:pRg st="10" end="10"/>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9" presetClass="entr" presetSubtype="0" fill="hold" grpId="0" nodeType="clickEffect">
                                  <p:stCondLst>
                                    <p:cond delay="0"/>
                                  </p:stCondLst>
                                  <p:childTnLst>
                                    <p:set>
                                      <p:cBhvr>
                                        <p:cTn id="44" dur="1" fill="hold">
                                          <p:stCondLst>
                                            <p:cond delay="0"/>
                                          </p:stCondLst>
                                        </p:cTn>
                                        <p:tgtEl>
                                          <p:spTgt spid="6"/>
                                        </p:tgtEl>
                                        <p:attrNameLst>
                                          <p:attrName>style.visibility</p:attrName>
                                        </p:attrNameLst>
                                      </p:cBhvr>
                                      <p:to>
                                        <p:strVal val="visible"/>
                                      </p:to>
                                    </p:set>
                                    <p:animEffect transition="in" filter="dissolve">
                                      <p:cBhvr>
                                        <p:cTn id="4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Was</a:t>
            </a:r>
            <a:r>
              <a:rPr lang="cs-CZ" dirty="0" smtClean="0"/>
              <a:t> </a:t>
            </a:r>
            <a:r>
              <a:rPr lang="cs-CZ" dirty="0" err="1" smtClean="0"/>
              <a:t>ist</a:t>
            </a:r>
            <a:r>
              <a:rPr lang="cs-CZ" dirty="0" smtClean="0"/>
              <a:t> </a:t>
            </a:r>
            <a:r>
              <a:rPr lang="cs-CZ" dirty="0" err="1" smtClean="0"/>
              <a:t>ein</a:t>
            </a:r>
            <a:r>
              <a:rPr lang="cs-CZ" dirty="0" smtClean="0"/>
              <a:t> Korpus?</a:t>
            </a:r>
            <a:endParaRPr lang="cs-CZ" dirty="0"/>
          </a:p>
        </p:txBody>
      </p:sp>
      <p:sp>
        <p:nvSpPr>
          <p:cNvPr id="3" name="Zástupný symbol pro obsah 2"/>
          <p:cNvSpPr>
            <a:spLocks noGrp="1"/>
          </p:cNvSpPr>
          <p:nvPr>
            <p:ph idx="1"/>
          </p:nvPr>
        </p:nvSpPr>
        <p:spPr>
          <a:xfrm>
            <a:off x="0" y="4869160"/>
            <a:ext cx="8964488" cy="1705376"/>
          </a:xfrm>
        </p:spPr>
        <p:txBody>
          <a:bodyPr/>
          <a:lstStyle/>
          <a:p>
            <a:endParaRPr lang="cs-CZ" dirty="0" smtClean="0">
              <a:hlinkClick r:id="rId2"/>
            </a:endParaRPr>
          </a:p>
          <a:p>
            <a:pPr>
              <a:buNone/>
            </a:pPr>
            <a:r>
              <a:rPr lang="cs-CZ" dirty="0" smtClean="0">
                <a:hlinkClick r:id="rId2"/>
              </a:rPr>
              <a:t>https://www.youtube.com/watch?v=rpVW4ZU4uRM</a:t>
            </a:r>
            <a:endParaRPr lang="cs-CZ" dirty="0"/>
          </a:p>
        </p:txBody>
      </p:sp>
      <p:sp>
        <p:nvSpPr>
          <p:cNvPr id="4" name="Zástupný symbol pro datum 3"/>
          <p:cNvSpPr>
            <a:spLocks noGrp="1"/>
          </p:cNvSpPr>
          <p:nvPr>
            <p:ph type="dt" sz="half" idx="10"/>
          </p:nvPr>
        </p:nvSpPr>
        <p:spPr/>
        <p:txBody>
          <a:bodyPr/>
          <a:lstStyle/>
          <a:p>
            <a:fld id="{468200D6-5FE7-4B08-9379-39CB79BFE210}" type="datetime1">
              <a:rPr lang="cs-CZ" smtClean="0"/>
              <a:pPr/>
              <a:t>14.02.2020</a:t>
            </a:fld>
            <a:endParaRPr lang="cs-CZ"/>
          </a:p>
        </p:txBody>
      </p:sp>
      <p:sp>
        <p:nvSpPr>
          <p:cNvPr id="5" name="Zástupný symbol pro číslo snímku 4"/>
          <p:cNvSpPr>
            <a:spLocks noGrp="1"/>
          </p:cNvSpPr>
          <p:nvPr>
            <p:ph type="sldNum" sz="quarter" idx="12"/>
          </p:nvPr>
        </p:nvSpPr>
        <p:spPr/>
        <p:txBody>
          <a:bodyPr/>
          <a:lstStyle/>
          <a:p>
            <a:fld id="{F1894A37-8539-43D5-B93E-E9818CA99945}" type="slidenum">
              <a:rPr lang="cs-CZ" smtClean="0"/>
              <a:pPr/>
              <a:t>2</a:t>
            </a:fld>
            <a:endParaRPr lang="cs-CZ"/>
          </a:p>
        </p:txBody>
      </p:sp>
      <p:sp>
        <p:nvSpPr>
          <p:cNvPr id="6" name="TextovéPole 5"/>
          <p:cNvSpPr txBox="1"/>
          <p:nvPr/>
        </p:nvSpPr>
        <p:spPr>
          <a:xfrm>
            <a:off x="899592" y="2204864"/>
            <a:ext cx="7632848" cy="2769989"/>
          </a:xfrm>
          <a:prstGeom prst="rect">
            <a:avLst/>
          </a:prstGeom>
          <a:noFill/>
        </p:spPr>
        <p:txBody>
          <a:bodyPr wrap="square" rtlCol="0">
            <a:spAutoFit/>
          </a:bodyPr>
          <a:lstStyle/>
          <a:p>
            <a:r>
              <a:rPr lang="de-DE" sz="1800" dirty="0" smtClean="0">
                <a:latin typeface="+mn-lt"/>
                <a:cs typeface="+mn-cs"/>
              </a:rPr>
              <a:t>Was verstehen Sie darunter </a:t>
            </a:r>
            <a:r>
              <a:rPr lang="de-DE" sz="1800" dirty="0" smtClean="0">
                <a:latin typeface="+mn-lt"/>
                <a:cs typeface="+mn-cs"/>
              </a:rPr>
              <a:t>vor?</a:t>
            </a:r>
            <a:r>
              <a:rPr lang="cs-CZ" sz="1800" dirty="0" smtClean="0">
                <a:latin typeface="+mn-lt"/>
                <a:cs typeface="+mn-cs"/>
              </a:rPr>
              <a:t> </a:t>
            </a:r>
            <a:r>
              <a:rPr lang="cs-CZ" sz="1800" dirty="0" err="1" smtClean="0">
                <a:latin typeface="+mn-lt"/>
                <a:cs typeface="+mn-cs"/>
              </a:rPr>
              <a:t>Hat</a:t>
            </a:r>
            <a:r>
              <a:rPr lang="cs-CZ" sz="1800" dirty="0" smtClean="0">
                <a:latin typeface="+mn-lt"/>
                <a:cs typeface="+mn-cs"/>
              </a:rPr>
              <a:t> </a:t>
            </a:r>
            <a:r>
              <a:rPr lang="cs-CZ" sz="1800" dirty="0" err="1" smtClean="0">
                <a:latin typeface="+mn-lt"/>
                <a:cs typeface="+mn-cs"/>
              </a:rPr>
              <a:t>sich</a:t>
            </a:r>
            <a:r>
              <a:rPr lang="cs-CZ" sz="1800" dirty="0" smtClean="0">
                <a:latin typeface="+mn-lt"/>
                <a:cs typeface="+mn-cs"/>
              </a:rPr>
              <a:t> </a:t>
            </a:r>
            <a:r>
              <a:rPr lang="cs-CZ" sz="1800" dirty="0" err="1" smtClean="0">
                <a:latin typeface="+mn-lt"/>
                <a:cs typeface="+mn-cs"/>
              </a:rPr>
              <a:t>jemand</a:t>
            </a:r>
            <a:r>
              <a:rPr lang="cs-CZ" sz="1800" dirty="0" smtClean="0">
                <a:latin typeface="+mn-lt"/>
                <a:cs typeface="+mn-cs"/>
              </a:rPr>
              <a:t> </a:t>
            </a:r>
            <a:r>
              <a:rPr lang="cs-CZ" sz="1800" dirty="0" err="1" smtClean="0">
                <a:latin typeface="+mn-lt"/>
                <a:cs typeface="+mn-cs"/>
              </a:rPr>
              <a:t>informiert</a:t>
            </a:r>
            <a:r>
              <a:rPr lang="cs-CZ" sz="1800" dirty="0" smtClean="0">
                <a:latin typeface="+mn-lt"/>
                <a:cs typeface="+mn-cs"/>
              </a:rPr>
              <a:t>?</a:t>
            </a:r>
          </a:p>
          <a:p>
            <a:endParaRPr lang="cs-CZ" sz="1800" dirty="0" smtClean="0">
              <a:latin typeface="+mn-lt"/>
              <a:cs typeface="+mn-cs"/>
            </a:endParaRPr>
          </a:p>
          <a:p>
            <a:r>
              <a:rPr lang="cs-CZ" sz="1800" dirty="0" err="1" smtClean="0">
                <a:latin typeface="+mn-lt"/>
                <a:cs typeface="+mn-cs"/>
              </a:rPr>
              <a:t>Was</a:t>
            </a:r>
            <a:r>
              <a:rPr lang="cs-CZ" sz="1800" dirty="0" smtClean="0">
                <a:latin typeface="+mn-lt"/>
                <a:cs typeface="+mn-cs"/>
              </a:rPr>
              <a:t> </a:t>
            </a:r>
            <a:r>
              <a:rPr lang="cs-CZ" sz="1800" dirty="0" err="1" smtClean="0">
                <a:latin typeface="+mn-lt"/>
                <a:cs typeface="+mn-cs"/>
              </a:rPr>
              <a:t>ist</a:t>
            </a:r>
            <a:r>
              <a:rPr lang="cs-CZ" sz="1800" dirty="0" smtClean="0">
                <a:latin typeface="+mn-lt"/>
                <a:cs typeface="+mn-cs"/>
              </a:rPr>
              <a:t> </a:t>
            </a:r>
            <a:r>
              <a:rPr lang="cs-CZ" sz="1800" dirty="0" err="1" smtClean="0">
                <a:latin typeface="+mn-lt"/>
                <a:cs typeface="+mn-cs"/>
              </a:rPr>
              <a:t>das</a:t>
            </a:r>
            <a:r>
              <a:rPr lang="cs-CZ" sz="1800" dirty="0" smtClean="0">
                <a:latin typeface="+mn-lt"/>
                <a:cs typeface="+mn-cs"/>
              </a:rPr>
              <a:t>?</a:t>
            </a:r>
          </a:p>
          <a:p>
            <a:endParaRPr lang="cs-CZ" sz="1800" dirty="0" smtClean="0">
              <a:latin typeface="+mn-lt"/>
              <a:cs typeface="+mn-cs"/>
            </a:endParaRPr>
          </a:p>
          <a:p>
            <a:r>
              <a:rPr lang="cs-CZ" sz="1800" dirty="0" err="1" smtClean="0">
                <a:latin typeface="+mn-lt"/>
                <a:cs typeface="+mn-cs"/>
              </a:rPr>
              <a:t>Wozu</a:t>
            </a:r>
            <a:r>
              <a:rPr lang="cs-CZ" sz="1800" dirty="0" smtClean="0">
                <a:latin typeface="+mn-lt"/>
                <a:cs typeface="+mn-cs"/>
              </a:rPr>
              <a:t> </a:t>
            </a:r>
            <a:r>
              <a:rPr lang="cs-CZ" sz="1800" dirty="0" err="1" smtClean="0">
                <a:latin typeface="+mn-lt"/>
                <a:cs typeface="+mn-cs"/>
              </a:rPr>
              <a:t>dient</a:t>
            </a:r>
            <a:r>
              <a:rPr lang="cs-CZ" sz="1800" dirty="0" smtClean="0">
                <a:latin typeface="+mn-lt"/>
                <a:cs typeface="+mn-cs"/>
              </a:rPr>
              <a:t> es?</a:t>
            </a:r>
          </a:p>
          <a:p>
            <a:endParaRPr lang="cs-CZ" sz="1800" dirty="0" smtClean="0">
              <a:latin typeface="+mn-lt"/>
              <a:cs typeface="+mn-cs"/>
            </a:endParaRPr>
          </a:p>
          <a:p>
            <a:r>
              <a:rPr lang="cs-CZ" sz="1800" dirty="0" err="1" smtClean="0">
                <a:latin typeface="+mn-lt"/>
                <a:cs typeface="+mn-cs"/>
              </a:rPr>
              <a:t>Wie</a:t>
            </a:r>
            <a:r>
              <a:rPr lang="cs-CZ" sz="1800" dirty="0" smtClean="0">
                <a:latin typeface="+mn-lt"/>
                <a:cs typeface="+mn-cs"/>
              </a:rPr>
              <a:t> </a:t>
            </a:r>
            <a:r>
              <a:rPr lang="cs-CZ" sz="1800" dirty="0" err="1" smtClean="0">
                <a:latin typeface="+mn-lt"/>
                <a:cs typeface="+mn-cs"/>
              </a:rPr>
              <a:t>kann</a:t>
            </a:r>
            <a:r>
              <a:rPr lang="cs-CZ" sz="1800" dirty="0" smtClean="0">
                <a:latin typeface="+mn-lt"/>
                <a:cs typeface="+mn-cs"/>
              </a:rPr>
              <a:t> es </a:t>
            </a:r>
            <a:r>
              <a:rPr lang="cs-CZ" sz="1800" dirty="0" err="1" smtClean="0">
                <a:latin typeface="+mn-lt"/>
                <a:cs typeface="+mn-cs"/>
              </a:rPr>
              <a:t>mir</a:t>
            </a:r>
            <a:r>
              <a:rPr lang="cs-CZ" sz="1800" dirty="0" smtClean="0">
                <a:latin typeface="+mn-lt"/>
                <a:cs typeface="+mn-cs"/>
              </a:rPr>
              <a:t> </a:t>
            </a:r>
            <a:r>
              <a:rPr lang="cs-CZ" sz="1800" dirty="0" err="1" smtClean="0">
                <a:latin typeface="+mn-lt"/>
                <a:cs typeface="+mn-cs"/>
              </a:rPr>
              <a:t>behilflich</a:t>
            </a:r>
            <a:r>
              <a:rPr lang="cs-CZ" sz="1800" dirty="0" smtClean="0">
                <a:latin typeface="+mn-lt"/>
                <a:cs typeface="+mn-cs"/>
              </a:rPr>
              <a:t> </a:t>
            </a:r>
            <a:r>
              <a:rPr lang="cs-CZ" sz="1800" dirty="0" err="1" smtClean="0">
                <a:latin typeface="+mn-lt"/>
                <a:cs typeface="+mn-cs"/>
              </a:rPr>
              <a:t>sein</a:t>
            </a:r>
            <a:r>
              <a:rPr lang="cs-CZ" sz="1800" dirty="0" smtClean="0">
                <a:latin typeface="+mn-lt"/>
                <a:cs typeface="+mn-cs"/>
              </a:rPr>
              <a:t>?</a:t>
            </a:r>
            <a:endParaRPr lang="cs-CZ" sz="1800" dirty="0" smtClean="0">
              <a:latin typeface="+mn-lt"/>
              <a:cs typeface="+mn-cs"/>
            </a:endParaRPr>
          </a:p>
          <a:p>
            <a:endParaRPr lang="cs-CZ" dirty="0" smtClean="0">
              <a:hlinkClick r:id="rId2"/>
            </a:endParaRPr>
          </a:p>
          <a:p>
            <a:endParaRPr lang="cs-CZ" dirty="0"/>
          </a:p>
        </p:txBody>
      </p:sp>
    </p:spTree>
  </p:cSld>
  <p:clrMapOvr>
    <a:masterClrMapping/>
  </p:clrMapOvr>
  <p:transition spd="slow">
    <p:dissolv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Bearbeitung</a:t>
            </a:r>
            <a:r>
              <a:rPr lang="cs-CZ" dirty="0" smtClean="0"/>
              <a:t> der Texte</a:t>
            </a:r>
            <a:endParaRPr lang="cs-CZ" dirty="0"/>
          </a:p>
        </p:txBody>
      </p:sp>
      <p:sp>
        <p:nvSpPr>
          <p:cNvPr id="3" name="Zástupný symbol pro obsah 2"/>
          <p:cNvSpPr>
            <a:spLocks noGrp="1"/>
          </p:cNvSpPr>
          <p:nvPr>
            <p:ph idx="1"/>
          </p:nvPr>
        </p:nvSpPr>
        <p:spPr/>
        <p:txBody>
          <a:bodyPr/>
          <a:lstStyle/>
          <a:p>
            <a:r>
              <a:rPr lang="cs-CZ" dirty="0" err="1" smtClean="0"/>
              <a:t>Was</a:t>
            </a:r>
            <a:r>
              <a:rPr lang="cs-CZ" dirty="0" smtClean="0"/>
              <a:t> </a:t>
            </a:r>
            <a:r>
              <a:rPr lang="cs-CZ" dirty="0" err="1" smtClean="0"/>
              <a:t>alles</a:t>
            </a:r>
            <a:r>
              <a:rPr lang="cs-CZ" dirty="0" smtClean="0"/>
              <a:t> </a:t>
            </a:r>
            <a:r>
              <a:rPr lang="cs-CZ" dirty="0" err="1" smtClean="0"/>
              <a:t>muss</a:t>
            </a:r>
            <a:r>
              <a:rPr lang="cs-CZ" dirty="0" smtClean="0"/>
              <a:t> </a:t>
            </a:r>
            <a:r>
              <a:rPr lang="cs-CZ" dirty="0" err="1" smtClean="0"/>
              <a:t>ein</a:t>
            </a:r>
            <a:r>
              <a:rPr lang="cs-CZ" dirty="0" smtClean="0"/>
              <a:t> Text „</a:t>
            </a:r>
            <a:r>
              <a:rPr lang="cs-CZ" dirty="0" err="1" smtClean="0"/>
              <a:t>absolvieren</a:t>
            </a:r>
            <a:r>
              <a:rPr lang="cs-CZ" dirty="0" smtClean="0"/>
              <a:t>“, </a:t>
            </a:r>
            <a:r>
              <a:rPr lang="cs-CZ" dirty="0" err="1" smtClean="0"/>
              <a:t>bevor</a:t>
            </a:r>
            <a:r>
              <a:rPr lang="cs-CZ" dirty="0" smtClean="0"/>
              <a:t> </a:t>
            </a:r>
            <a:r>
              <a:rPr lang="cs-CZ" dirty="0" err="1" smtClean="0"/>
              <a:t>er</a:t>
            </a:r>
            <a:r>
              <a:rPr lang="cs-CZ" dirty="0" smtClean="0"/>
              <a:t> </a:t>
            </a:r>
            <a:r>
              <a:rPr lang="cs-CZ" dirty="0" err="1" smtClean="0"/>
              <a:t>Teil</a:t>
            </a:r>
            <a:r>
              <a:rPr lang="cs-CZ" dirty="0" smtClean="0"/>
              <a:t> </a:t>
            </a:r>
            <a:r>
              <a:rPr lang="cs-CZ" dirty="0" err="1" smtClean="0"/>
              <a:t>eines</a:t>
            </a:r>
            <a:r>
              <a:rPr lang="cs-CZ" dirty="0" smtClean="0"/>
              <a:t> Korpus </a:t>
            </a:r>
            <a:r>
              <a:rPr lang="cs-CZ" dirty="0" err="1" smtClean="0"/>
              <a:t>ist</a:t>
            </a:r>
            <a:r>
              <a:rPr lang="cs-CZ" dirty="0" smtClean="0"/>
              <a:t>?</a:t>
            </a:r>
            <a:endParaRPr lang="cs-CZ" dirty="0"/>
          </a:p>
        </p:txBody>
      </p:sp>
      <p:sp>
        <p:nvSpPr>
          <p:cNvPr id="4" name="Zástupný symbol pro datum 3"/>
          <p:cNvSpPr>
            <a:spLocks noGrp="1"/>
          </p:cNvSpPr>
          <p:nvPr>
            <p:ph type="dt" sz="half" idx="10"/>
          </p:nvPr>
        </p:nvSpPr>
        <p:spPr/>
        <p:txBody>
          <a:bodyPr/>
          <a:lstStyle/>
          <a:p>
            <a:fld id="{468200D6-5FE7-4B08-9379-39CB79BFE210}" type="datetime1">
              <a:rPr lang="cs-CZ" smtClean="0"/>
              <a:pPr/>
              <a:t>14.02.2020</a:t>
            </a:fld>
            <a:endParaRPr lang="cs-CZ"/>
          </a:p>
        </p:txBody>
      </p:sp>
      <p:sp>
        <p:nvSpPr>
          <p:cNvPr id="5" name="Zástupný symbol pro číslo snímku 4"/>
          <p:cNvSpPr>
            <a:spLocks noGrp="1"/>
          </p:cNvSpPr>
          <p:nvPr>
            <p:ph type="sldNum" sz="quarter" idx="12"/>
          </p:nvPr>
        </p:nvSpPr>
        <p:spPr/>
        <p:txBody>
          <a:bodyPr/>
          <a:lstStyle/>
          <a:p>
            <a:fld id="{F1894A37-8539-43D5-B93E-E9818CA99945}" type="slidenum">
              <a:rPr lang="cs-CZ" smtClean="0"/>
              <a:pPr/>
              <a:t>20</a:t>
            </a:fld>
            <a:endParaRPr lang="cs-CZ"/>
          </a:p>
        </p:txBody>
      </p:sp>
    </p:spTree>
  </p:cSld>
  <p:clrMapOvr>
    <a:masterClrMapping/>
  </p:clrMapOvr>
  <p:transition spd="slow">
    <p:dissolv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95536" y="548680"/>
            <a:ext cx="8229600" cy="1066800"/>
          </a:xfrm>
        </p:spPr>
        <p:txBody>
          <a:bodyPr>
            <a:normAutofit fontScale="90000"/>
          </a:bodyPr>
          <a:lstStyle/>
          <a:p>
            <a:r>
              <a:rPr lang="cs-CZ" dirty="0" err="1" smtClean="0"/>
              <a:t>Bearbeitung</a:t>
            </a:r>
            <a:r>
              <a:rPr lang="cs-CZ" dirty="0" smtClean="0"/>
              <a:t> der </a:t>
            </a:r>
            <a:r>
              <a:rPr lang="cs-CZ" dirty="0" err="1" smtClean="0"/>
              <a:t>ausgewählten</a:t>
            </a:r>
            <a:r>
              <a:rPr lang="cs-CZ" dirty="0" smtClean="0"/>
              <a:t> Texte</a:t>
            </a:r>
            <a:endParaRPr lang="cs-CZ" dirty="0"/>
          </a:p>
        </p:txBody>
      </p:sp>
      <p:sp>
        <p:nvSpPr>
          <p:cNvPr id="3" name="Zástupný symbol pro obsah 2"/>
          <p:cNvSpPr>
            <a:spLocks noGrp="1"/>
          </p:cNvSpPr>
          <p:nvPr>
            <p:ph idx="1"/>
          </p:nvPr>
        </p:nvSpPr>
        <p:spPr/>
        <p:txBody>
          <a:bodyPr/>
          <a:lstStyle/>
          <a:p>
            <a:endParaRPr lang="cs-CZ"/>
          </a:p>
        </p:txBody>
      </p:sp>
      <p:sp>
        <p:nvSpPr>
          <p:cNvPr id="4" name="Zástupný symbol pro datum 3"/>
          <p:cNvSpPr>
            <a:spLocks noGrp="1"/>
          </p:cNvSpPr>
          <p:nvPr>
            <p:ph type="dt" sz="half" idx="10"/>
          </p:nvPr>
        </p:nvSpPr>
        <p:spPr/>
        <p:txBody>
          <a:bodyPr/>
          <a:lstStyle/>
          <a:p>
            <a:fld id="{468200D6-5FE7-4B08-9379-39CB79BFE210}" type="datetime1">
              <a:rPr lang="cs-CZ" smtClean="0"/>
              <a:pPr/>
              <a:t>14.02.2020</a:t>
            </a:fld>
            <a:endParaRPr lang="cs-CZ"/>
          </a:p>
        </p:txBody>
      </p:sp>
      <p:sp>
        <p:nvSpPr>
          <p:cNvPr id="5" name="Zástupný symbol pro číslo snímku 4"/>
          <p:cNvSpPr>
            <a:spLocks noGrp="1"/>
          </p:cNvSpPr>
          <p:nvPr>
            <p:ph type="sldNum" sz="quarter" idx="12"/>
          </p:nvPr>
        </p:nvSpPr>
        <p:spPr/>
        <p:txBody>
          <a:bodyPr/>
          <a:lstStyle/>
          <a:p>
            <a:fld id="{F1894A37-8539-43D5-B93E-E9818CA99945}" type="slidenum">
              <a:rPr lang="cs-CZ" smtClean="0"/>
              <a:pPr/>
              <a:t>21</a:t>
            </a:fld>
            <a:endParaRPr lang="cs-CZ"/>
          </a:p>
        </p:txBody>
      </p:sp>
      <p:pic>
        <p:nvPicPr>
          <p:cNvPr id="6" name="Picture 14"/>
          <p:cNvPicPr>
            <a:picLocks noChangeAspect="1" noChangeArrowheads="1"/>
          </p:cNvPicPr>
          <p:nvPr/>
        </p:nvPicPr>
        <p:blipFill>
          <a:blip r:embed="rId2" cstate="print"/>
          <a:srcRect/>
          <a:stretch>
            <a:fillRect/>
          </a:stretch>
        </p:blipFill>
        <p:spPr bwMode="auto">
          <a:xfrm>
            <a:off x="323528" y="1412776"/>
            <a:ext cx="8574956" cy="5445224"/>
          </a:xfrm>
          <a:prstGeom prst="rect">
            <a:avLst/>
          </a:prstGeom>
          <a:noFill/>
          <a:ln w="9525">
            <a:noFill/>
            <a:miter lim="800000"/>
            <a:headEnd/>
            <a:tailEnd/>
          </a:ln>
          <a:effectLst/>
        </p:spPr>
      </p:pic>
    </p:spTree>
  </p:cSld>
  <p:clrMapOvr>
    <a:masterClrMapping/>
  </p:clrMapOvr>
  <p:transition spd="slow">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Zusammensetzung</a:t>
            </a:r>
            <a:r>
              <a:rPr lang="cs-CZ" dirty="0" smtClean="0"/>
              <a:t> der </a:t>
            </a:r>
            <a:r>
              <a:rPr lang="cs-CZ" dirty="0" err="1" smtClean="0"/>
              <a:t>Korpora</a:t>
            </a:r>
            <a:endParaRPr lang="cs-CZ" dirty="0"/>
          </a:p>
        </p:txBody>
      </p:sp>
      <p:sp>
        <p:nvSpPr>
          <p:cNvPr id="3" name="Zástupný symbol pro obsah 2"/>
          <p:cNvSpPr>
            <a:spLocks noGrp="1"/>
          </p:cNvSpPr>
          <p:nvPr>
            <p:ph idx="1"/>
          </p:nvPr>
        </p:nvSpPr>
        <p:spPr/>
        <p:txBody>
          <a:bodyPr>
            <a:normAutofit fontScale="85000" lnSpcReduction="10000"/>
          </a:bodyPr>
          <a:lstStyle/>
          <a:p>
            <a:pPr>
              <a:buNone/>
            </a:pPr>
            <a:r>
              <a:rPr lang="cs-CZ" dirty="0" err="1" smtClean="0"/>
              <a:t>verschiedene</a:t>
            </a:r>
            <a:r>
              <a:rPr lang="cs-CZ" dirty="0" smtClean="0"/>
              <a:t> </a:t>
            </a:r>
            <a:r>
              <a:rPr lang="cs-CZ" dirty="0" err="1" smtClean="0"/>
              <a:t>Kriterien</a:t>
            </a:r>
            <a:r>
              <a:rPr lang="cs-CZ" dirty="0" smtClean="0"/>
              <a:t> der Texte in </a:t>
            </a:r>
            <a:r>
              <a:rPr lang="cs-CZ" dirty="0" err="1" smtClean="0"/>
              <a:t>Betracht</a:t>
            </a:r>
            <a:r>
              <a:rPr lang="cs-CZ" dirty="0" smtClean="0"/>
              <a:t> </a:t>
            </a:r>
            <a:r>
              <a:rPr lang="cs-CZ" dirty="0" err="1" smtClean="0"/>
              <a:t>gezogen</a:t>
            </a:r>
            <a:r>
              <a:rPr lang="cs-CZ" dirty="0" smtClean="0"/>
              <a:t> </a:t>
            </a:r>
            <a:endParaRPr lang="cs-CZ" dirty="0" smtClean="0"/>
          </a:p>
          <a:p>
            <a:pPr>
              <a:buNone/>
            </a:pPr>
            <a:r>
              <a:rPr lang="cs-CZ" dirty="0" smtClean="0"/>
              <a:t>(</a:t>
            </a:r>
            <a:r>
              <a:rPr lang="cs-CZ" dirty="0" smtClean="0"/>
              <a:t>je nach </a:t>
            </a:r>
            <a:r>
              <a:rPr lang="cs-CZ" dirty="0" err="1" smtClean="0"/>
              <a:t>dem</a:t>
            </a:r>
            <a:r>
              <a:rPr lang="cs-CZ" dirty="0" smtClean="0"/>
              <a:t> </a:t>
            </a:r>
            <a:r>
              <a:rPr lang="cs-CZ" dirty="0" err="1" smtClean="0"/>
              <a:t>Zweck</a:t>
            </a:r>
            <a:r>
              <a:rPr lang="cs-CZ" dirty="0" smtClean="0"/>
              <a:t> des </a:t>
            </a:r>
            <a:r>
              <a:rPr lang="cs-CZ" dirty="0" smtClean="0"/>
              <a:t>Korpus – s. </a:t>
            </a:r>
            <a:r>
              <a:rPr lang="cs-CZ" dirty="0" err="1" smtClean="0"/>
              <a:t>oben</a:t>
            </a:r>
            <a:r>
              <a:rPr lang="cs-CZ" dirty="0" smtClean="0"/>
              <a:t> </a:t>
            </a:r>
            <a:r>
              <a:rPr lang="cs-CZ" dirty="0" err="1" smtClean="0"/>
              <a:t>Funktionali</a:t>
            </a:r>
            <a:r>
              <a:rPr lang="cs-CZ" dirty="0" err="1" smtClean="0"/>
              <a:t>tät</a:t>
            </a:r>
            <a:r>
              <a:rPr lang="cs-CZ" dirty="0" smtClean="0"/>
              <a:t>)</a:t>
            </a:r>
            <a:endParaRPr lang="cs-CZ" dirty="0" smtClean="0"/>
          </a:p>
          <a:p>
            <a:pPr lvl="1"/>
            <a:r>
              <a:rPr lang="cs-CZ" dirty="0" err="1" smtClean="0"/>
              <a:t>Externe</a:t>
            </a:r>
            <a:endParaRPr lang="cs-CZ" dirty="0" smtClean="0"/>
          </a:p>
          <a:p>
            <a:pPr lvl="2"/>
            <a:r>
              <a:rPr lang="cs-CZ" dirty="0" err="1" smtClean="0"/>
              <a:t>Herkunft</a:t>
            </a:r>
            <a:r>
              <a:rPr lang="cs-CZ" dirty="0" smtClean="0"/>
              <a:t> – </a:t>
            </a:r>
            <a:r>
              <a:rPr lang="cs-CZ" dirty="0" err="1" smtClean="0"/>
              <a:t>menschlicher</a:t>
            </a:r>
            <a:r>
              <a:rPr lang="cs-CZ" dirty="0" smtClean="0"/>
              <a:t> Faktor (Autor, Editor, </a:t>
            </a:r>
            <a:r>
              <a:rPr lang="cs-CZ" dirty="0" err="1" smtClean="0"/>
              <a:t>Herausgeber</a:t>
            </a:r>
            <a:r>
              <a:rPr lang="cs-CZ" dirty="0" smtClean="0"/>
              <a:t>, </a:t>
            </a:r>
            <a:r>
              <a:rPr lang="cs-CZ" dirty="0" err="1" smtClean="0"/>
              <a:t>Verleger</a:t>
            </a:r>
            <a:r>
              <a:rPr lang="cs-CZ" dirty="0" smtClean="0"/>
              <a:t>, </a:t>
            </a:r>
            <a:r>
              <a:rPr lang="cs-CZ" dirty="0" err="1" smtClean="0"/>
              <a:t>Übersetzer</a:t>
            </a:r>
            <a:r>
              <a:rPr lang="cs-CZ" dirty="0" smtClean="0"/>
              <a:t>, Alter, </a:t>
            </a:r>
            <a:r>
              <a:rPr lang="cs-CZ" dirty="0" err="1" smtClean="0"/>
              <a:t>Geschlecht</a:t>
            </a:r>
            <a:r>
              <a:rPr lang="cs-CZ" dirty="0" smtClean="0"/>
              <a:t>, </a:t>
            </a:r>
            <a:r>
              <a:rPr lang="cs-CZ" dirty="0" err="1" smtClean="0"/>
              <a:t>Muttersprache</a:t>
            </a:r>
            <a:r>
              <a:rPr lang="cs-CZ" dirty="0" smtClean="0"/>
              <a:t>…), </a:t>
            </a:r>
            <a:r>
              <a:rPr lang="cs-CZ" dirty="0" err="1" smtClean="0"/>
              <a:t>Bearbeitungstechnologie</a:t>
            </a:r>
            <a:r>
              <a:rPr lang="cs-CZ" dirty="0" smtClean="0"/>
              <a:t>, </a:t>
            </a:r>
            <a:r>
              <a:rPr lang="cs-CZ" dirty="0" err="1" smtClean="0"/>
              <a:t>Umstände</a:t>
            </a:r>
            <a:r>
              <a:rPr lang="cs-CZ" dirty="0" smtClean="0"/>
              <a:t>…</a:t>
            </a:r>
          </a:p>
          <a:p>
            <a:pPr lvl="2"/>
            <a:r>
              <a:rPr lang="cs-CZ" dirty="0" smtClean="0"/>
              <a:t>Medium– </a:t>
            </a:r>
            <a:r>
              <a:rPr lang="cs-CZ" dirty="0" err="1" smtClean="0"/>
              <a:t>geschrieben</a:t>
            </a:r>
            <a:r>
              <a:rPr lang="cs-CZ" dirty="0" smtClean="0"/>
              <a:t>, </a:t>
            </a:r>
            <a:r>
              <a:rPr lang="cs-CZ" dirty="0" err="1" smtClean="0"/>
              <a:t>gesprochen</a:t>
            </a:r>
            <a:r>
              <a:rPr lang="cs-CZ" dirty="0" smtClean="0"/>
              <a:t>, </a:t>
            </a:r>
            <a:r>
              <a:rPr lang="cs-CZ" dirty="0" err="1" smtClean="0"/>
              <a:t>elektronisch</a:t>
            </a:r>
            <a:r>
              <a:rPr lang="cs-CZ" dirty="0" smtClean="0"/>
              <a:t> (</a:t>
            </a:r>
            <a:r>
              <a:rPr lang="cs-CZ" dirty="0" err="1" smtClean="0"/>
              <a:t>falls</a:t>
            </a:r>
            <a:r>
              <a:rPr lang="cs-CZ" dirty="0" smtClean="0"/>
              <a:t> </a:t>
            </a:r>
            <a:r>
              <a:rPr lang="cs-CZ" dirty="0" err="1" smtClean="0"/>
              <a:t>nicht</a:t>
            </a:r>
            <a:r>
              <a:rPr lang="cs-CZ" dirty="0" smtClean="0"/>
              <a:t> – </a:t>
            </a:r>
            <a:r>
              <a:rPr lang="cs-CZ" dirty="0" err="1" smtClean="0"/>
              <a:t>transkribiert</a:t>
            </a:r>
            <a:r>
              <a:rPr lang="cs-CZ" dirty="0" smtClean="0"/>
              <a:t>)</a:t>
            </a:r>
          </a:p>
          <a:p>
            <a:pPr lvl="2"/>
            <a:r>
              <a:rPr lang="cs-CZ" dirty="0" err="1" smtClean="0"/>
              <a:t>Ziele</a:t>
            </a:r>
            <a:r>
              <a:rPr lang="cs-CZ" dirty="0" smtClean="0"/>
              <a:t> – Publikum, </a:t>
            </a:r>
            <a:r>
              <a:rPr lang="cs-CZ" dirty="0" err="1" smtClean="0"/>
              <a:t>Ziel</a:t>
            </a:r>
            <a:r>
              <a:rPr lang="cs-CZ" dirty="0" smtClean="0"/>
              <a:t> der </a:t>
            </a:r>
            <a:r>
              <a:rPr lang="cs-CZ" dirty="0" err="1" smtClean="0"/>
              <a:t>Kommunikation</a:t>
            </a:r>
            <a:endParaRPr lang="cs-CZ" dirty="0" smtClean="0"/>
          </a:p>
          <a:p>
            <a:pPr lvl="2"/>
            <a:endParaRPr lang="cs-CZ" dirty="0" smtClean="0"/>
          </a:p>
          <a:p>
            <a:pPr lvl="1"/>
            <a:r>
              <a:rPr lang="cs-CZ" dirty="0" err="1" smtClean="0"/>
              <a:t>Interne</a:t>
            </a:r>
            <a:endParaRPr lang="cs-CZ" dirty="0" smtClean="0"/>
          </a:p>
          <a:p>
            <a:pPr lvl="2"/>
            <a:r>
              <a:rPr lang="cs-CZ" dirty="0" err="1" smtClean="0"/>
              <a:t>Thema</a:t>
            </a:r>
            <a:r>
              <a:rPr lang="cs-CZ" dirty="0" smtClean="0"/>
              <a:t>, </a:t>
            </a:r>
            <a:r>
              <a:rPr lang="cs-CZ" dirty="0" smtClean="0"/>
              <a:t>Motiv</a:t>
            </a:r>
            <a:endParaRPr lang="cs-CZ" dirty="0" smtClean="0"/>
          </a:p>
          <a:p>
            <a:pPr lvl="2"/>
            <a:r>
              <a:rPr lang="cs-CZ" dirty="0" err="1" smtClean="0"/>
              <a:t>Stil</a:t>
            </a:r>
            <a:r>
              <a:rPr lang="cs-CZ" dirty="0" smtClean="0"/>
              <a:t> – </a:t>
            </a:r>
            <a:r>
              <a:rPr lang="cs-CZ" dirty="0" err="1" smtClean="0"/>
              <a:t>Förmlichkeit</a:t>
            </a:r>
            <a:r>
              <a:rPr lang="cs-CZ" dirty="0" smtClean="0"/>
              <a:t>, </a:t>
            </a:r>
            <a:r>
              <a:rPr lang="cs-CZ" dirty="0" err="1" smtClean="0"/>
              <a:t>Vorbereitung</a:t>
            </a:r>
            <a:r>
              <a:rPr lang="cs-CZ" dirty="0" smtClean="0"/>
              <a:t> </a:t>
            </a:r>
            <a:r>
              <a:rPr lang="cs-CZ" dirty="0" err="1" smtClean="0"/>
              <a:t>usw</a:t>
            </a:r>
            <a:r>
              <a:rPr lang="cs-CZ" dirty="0" smtClean="0"/>
              <a:t>.</a:t>
            </a:r>
          </a:p>
          <a:p>
            <a:pPr lvl="1"/>
            <a:endParaRPr lang="cs-CZ" dirty="0" smtClean="0"/>
          </a:p>
          <a:p>
            <a:pPr lvl="1">
              <a:buNone/>
            </a:pPr>
            <a:endParaRPr lang="cs-CZ" dirty="0"/>
          </a:p>
        </p:txBody>
      </p:sp>
      <p:sp>
        <p:nvSpPr>
          <p:cNvPr id="4" name="Zástupný symbol pro datum 3"/>
          <p:cNvSpPr>
            <a:spLocks noGrp="1"/>
          </p:cNvSpPr>
          <p:nvPr>
            <p:ph type="dt" sz="half" idx="10"/>
          </p:nvPr>
        </p:nvSpPr>
        <p:spPr/>
        <p:txBody>
          <a:bodyPr/>
          <a:lstStyle/>
          <a:p>
            <a:fld id="{468200D6-5FE7-4B08-9379-39CB79BFE210}" type="datetime1">
              <a:rPr lang="cs-CZ" smtClean="0"/>
              <a:pPr/>
              <a:t>14.02.2020</a:t>
            </a:fld>
            <a:endParaRPr lang="cs-CZ"/>
          </a:p>
        </p:txBody>
      </p:sp>
      <p:sp>
        <p:nvSpPr>
          <p:cNvPr id="5" name="Zástupný symbol pro číslo snímku 4"/>
          <p:cNvSpPr>
            <a:spLocks noGrp="1"/>
          </p:cNvSpPr>
          <p:nvPr>
            <p:ph type="sldNum" sz="quarter" idx="12"/>
          </p:nvPr>
        </p:nvSpPr>
        <p:spPr/>
        <p:txBody>
          <a:bodyPr/>
          <a:lstStyle/>
          <a:p>
            <a:fld id="{F1894A37-8539-43D5-B93E-E9818CA99945}" type="slidenum">
              <a:rPr lang="cs-CZ" smtClean="0"/>
              <a:pPr/>
              <a:t>22</a:t>
            </a:fld>
            <a:endParaRPr lang="cs-CZ"/>
          </a:p>
        </p:txBody>
      </p:sp>
    </p:spTree>
  </p:cSld>
  <p:clrMapOvr>
    <a:masterClrMapping/>
  </p:clrMapOvr>
  <p:transition spd="slow">
    <p:dissolve/>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Bearbeitung</a:t>
            </a:r>
            <a:r>
              <a:rPr lang="cs-CZ" dirty="0" smtClean="0"/>
              <a:t> </a:t>
            </a:r>
            <a:r>
              <a:rPr lang="cs-CZ" dirty="0" err="1" smtClean="0"/>
              <a:t>ausgewählter</a:t>
            </a:r>
            <a:r>
              <a:rPr lang="cs-CZ" dirty="0" smtClean="0"/>
              <a:t> Texte</a:t>
            </a:r>
            <a:endParaRPr lang="cs-CZ" dirty="0"/>
          </a:p>
        </p:txBody>
      </p:sp>
      <p:sp>
        <p:nvSpPr>
          <p:cNvPr id="3" name="Zástupný symbol pro obsah 2"/>
          <p:cNvSpPr>
            <a:spLocks noGrp="1"/>
          </p:cNvSpPr>
          <p:nvPr>
            <p:ph idx="1"/>
          </p:nvPr>
        </p:nvSpPr>
        <p:spPr/>
        <p:txBody>
          <a:bodyPr>
            <a:normAutofit fontScale="92500" lnSpcReduction="20000"/>
          </a:bodyPr>
          <a:lstStyle/>
          <a:p>
            <a:r>
              <a:rPr lang="cs-CZ" dirty="0" err="1" smtClean="0">
                <a:solidFill>
                  <a:srgbClr val="C00000"/>
                </a:solidFill>
              </a:rPr>
              <a:t>Ausgangstext</a:t>
            </a:r>
            <a:r>
              <a:rPr lang="cs-CZ" dirty="0" smtClean="0"/>
              <a:t> – </a:t>
            </a:r>
            <a:r>
              <a:rPr lang="cs-CZ" dirty="0" err="1" smtClean="0"/>
              <a:t>elektronisch</a:t>
            </a:r>
            <a:r>
              <a:rPr lang="cs-CZ" dirty="0" smtClean="0"/>
              <a:t> </a:t>
            </a:r>
            <a:r>
              <a:rPr lang="cs-CZ" dirty="0" err="1" smtClean="0"/>
              <a:t>gespeichert</a:t>
            </a:r>
            <a:r>
              <a:rPr lang="cs-CZ" dirty="0" smtClean="0"/>
              <a:t> (</a:t>
            </a:r>
            <a:r>
              <a:rPr lang="cs-CZ" dirty="0" err="1" smtClean="0"/>
              <a:t>schon</a:t>
            </a:r>
            <a:r>
              <a:rPr lang="cs-CZ" dirty="0" smtClean="0"/>
              <a:t> </a:t>
            </a:r>
            <a:r>
              <a:rPr lang="cs-CZ" dirty="0" err="1" smtClean="0"/>
              <a:t>geschaffen</a:t>
            </a:r>
            <a:r>
              <a:rPr lang="cs-CZ" dirty="0" smtClean="0"/>
              <a:t>, </a:t>
            </a:r>
            <a:r>
              <a:rPr lang="cs-CZ" dirty="0" err="1" smtClean="0"/>
              <a:t>geskennt</a:t>
            </a:r>
            <a:r>
              <a:rPr lang="cs-CZ" dirty="0" smtClean="0"/>
              <a:t>, </a:t>
            </a:r>
            <a:r>
              <a:rPr lang="cs-CZ" dirty="0" err="1" smtClean="0"/>
              <a:t>transkribiert</a:t>
            </a:r>
            <a:r>
              <a:rPr lang="cs-CZ" dirty="0" smtClean="0"/>
              <a:t>)</a:t>
            </a:r>
          </a:p>
          <a:p>
            <a:r>
              <a:rPr lang="cs-CZ" dirty="0" err="1" smtClean="0">
                <a:solidFill>
                  <a:srgbClr val="C00000"/>
                </a:solidFill>
              </a:rPr>
              <a:t>Konversion</a:t>
            </a:r>
            <a:r>
              <a:rPr lang="cs-CZ" dirty="0" smtClean="0"/>
              <a:t> in </a:t>
            </a:r>
            <a:r>
              <a:rPr lang="cs-CZ" dirty="0" err="1" smtClean="0"/>
              <a:t>ein</a:t>
            </a:r>
            <a:r>
              <a:rPr lang="cs-CZ" dirty="0" smtClean="0"/>
              <a:t> </a:t>
            </a:r>
            <a:r>
              <a:rPr lang="cs-CZ" dirty="0" err="1" smtClean="0"/>
              <a:t>einheitliches</a:t>
            </a:r>
            <a:r>
              <a:rPr lang="cs-CZ" dirty="0" smtClean="0"/>
              <a:t> </a:t>
            </a:r>
            <a:r>
              <a:rPr lang="cs-CZ" dirty="0" err="1" smtClean="0"/>
              <a:t>Format</a:t>
            </a:r>
            <a:endParaRPr lang="cs-CZ" dirty="0" smtClean="0"/>
          </a:p>
          <a:p>
            <a:r>
              <a:rPr lang="cs-CZ" dirty="0" err="1" smtClean="0">
                <a:solidFill>
                  <a:srgbClr val="C00000"/>
                </a:solidFill>
              </a:rPr>
              <a:t>Reinigung</a:t>
            </a:r>
            <a:r>
              <a:rPr lang="cs-CZ" dirty="0" smtClean="0"/>
              <a:t> der </a:t>
            </a:r>
            <a:r>
              <a:rPr lang="cs-CZ" dirty="0" err="1" smtClean="0"/>
              <a:t>unerwünschten</a:t>
            </a:r>
            <a:r>
              <a:rPr lang="cs-CZ" dirty="0" smtClean="0"/>
              <a:t> </a:t>
            </a:r>
            <a:r>
              <a:rPr lang="cs-CZ" dirty="0" err="1" smtClean="0"/>
              <a:t>Teile</a:t>
            </a:r>
            <a:r>
              <a:rPr lang="cs-CZ" dirty="0" smtClean="0"/>
              <a:t> (</a:t>
            </a:r>
            <a:r>
              <a:rPr lang="cs-CZ" dirty="0" err="1" smtClean="0"/>
              <a:t>Bilder</a:t>
            </a:r>
            <a:r>
              <a:rPr lang="cs-CZ" dirty="0" smtClean="0"/>
              <a:t>, </a:t>
            </a:r>
            <a:r>
              <a:rPr lang="cs-CZ" dirty="0" err="1" smtClean="0"/>
              <a:t>Tabellen</a:t>
            </a:r>
            <a:r>
              <a:rPr lang="cs-CZ" dirty="0" smtClean="0"/>
              <a:t>, </a:t>
            </a:r>
            <a:r>
              <a:rPr lang="cs-CZ" dirty="0" err="1" smtClean="0"/>
              <a:t>Seitenzahlen</a:t>
            </a:r>
            <a:r>
              <a:rPr lang="cs-CZ" dirty="0" smtClean="0"/>
              <a:t> </a:t>
            </a:r>
            <a:r>
              <a:rPr lang="cs-CZ" dirty="0" err="1" smtClean="0"/>
              <a:t>etc</a:t>
            </a:r>
            <a:r>
              <a:rPr lang="cs-CZ" dirty="0" smtClean="0"/>
              <a:t>.)</a:t>
            </a:r>
          </a:p>
          <a:p>
            <a:r>
              <a:rPr lang="cs-CZ" dirty="0" err="1" smtClean="0">
                <a:solidFill>
                  <a:srgbClr val="C00000"/>
                </a:solidFill>
              </a:rPr>
              <a:t>Metadaten</a:t>
            </a:r>
            <a:r>
              <a:rPr lang="cs-CZ" dirty="0" smtClean="0"/>
              <a:t> </a:t>
            </a:r>
            <a:r>
              <a:rPr lang="cs-CZ" dirty="0" smtClean="0"/>
              <a:t>– </a:t>
            </a:r>
            <a:r>
              <a:rPr lang="cs-CZ" dirty="0" err="1" smtClean="0"/>
              <a:t>Identifikationsmerkmale</a:t>
            </a:r>
            <a:r>
              <a:rPr lang="cs-CZ" dirty="0" smtClean="0"/>
              <a:t> - </a:t>
            </a:r>
            <a:r>
              <a:rPr lang="cs-CZ" dirty="0" err="1" smtClean="0"/>
              <a:t>bibliographische</a:t>
            </a:r>
            <a:r>
              <a:rPr lang="cs-CZ" dirty="0" smtClean="0"/>
              <a:t> </a:t>
            </a:r>
            <a:r>
              <a:rPr lang="cs-CZ" dirty="0" err="1" smtClean="0"/>
              <a:t>Annotation</a:t>
            </a:r>
            <a:r>
              <a:rPr lang="cs-CZ" dirty="0" smtClean="0"/>
              <a:t> (</a:t>
            </a:r>
            <a:r>
              <a:rPr lang="cs-CZ" dirty="0" smtClean="0"/>
              <a:t>Autor, Editor, </a:t>
            </a:r>
            <a:r>
              <a:rPr lang="cs-CZ" dirty="0" err="1" smtClean="0"/>
              <a:t>Herausgeber</a:t>
            </a:r>
            <a:r>
              <a:rPr lang="cs-CZ" dirty="0" smtClean="0"/>
              <a:t>, </a:t>
            </a:r>
            <a:r>
              <a:rPr lang="cs-CZ" dirty="0" err="1" smtClean="0"/>
              <a:t>Verleger</a:t>
            </a:r>
            <a:r>
              <a:rPr lang="cs-CZ" dirty="0" smtClean="0"/>
              <a:t>, </a:t>
            </a:r>
            <a:r>
              <a:rPr lang="cs-CZ" dirty="0" err="1" smtClean="0"/>
              <a:t>Übersetzer</a:t>
            </a:r>
            <a:r>
              <a:rPr lang="cs-CZ" dirty="0" smtClean="0"/>
              <a:t>, Alter, </a:t>
            </a:r>
            <a:r>
              <a:rPr lang="cs-CZ" dirty="0" err="1" smtClean="0"/>
              <a:t>Geschlecht</a:t>
            </a:r>
            <a:r>
              <a:rPr lang="cs-CZ" dirty="0" smtClean="0"/>
              <a:t>, </a:t>
            </a:r>
            <a:r>
              <a:rPr lang="cs-CZ" dirty="0" err="1" smtClean="0"/>
              <a:t>Muttersprache</a:t>
            </a:r>
            <a:r>
              <a:rPr lang="cs-CZ" dirty="0" smtClean="0"/>
              <a:t>, </a:t>
            </a:r>
            <a:r>
              <a:rPr lang="cs-CZ" dirty="0" err="1" smtClean="0"/>
              <a:t>Genre</a:t>
            </a:r>
            <a:r>
              <a:rPr lang="cs-CZ" dirty="0" smtClean="0"/>
              <a:t>, </a:t>
            </a:r>
            <a:r>
              <a:rPr lang="cs-CZ" dirty="0" err="1" smtClean="0"/>
              <a:t>Stil</a:t>
            </a:r>
            <a:r>
              <a:rPr lang="cs-CZ" dirty="0" smtClean="0"/>
              <a:t> </a:t>
            </a:r>
            <a:r>
              <a:rPr lang="cs-CZ" dirty="0" err="1" smtClean="0"/>
              <a:t>etc</a:t>
            </a:r>
            <a:r>
              <a:rPr lang="cs-CZ" dirty="0" smtClean="0"/>
              <a:t>.)</a:t>
            </a:r>
          </a:p>
          <a:p>
            <a:r>
              <a:rPr lang="cs-CZ" dirty="0" err="1" smtClean="0">
                <a:solidFill>
                  <a:srgbClr val="C00000"/>
                </a:solidFill>
              </a:rPr>
              <a:t>morpho</a:t>
            </a:r>
            <a:r>
              <a:rPr lang="cs-CZ" dirty="0" smtClean="0">
                <a:solidFill>
                  <a:srgbClr val="C00000"/>
                </a:solidFill>
              </a:rPr>
              <a:t>-</a:t>
            </a:r>
            <a:r>
              <a:rPr lang="cs-CZ" dirty="0" err="1" smtClean="0">
                <a:solidFill>
                  <a:srgbClr val="C00000"/>
                </a:solidFill>
              </a:rPr>
              <a:t>syntaktische</a:t>
            </a:r>
            <a:r>
              <a:rPr lang="cs-CZ" dirty="0" smtClean="0">
                <a:solidFill>
                  <a:srgbClr val="C00000"/>
                </a:solidFill>
              </a:rPr>
              <a:t> </a:t>
            </a:r>
            <a:r>
              <a:rPr lang="cs-CZ" dirty="0" err="1" smtClean="0">
                <a:solidFill>
                  <a:srgbClr val="C00000"/>
                </a:solidFill>
              </a:rPr>
              <a:t>Annotation</a:t>
            </a:r>
            <a:r>
              <a:rPr lang="cs-CZ" dirty="0" smtClean="0">
                <a:solidFill>
                  <a:srgbClr val="C00000"/>
                </a:solidFill>
              </a:rPr>
              <a:t> </a:t>
            </a:r>
            <a:r>
              <a:rPr lang="cs-CZ" dirty="0" smtClean="0"/>
              <a:t>- </a:t>
            </a:r>
            <a:r>
              <a:rPr lang="cs-CZ" dirty="0" err="1" smtClean="0"/>
              <a:t>linguistische</a:t>
            </a:r>
            <a:r>
              <a:rPr lang="cs-CZ" dirty="0" smtClean="0"/>
              <a:t> </a:t>
            </a:r>
            <a:r>
              <a:rPr lang="cs-CZ" dirty="0" err="1" smtClean="0"/>
              <a:t>Bearbeitung</a:t>
            </a:r>
            <a:r>
              <a:rPr lang="cs-CZ" dirty="0" smtClean="0"/>
              <a:t> : </a:t>
            </a:r>
            <a:r>
              <a:rPr lang="cs-CZ" dirty="0" err="1" smtClean="0"/>
              <a:t>Lemmatisierung</a:t>
            </a:r>
            <a:r>
              <a:rPr lang="cs-CZ" dirty="0" smtClean="0"/>
              <a:t>, </a:t>
            </a:r>
            <a:r>
              <a:rPr lang="cs-CZ" dirty="0" err="1" smtClean="0"/>
              <a:t>Tagging</a:t>
            </a:r>
            <a:r>
              <a:rPr lang="cs-CZ" dirty="0" smtClean="0"/>
              <a:t>, </a:t>
            </a:r>
            <a:r>
              <a:rPr lang="cs-CZ" dirty="0" err="1" smtClean="0"/>
              <a:t>Disambiguierung</a:t>
            </a:r>
            <a:r>
              <a:rPr lang="cs-CZ" dirty="0" smtClean="0"/>
              <a:t>, </a:t>
            </a:r>
            <a:r>
              <a:rPr lang="cs-CZ" dirty="0" err="1" smtClean="0"/>
              <a:t>Parsing</a:t>
            </a:r>
            <a:r>
              <a:rPr lang="cs-CZ" dirty="0" smtClean="0"/>
              <a:t>, </a:t>
            </a:r>
            <a:r>
              <a:rPr lang="cs-CZ" dirty="0" err="1" smtClean="0"/>
              <a:t>Aligning</a:t>
            </a:r>
            <a:endParaRPr lang="cs-CZ" dirty="0" smtClean="0"/>
          </a:p>
          <a:p>
            <a:endParaRPr lang="cs-CZ" dirty="0"/>
          </a:p>
        </p:txBody>
      </p:sp>
      <p:sp>
        <p:nvSpPr>
          <p:cNvPr id="4" name="Zástupný symbol pro datum 3"/>
          <p:cNvSpPr>
            <a:spLocks noGrp="1"/>
          </p:cNvSpPr>
          <p:nvPr>
            <p:ph type="dt" sz="half" idx="10"/>
          </p:nvPr>
        </p:nvSpPr>
        <p:spPr/>
        <p:txBody>
          <a:bodyPr/>
          <a:lstStyle/>
          <a:p>
            <a:fld id="{468200D6-5FE7-4B08-9379-39CB79BFE210}" type="datetime1">
              <a:rPr lang="cs-CZ" smtClean="0"/>
              <a:pPr/>
              <a:t>14.02.2020</a:t>
            </a:fld>
            <a:endParaRPr lang="cs-CZ"/>
          </a:p>
        </p:txBody>
      </p:sp>
      <p:sp>
        <p:nvSpPr>
          <p:cNvPr id="5" name="Zástupný symbol pro číslo snímku 4"/>
          <p:cNvSpPr>
            <a:spLocks noGrp="1"/>
          </p:cNvSpPr>
          <p:nvPr>
            <p:ph type="sldNum" sz="quarter" idx="12"/>
          </p:nvPr>
        </p:nvSpPr>
        <p:spPr/>
        <p:txBody>
          <a:bodyPr/>
          <a:lstStyle/>
          <a:p>
            <a:fld id="{F1894A37-8539-43D5-B93E-E9818CA99945}" type="slidenum">
              <a:rPr lang="cs-CZ" smtClean="0"/>
              <a:pPr/>
              <a:t>23</a:t>
            </a:fld>
            <a:endParaRPr lang="cs-CZ"/>
          </a:p>
        </p:txBody>
      </p:sp>
    </p:spTree>
  </p:cSld>
  <p:clrMapOvr>
    <a:masterClrMapping/>
  </p:clrMapOvr>
  <p:transition spd="slow">
    <p:dissolve/>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Bearbeitung</a:t>
            </a:r>
            <a:r>
              <a:rPr lang="cs-CZ" dirty="0" smtClean="0"/>
              <a:t> der Texte</a:t>
            </a:r>
            <a:endParaRPr lang="cs-CZ" dirty="0"/>
          </a:p>
        </p:txBody>
      </p:sp>
      <p:sp>
        <p:nvSpPr>
          <p:cNvPr id="3" name="Zástupný symbol pro obsah 2"/>
          <p:cNvSpPr>
            <a:spLocks noGrp="1"/>
          </p:cNvSpPr>
          <p:nvPr>
            <p:ph idx="1"/>
          </p:nvPr>
        </p:nvSpPr>
        <p:spPr/>
        <p:txBody>
          <a:bodyPr/>
          <a:lstStyle/>
          <a:p>
            <a:r>
              <a:rPr lang="cs-CZ" dirty="0" err="1" smtClean="0"/>
              <a:t>Segmentierung</a:t>
            </a:r>
            <a:endParaRPr lang="cs-CZ" dirty="0" smtClean="0"/>
          </a:p>
          <a:p>
            <a:r>
              <a:rPr lang="cs-CZ" dirty="0" err="1" smtClean="0"/>
              <a:t>Tokenisierung</a:t>
            </a:r>
            <a:endParaRPr lang="cs-CZ" dirty="0" smtClean="0"/>
          </a:p>
          <a:p>
            <a:r>
              <a:rPr lang="cs-CZ" dirty="0" err="1" smtClean="0"/>
              <a:t>Tagging</a:t>
            </a:r>
            <a:endParaRPr lang="cs-CZ" dirty="0" smtClean="0"/>
          </a:p>
          <a:p>
            <a:r>
              <a:rPr lang="cs-CZ" dirty="0" err="1" smtClean="0"/>
              <a:t>Disambiguierung</a:t>
            </a:r>
            <a:endParaRPr lang="cs-CZ" dirty="0" smtClean="0"/>
          </a:p>
          <a:p>
            <a:r>
              <a:rPr lang="cs-CZ" dirty="0" err="1" smtClean="0"/>
              <a:t>Parsing</a:t>
            </a:r>
            <a:endParaRPr lang="cs-CZ" dirty="0" smtClean="0"/>
          </a:p>
          <a:p>
            <a:r>
              <a:rPr lang="cs-CZ" dirty="0" smtClean="0"/>
              <a:t>(</a:t>
            </a:r>
            <a:r>
              <a:rPr lang="cs-CZ" dirty="0" err="1" smtClean="0"/>
              <a:t>Alignierung</a:t>
            </a:r>
            <a:r>
              <a:rPr lang="cs-CZ" dirty="0" smtClean="0"/>
              <a:t>)</a:t>
            </a:r>
          </a:p>
          <a:p>
            <a:endParaRPr lang="cs-CZ" dirty="0" smtClean="0"/>
          </a:p>
          <a:p>
            <a:endParaRPr lang="cs-CZ" dirty="0" smtClean="0"/>
          </a:p>
          <a:p>
            <a:endParaRPr lang="cs-CZ" dirty="0"/>
          </a:p>
        </p:txBody>
      </p:sp>
      <p:sp>
        <p:nvSpPr>
          <p:cNvPr id="4" name="Zástupný symbol pro datum 3"/>
          <p:cNvSpPr>
            <a:spLocks noGrp="1"/>
          </p:cNvSpPr>
          <p:nvPr>
            <p:ph type="dt" sz="half" idx="10"/>
          </p:nvPr>
        </p:nvSpPr>
        <p:spPr/>
        <p:txBody>
          <a:bodyPr/>
          <a:lstStyle/>
          <a:p>
            <a:fld id="{468200D6-5FE7-4B08-9379-39CB79BFE210}" type="datetime1">
              <a:rPr lang="cs-CZ" smtClean="0"/>
              <a:pPr/>
              <a:t>14.02.2020</a:t>
            </a:fld>
            <a:endParaRPr lang="cs-CZ"/>
          </a:p>
        </p:txBody>
      </p:sp>
      <p:sp>
        <p:nvSpPr>
          <p:cNvPr id="5" name="Zástupný symbol pro číslo snímku 4"/>
          <p:cNvSpPr>
            <a:spLocks noGrp="1"/>
          </p:cNvSpPr>
          <p:nvPr>
            <p:ph type="sldNum" sz="quarter" idx="12"/>
          </p:nvPr>
        </p:nvSpPr>
        <p:spPr/>
        <p:txBody>
          <a:bodyPr/>
          <a:lstStyle/>
          <a:p>
            <a:fld id="{F1894A37-8539-43D5-B93E-E9818CA99945}" type="slidenum">
              <a:rPr lang="cs-CZ" smtClean="0"/>
              <a:pPr/>
              <a:t>24</a:t>
            </a:fld>
            <a:endParaRPr lang="cs-CZ"/>
          </a:p>
        </p:txBody>
      </p:sp>
    </p:spTree>
  </p:cSld>
  <p:clrMapOvr>
    <a:masterClrMapping/>
  </p:clrMapOvr>
  <p:transition spd="slow">
    <p:dissolve/>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smtClean="0"/>
              <a:t>Segmentierung</a:t>
            </a:r>
            <a:endParaRPr lang="cs-CZ" dirty="0"/>
          </a:p>
        </p:txBody>
      </p:sp>
      <p:sp>
        <p:nvSpPr>
          <p:cNvPr id="3" name="Zástupný symbol pro obsah 2"/>
          <p:cNvSpPr>
            <a:spLocks noGrp="1"/>
          </p:cNvSpPr>
          <p:nvPr>
            <p:ph idx="1"/>
          </p:nvPr>
        </p:nvSpPr>
        <p:spPr/>
        <p:txBody>
          <a:bodyPr/>
          <a:lstStyle/>
          <a:p>
            <a:pPr>
              <a:buNone/>
            </a:pPr>
            <a:endParaRPr lang="cs-CZ" dirty="0" smtClean="0"/>
          </a:p>
          <a:p>
            <a:r>
              <a:rPr lang="de-DE" dirty="0" smtClean="0"/>
              <a:t>Aufteilung </a:t>
            </a:r>
            <a:r>
              <a:rPr lang="de-DE" dirty="0" smtClean="0"/>
              <a:t>und nicht Hinzufügung</a:t>
            </a:r>
          </a:p>
          <a:p>
            <a:r>
              <a:rPr lang="de-DE" dirty="0" smtClean="0"/>
              <a:t>Segmentierung kann bei der Textstruktur beginnen und Bestandteile eines Textes wie Kapitel, Überschrift, Grundtext, Fußnote, usw. markieren.</a:t>
            </a:r>
          </a:p>
        </p:txBody>
      </p:sp>
      <p:sp>
        <p:nvSpPr>
          <p:cNvPr id="5" name="Zástupný symbol pro číslo snímku 4"/>
          <p:cNvSpPr>
            <a:spLocks noGrp="1"/>
          </p:cNvSpPr>
          <p:nvPr>
            <p:ph type="sldNum" sz="quarter" idx="12"/>
          </p:nvPr>
        </p:nvSpPr>
        <p:spPr/>
        <p:txBody>
          <a:bodyPr/>
          <a:lstStyle/>
          <a:p>
            <a:fld id="{F1894A37-8539-43D5-B93E-E9818CA99945}" type="slidenum">
              <a:rPr lang="cs-CZ" smtClean="0"/>
              <a:pPr/>
              <a:t>25</a:t>
            </a:fld>
            <a:endParaRPr lang="cs-CZ"/>
          </a:p>
        </p:txBody>
      </p:sp>
    </p:spTree>
  </p:cSld>
  <p:clrMapOvr>
    <a:masterClrMapping/>
  </p:clrMapOvr>
  <p:transition spd="slow">
    <p:dissolv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Tokenisierung</a:t>
            </a:r>
            <a:endParaRPr lang="cs-CZ" dirty="0"/>
          </a:p>
        </p:txBody>
      </p:sp>
      <p:sp>
        <p:nvSpPr>
          <p:cNvPr id="3" name="Zástupný symbol pro obsah 2"/>
          <p:cNvSpPr>
            <a:spLocks noGrp="1"/>
          </p:cNvSpPr>
          <p:nvPr>
            <p:ph idx="1"/>
          </p:nvPr>
        </p:nvSpPr>
        <p:spPr/>
        <p:txBody>
          <a:bodyPr/>
          <a:lstStyle/>
          <a:p>
            <a:r>
              <a:rPr lang="de-DE" b="1" dirty="0" err="1" smtClean="0"/>
              <a:t>Tokenisierung</a:t>
            </a:r>
            <a:r>
              <a:rPr lang="de-DE" dirty="0" smtClean="0"/>
              <a:t> </a:t>
            </a:r>
            <a:r>
              <a:rPr lang="pl-PL" dirty="0" smtClean="0">
                <a:sym typeface="Wingdings" pitchFamily="2" charset="2"/>
              </a:rPr>
              <a:t> </a:t>
            </a:r>
            <a:r>
              <a:rPr lang="pl-PL" dirty="0" smtClean="0">
                <a:sym typeface="Wingdings" pitchFamily="2" charset="2"/>
              </a:rPr>
              <a:t>Prozess der </a:t>
            </a:r>
            <a:r>
              <a:rPr lang="de-DE" dirty="0" err="1" smtClean="0">
                <a:sym typeface="Wingdings" pitchFamily="2" charset="2"/>
              </a:rPr>
              <a:t>Wortgrenzung</a:t>
            </a:r>
            <a:r>
              <a:rPr lang="de-DE" dirty="0" smtClean="0">
                <a:sym typeface="Wingdings" pitchFamily="2" charset="2"/>
              </a:rPr>
              <a:t> </a:t>
            </a:r>
            <a:r>
              <a:rPr lang="de-DE" dirty="0" smtClean="0">
                <a:sym typeface="Wingdings" pitchFamily="2" charset="2"/>
              </a:rPr>
              <a:t>und Satzsegmentierung</a:t>
            </a:r>
            <a:endParaRPr lang="cs-CZ" dirty="0" smtClean="0">
              <a:sym typeface="Wingdings" pitchFamily="2" charset="2"/>
            </a:endParaRPr>
          </a:p>
          <a:p>
            <a:r>
              <a:rPr lang="cs-CZ" dirty="0" err="1" smtClean="0">
                <a:sym typeface="Wingdings" pitchFamily="2" charset="2"/>
              </a:rPr>
              <a:t>Haupteinheit</a:t>
            </a:r>
            <a:r>
              <a:rPr lang="cs-CZ" dirty="0" smtClean="0">
                <a:sym typeface="Wingdings" pitchFamily="2" charset="2"/>
              </a:rPr>
              <a:t> – </a:t>
            </a:r>
            <a:r>
              <a:rPr lang="cs-CZ" dirty="0" err="1" smtClean="0">
                <a:solidFill>
                  <a:srgbClr val="C00000"/>
                </a:solidFill>
                <a:sym typeface="Wingdings" pitchFamily="2" charset="2"/>
              </a:rPr>
              <a:t>token</a:t>
            </a:r>
            <a:r>
              <a:rPr lang="cs-CZ" dirty="0" smtClean="0">
                <a:sym typeface="Wingdings" pitchFamily="2" charset="2"/>
              </a:rPr>
              <a:t> / </a:t>
            </a:r>
            <a:r>
              <a:rPr lang="cs-CZ" dirty="0" err="1" smtClean="0">
                <a:sym typeface="Wingdings" pitchFamily="2" charset="2"/>
              </a:rPr>
              <a:t>laufende</a:t>
            </a:r>
            <a:r>
              <a:rPr lang="cs-CZ" dirty="0" smtClean="0">
                <a:sym typeface="Wingdings" pitchFamily="2" charset="2"/>
              </a:rPr>
              <a:t> </a:t>
            </a:r>
            <a:r>
              <a:rPr lang="cs-CZ" dirty="0" err="1" smtClean="0">
                <a:sym typeface="Wingdings" pitchFamily="2" charset="2"/>
              </a:rPr>
              <a:t>Wortform</a:t>
            </a:r>
            <a:r>
              <a:rPr lang="cs-CZ" dirty="0" smtClean="0">
                <a:sym typeface="Wingdings" pitchFamily="2" charset="2"/>
              </a:rPr>
              <a:t> / textové slovo (in </a:t>
            </a:r>
            <a:r>
              <a:rPr lang="cs-CZ" dirty="0" err="1" smtClean="0">
                <a:sym typeface="Wingdings" pitchFamily="2" charset="2"/>
              </a:rPr>
              <a:t>tokens</a:t>
            </a:r>
            <a:r>
              <a:rPr lang="cs-CZ" dirty="0" smtClean="0">
                <a:sym typeface="Wingdings" pitchFamily="2" charset="2"/>
              </a:rPr>
              <a:t> </a:t>
            </a:r>
            <a:r>
              <a:rPr lang="cs-CZ" dirty="0" err="1" smtClean="0">
                <a:sym typeface="Wingdings" pitchFamily="2" charset="2"/>
              </a:rPr>
              <a:t>wird</a:t>
            </a:r>
            <a:r>
              <a:rPr lang="cs-CZ" dirty="0" smtClean="0">
                <a:sym typeface="Wingdings" pitchFamily="2" charset="2"/>
              </a:rPr>
              <a:t> </a:t>
            </a:r>
            <a:r>
              <a:rPr lang="cs-CZ" dirty="0" err="1" smtClean="0">
                <a:sym typeface="Wingdings" pitchFamily="2" charset="2"/>
              </a:rPr>
              <a:t>die</a:t>
            </a:r>
            <a:r>
              <a:rPr lang="cs-CZ" dirty="0" smtClean="0">
                <a:sym typeface="Wingdings" pitchFamily="2" charset="2"/>
              </a:rPr>
              <a:t> </a:t>
            </a:r>
            <a:r>
              <a:rPr lang="cs-CZ" dirty="0" err="1" smtClean="0">
                <a:sym typeface="Wingdings" pitchFamily="2" charset="2"/>
              </a:rPr>
              <a:t>Gesamtgröße</a:t>
            </a:r>
            <a:r>
              <a:rPr lang="cs-CZ" dirty="0" smtClean="0">
                <a:sym typeface="Wingdings" pitchFamily="2" charset="2"/>
              </a:rPr>
              <a:t> des Korpus </a:t>
            </a:r>
            <a:r>
              <a:rPr lang="cs-CZ" dirty="0" err="1" smtClean="0">
                <a:sym typeface="Wingdings" pitchFamily="2" charset="2"/>
              </a:rPr>
              <a:t>angegeben</a:t>
            </a:r>
            <a:r>
              <a:rPr lang="cs-CZ" dirty="0" smtClean="0">
                <a:sym typeface="Wingdings" pitchFamily="2" charset="2"/>
              </a:rPr>
              <a:t>)</a:t>
            </a:r>
            <a:endParaRPr lang="pl-PL" dirty="0" smtClean="0"/>
          </a:p>
          <a:p>
            <a:endParaRPr lang="cs-CZ" dirty="0"/>
          </a:p>
        </p:txBody>
      </p:sp>
      <p:sp>
        <p:nvSpPr>
          <p:cNvPr id="4" name="Zástupný symbol pro datum 3"/>
          <p:cNvSpPr>
            <a:spLocks noGrp="1"/>
          </p:cNvSpPr>
          <p:nvPr>
            <p:ph type="dt" sz="half" idx="10"/>
          </p:nvPr>
        </p:nvSpPr>
        <p:spPr/>
        <p:txBody>
          <a:bodyPr/>
          <a:lstStyle/>
          <a:p>
            <a:fld id="{468200D6-5FE7-4B08-9379-39CB79BFE210}" type="datetime1">
              <a:rPr lang="cs-CZ" smtClean="0"/>
              <a:pPr/>
              <a:t>14.02.2020</a:t>
            </a:fld>
            <a:endParaRPr lang="cs-CZ"/>
          </a:p>
        </p:txBody>
      </p:sp>
      <p:sp>
        <p:nvSpPr>
          <p:cNvPr id="5" name="Zástupný symbol pro číslo snímku 4"/>
          <p:cNvSpPr>
            <a:spLocks noGrp="1"/>
          </p:cNvSpPr>
          <p:nvPr>
            <p:ph type="sldNum" sz="quarter" idx="12"/>
          </p:nvPr>
        </p:nvSpPr>
        <p:spPr/>
        <p:txBody>
          <a:bodyPr/>
          <a:lstStyle/>
          <a:p>
            <a:fld id="{F1894A37-8539-43D5-B93E-E9818CA99945}" type="slidenum">
              <a:rPr lang="cs-CZ" smtClean="0"/>
              <a:pPr/>
              <a:t>26</a:t>
            </a:fld>
            <a:endParaRPr lang="cs-CZ"/>
          </a:p>
        </p:txBody>
      </p:sp>
    </p:spTree>
  </p:cSld>
  <p:clrMapOvr>
    <a:masterClrMapping/>
  </p:clrMapOvr>
  <p:transition spd="slow">
    <p:dissolv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43000"/>
            <a:ext cx="8229600" cy="845840"/>
          </a:xfrm>
        </p:spPr>
        <p:txBody>
          <a:bodyPr>
            <a:normAutofit/>
          </a:bodyPr>
          <a:lstStyle/>
          <a:p>
            <a:r>
              <a:rPr lang="cs-CZ" sz="3100" dirty="0" smtClean="0"/>
              <a:t>TAGGING / </a:t>
            </a:r>
            <a:r>
              <a:rPr lang="cs-CZ" sz="2700" dirty="0" err="1" smtClean="0"/>
              <a:t>morpho</a:t>
            </a:r>
            <a:r>
              <a:rPr lang="cs-CZ" sz="2700" dirty="0" smtClean="0"/>
              <a:t>-</a:t>
            </a:r>
            <a:r>
              <a:rPr lang="cs-CZ" sz="2700" dirty="0" err="1" smtClean="0"/>
              <a:t>syntaktische</a:t>
            </a:r>
            <a:r>
              <a:rPr lang="cs-CZ" sz="2700" dirty="0" smtClean="0"/>
              <a:t> </a:t>
            </a:r>
            <a:r>
              <a:rPr lang="cs-CZ" sz="2700" dirty="0" err="1" smtClean="0"/>
              <a:t>Annotation</a:t>
            </a:r>
            <a:endParaRPr lang="cs-CZ" sz="2700" dirty="0"/>
          </a:p>
        </p:txBody>
      </p:sp>
      <p:sp>
        <p:nvSpPr>
          <p:cNvPr id="3" name="Zástupný symbol pro obsah 2"/>
          <p:cNvSpPr>
            <a:spLocks noGrp="1"/>
          </p:cNvSpPr>
          <p:nvPr>
            <p:ph idx="1"/>
          </p:nvPr>
        </p:nvSpPr>
        <p:spPr>
          <a:xfrm>
            <a:off x="685800" y="1981200"/>
            <a:ext cx="7772400" cy="4544144"/>
          </a:xfrm>
        </p:spPr>
        <p:txBody>
          <a:bodyPr/>
          <a:lstStyle/>
          <a:p>
            <a:pPr>
              <a:buNone/>
            </a:pPr>
            <a:r>
              <a:rPr lang="cs-CZ" sz="2400" b="1" dirty="0" err="1">
                <a:solidFill>
                  <a:schemeClr val="tx1"/>
                </a:solidFill>
                <a:latin typeface="+mn-lt"/>
                <a:ea typeface="+mn-ea"/>
                <a:cs typeface="+mn-cs"/>
              </a:rPr>
              <a:t>Grammatische</a:t>
            </a:r>
            <a:r>
              <a:rPr lang="cs-CZ" sz="2400" b="1" dirty="0">
                <a:solidFill>
                  <a:schemeClr val="tx1"/>
                </a:solidFill>
                <a:latin typeface="+mn-lt"/>
                <a:ea typeface="+mn-ea"/>
                <a:cs typeface="+mn-cs"/>
              </a:rPr>
              <a:t> </a:t>
            </a:r>
            <a:r>
              <a:rPr lang="cs-CZ" sz="2400" b="1" dirty="0" err="1" smtClean="0">
                <a:solidFill>
                  <a:schemeClr val="tx1"/>
                </a:solidFill>
                <a:latin typeface="+mn-lt"/>
                <a:ea typeface="+mn-ea"/>
                <a:cs typeface="+mn-cs"/>
              </a:rPr>
              <a:t>Kennzeichnung</a:t>
            </a:r>
            <a:r>
              <a:rPr lang="cs-CZ" sz="2400" b="1" dirty="0" smtClean="0">
                <a:solidFill>
                  <a:schemeClr val="tx1"/>
                </a:solidFill>
                <a:latin typeface="+mn-lt"/>
                <a:ea typeface="+mn-ea"/>
                <a:cs typeface="+mn-cs"/>
              </a:rPr>
              <a:t> (</a:t>
            </a:r>
            <a:r>
              <a:rPr lang="cs-CZ" sz="2400" b="1" dirty="0" err="1" smtClean="0">
                <a:solidFill>
                  <a:schemeClr val="tx1"/>
                </a:solidFill>
                <a:latin typeface="+mn-lt"/>
                <a:ea typeface="+mn-ea"/>
                <a:cs typeface="+mn-cs"/>
              </a:rPr>
              <a:t>Hinzufügung</a:t>
            </a:r>
            <a:r>
              <a:rPr lang="cs-CZ" sz="2400" b="1" dirty="0" smtClean="0">
                <a:solidFill>
                  <a:schemeClr val="tx1"/>
                </a:solidFill>
                <a:latin typeface="+mn-lt"/>
                <a:ea typeface="+mn-ea"/>
                <a:cs typeface="+mn-cs"/>
              </a:rPr>
              <a:t> </a:t>
            </a:r>
            <a:r>
              <a:rPr lang="cs-CZ" sz="2400" b="1" dirty="0" err="1" smtClean="0">
                <a:solidFill>
                  <a:schemeClr val="tx1"/>
                </a:solidFill>
                <a:latin typeface="+mn-lt"/>
                <a:ea typeface="+mn-ea"/>
                <a:cs typeface="+mn-cs"/>
              </a:rPr>
              <a:t>einer</a:t>
            </a:r>
            <a:r>
              <a:rPr lang="cs-CZ" sz="2400" b="1" dirty="0" smtClean="0">
                <a:solidFill>
                  <a:schemeClr val="tx1"/>
                </a:solidFill>
                <a:latin typeface="+mn-lt"/>
                <a:ea typeface="+mn-ea"/>
                <a:cs typeface="+mn-cs"/>
              </a:rPr>
              <a:t> </a:t>
            </a:r>
            <a:r>
              <a:rPr lang="cs-CZ" sz="2400" b="1" dirty="0" err="1" smtClean="0">
                <a:solidFill>
                  <a:schemeClr val="tx1"/>
                </a:solidFill>
                <a:latin typeface="+mn-lt"/>
                <a:ea typeface="+mn-ea"/>
                <a:cs typeface="+mn-cs"/>
              </a:rPr>
              <a:t>Information</a:t>
            </a:r>
            <a:r>
              <a:rPr lang="cs-CZ" sz="2400" b="1" dirty="0" smtClean="0">
                <a:solidFill>
                  <a:schemeClr val="tx1"/>
                </a:solidFill>
                <a:latin typeface="+mn-lt"/>
                <a:ea typeface="+mn-ea"/>
                <a:cs typeface="+mn-cs"/>
              </a:rPr>
              <a:t>):</a:t>
            </a:r>
            <a:endParaRPr lang="cs-CZ" sz="2400" b="1" dirty="0">
              <a:solidFill>
                <a:schemeClr val="tx1"/>
              </a:solidFill>
              <a:latin typeface="+mn-lt"/>
              <a:ea typeface="+mn-ea"/>
              <a:cs typeface="+mn-cs"/>
            </a:endParaRPr>
          </a:p>
          <a:p>
            <a:pPr>
              <a:buNone/>
            </a:pPr>
            <a:endParaRPr lang="cs-CZ" sz="2400" b="1" dirty="0" smtClean="0">
              <a:solidFill>
                <a:schemeClr val="tx1"/>
              </a:solidFill>
              <a:latin typeface="+mn-lt"/>
              <a:ea typeface="+mn-ea"/>
              <a:cs typeface="+mn-cs"/>
            </a:endParaRPr>
          </a:p>
          <a:p>
            <a:pPr>
              <a:buNone/>
            </a:pPr>
            <a:r>
              <a:rPr lang="cs-CZ" sz="2400" b="1" dirty="0" smtClean="0">
                <a:solidFill>
                  <a:schemeClr val="tx1"/>
                </a:solidFill>
                <a:latin typeface="+mn-lt"/>
                <a:ea typeface="+mn-ea"/>
                <a:cs typeface="+mn-cs"/>
              </a:rPr>
              <a:t>1</a:t>
            </a:r>
            <a:r>
              <a:rPr lang="cs-CZ" sz="2400" b="1" dirty="0">
                <a:solidFill>
                  <a:schemeClr val="tx1"/>
                </a:solidFill>
                <a:latin typeface="+mn-lt"/>
                <a:ea typeface="+mn-ea"/>
                <a:cs typeface="+mn-cs"/>
              </a:rPr>
              <a:t>. </a:t>
            </a:r>
            <a:r>
              <a:rPr lang="cs-CZ" sz="2400" b="1" dirty="0" err="1">
                <a:solidFill>
                  <a:schemeClr val="tx1"/>
                </a:solidFill>
                <a:latin typeface="+mn-lt"/>
                <a:ea typeface="+mn-ea"/>
                <a:cs typeface="+mn-cs"/>
              </a:rPr>
              <a:t>Morphologische</a:t>
            </a:r>
            <a:r>
              <a:rPr lang="cs-CZ" sz="2400" b="1" dirty="0">
                <a:solidFill>
                  <a:schemeClr val="tx1"/>
                </a:solidFill>
                <a:latin typeface="+mn-lt"/>
                <a:ea typeface="+mn-ea"/>
                <a:cs typeface="+mn-cs"/>
              </a:rPr>
              <a:t> Analyse</a:t>
            </a:r>
          </a:p>
          <a:p>
            <a:pPr>
              <a:buNone/>
            </a:pPr>
            <a:r>
              <a:rPr lang="cs-CZ" sz="2400" dirty="0">
                <a:solidFill>
                  <a:schemeClr val="tx1"/>
                </a:solidFill>
                <a:latin typeface="+mn-lt"/>
                <a:ea typeface="+mn-ea"/>
                <a:cs typeface="+mn-cs"/>
              </a:rPr>
              <a:t>= </a:t>
            </a:r>
            <a:r>
              <a:rPr lang="cs-CZ" sz="2400" dirty="0" err="1">
                <a:solidFill>
                  <a:schemeClr val="tx1"/>
                </a:solidFill>
                <a:latin typeface="+mn-lt"/>
                <a:ea typeface="+mn-ea"/>
                <a:cs typeface="+mn-cs"/>
              </a:rPr>
              <a:t>Zuordnung</a:t>
            </a:r>
            <a:r>
              <a:rPr lang="cs-CZ" sz="2400" dirty="0">
                <a:solidFill>
                  <a:schemeClr val="tx1"/>
                </a:solidFill>
                <a:latin typeface="+mn-lt"/>
                <a:ea typeface="+mn-ea"/>
                <a:cs typeface="+mn-cs"/>
              </a:rPr>
              <a:t> </a:t>
            </a:r>
            <a:r>
              <a:rPr lang="cs-CZ" sz="2400" dirty="0" err="1">
                <a:solidFill>
                  <a:schemeClr val="tx1"/>
                </a:solidFill>
                <a:latin typeface="+mn-lt"/>
                <a:ea typeface="+mn-ea"/>
                <a:cs typeface="+mn-cs"/>
              </a:rPr>
              <a:t>aller</a:t>
            </a:r>
            <a:r>
              <a:rPr lang="cs-CZ" sz="2400" dirty="0">
                <a:solidFill>
                  <a:schemeClr val="tx1"/>
                </a:solidFill>
                <a:latin typeface="+mn-lt"/>
                <a:ea typeface="+mn-ea"/>
                <a:cs typeface="+mn-cs"/>
              </a:rPr>
              <a:t> </a:t>
            </a:r>
            <a:r>
              <a:rPr lang="cs-CZ" sz="2400" dirty="0" err="1" smtClean="0">
                <a:solidFill>
                  <a:schemeClr val="tx1"/>
                </a:solidFill>
                <a:latin typeface="+mn-lt"/>
                <a:ea typeface="+mn-ea"/>
                <a:cs typeface="+mn-cs"/>
              </a:rPr>
              <a:t>möglichen</a:t>
            </a:r>
            <a:r>
              <a:rPr lang="cs-CZ" sz="2400" dirty="0" smtClean="0">
                <a:solidFill>
                  <a:schemeClr val="tx1"/>
                </a:solidFill>
                <a:latin typeface="+mn-lt"/>
                <a:ea typeface="+mn-ea"/>
                <a:cs typeface="+mn-cs"/>
              </a:rPr>
              <a:t> </a:t>
            </a:r>
            <a:r>
              <a:rPr lang="cs-CZ" sz="2400" dirty="0" err="1">
                <a:solidFill>
                  <a:schemeClr val="tx1"/>
                </a:solidFill>
                <a:latin typeface="+mn-lt"/>
                <a:ea typeface="+mn-ea"/>
                <a:cs typeface="+mn-cs"/>
              </a:rPr>
              <a:t>morphologischen</a:t>
            </a:r>
            <a:endParaRPr lang="cs-CZ" sz="2400" dirty="0">
              <a:solidFill>
                <a:schemeClr val="tx1"/>
              </a:solidFill>
              <a:latin typeface="+mn-lt"/>
              <a:ea typeface="+mn-ea"/>
              <a:cs typeface="+mn-cs"/>
            </a:endParaRPr>
          </a:p>
          <a:p>
            <a:pPr>
              <a:buNone/>
            </a:pPr>
            <a:r>
              <a:rPr lang="de-DE" sz="2400" dirty="0">
                <a:solidFill>
                  <a:schemeClr val="tx1"/>
                </a:solidFill>
                <a:latin typeface="+mn-lt"/>
                <a:ea typeface="+mn-ea"/>
                <a:cs typeface="+mn-cs"/>
              </a:rPr>
              <a:t>Interpretationen zu jeder Einheit (Kontext bleibt dabei</a:t>
            </a:r>
          </a:p>
          <a:p>
            <a:pPr>
              <a:buNone/>
            </a:pPr>
            <a:r>
              <a:rPr lang="cs-CZ" sz="2400" dirty="0" err="1" smtClean="0">
                <a:solidFill>
                  <a:schemeClr val="tx1"/>
                </a:solidFill>
                <a:latin typeface="+mn-lt"/>
                <a:ea typeface="+mn-ea"/>
                <a:cs typeface="+mn-cs"/>
              </a:rPr>
              <a:t>unbeachtet</a:t>
            </a:r>
            <a:r>
              <a:rPr lang="cs-CZ" sz="2400" dirty="0" smtClean="0">
                <a:solidFill>
                  <a:schemeClr val="tx1"/>
                </a:solidFill>
                <a:latin typeface="+mn-lt"/>
                <a:ea typeface="+mn-ea"/>
                <a:cs typeface="+mn-cs"/>
              </a:rPr>
              <a:t>)</a:t>
            </a:r>
            <a:endParaRPr lang="cs-CZ" sz="2400" dirty="0">
              <a:solidFill>
                <a:schemeClr val="tx1"/>
              </a:solidFill>
              <a:latin typeface="+mn-lt"/>
              <a:ea typeface="+mn-ea"/>
              <a:cs typeface="+mn-cs"/>
            </a:endParaRPr>
          </a:p>
          <a:p>
            <a:pPr>
              <a:buNone/>
            </a:pPr>
            <a:r>
              <a:rPr lang="cs-CZ" sz="2400" b="1" dirty="0">
                <a:solidFill>
                  <a:schemeClr val="tx1"/>
                </a:solidFill>
                <a:latin typeface="+mn-lt"/>
                <a:ea typeface="+mn-ea"/>
                <a:cs typeface="+mn-cs"/>
              </a:rPr>
              <a:t>2. </a:t>
            </a:r>
            <a:r>
              <a:rPr lang="cs-CZ" sz="2400" b="1" dirty="0" err="1">
                <a:solidFill>
                  <a:schemeClr val="tx1"/>
                </a:solidFill>
                <a:latin typeface="+mn-lt"/>
                <a:ea typeface="+mn-ea"/>
                <a:cs typeface="+mn-cs"/>
              </a:rPr>
              <a:t>Disambiguierung</a:t>
            </a:r>
            <a:r>
              <a:rPr lang="cs-CZ" sz="2400" b="1" dirty="0">
                <a:solidFill>
                  <a:schemeClr val="tx1"/>
                </a:solidFill>
                <a:latin typeface="+mn-lt"/>
                <a:ea typeface="+mn-ea"/>
                <a:cs typeface="+mn-cs"/>
              </a:rPr>
              <a:t> (</a:t>
            </a:r>
            <a:r>
              <a:rPr lang="cs-CZ" sz="2400" b="1" dirty="0" err="1">
                <a:solidFill>
                  <a:schemeClr val="tx1"/>
                </a:solidFill>
                <a:latin typeface="+mn-lt"/>
                <a:ea typeface="+mn-ea"/>
                <a:cs typeface="+mn-cs"/>
              </a:rPr>
              <a:t>tsch</a:t>
            </a:r>
            <a:r>
              <a:rPr lang="cs-CZ" sz="2400" b="1" dirty="0">
                <a:solidFill>
                  <a:schemeClr val="tx1"/>
                </a:solidFill>
                <a:latin typeface="+mn-lt"/>
                <a:ea typeface="+mn-ea"/>
                <a:cs typeface="+mn-cs"/>
              </a:rPr>
              <a:t>. „</a:t>
            </a:r>
            <a:r>
              <a:rPr lang="cs-CZ" sz="2400" b="1" dirty="0" smtClean="0">
                <a:solidFill>
                  <a:schemeClr val="tx1"/>
                </a:solidFill>
                <a:latin typeface="+mn-lt"/>
                <a:ea typeface="+mn-ea"/>
                <a:cs typeface="+mn-cs"/>
              </a:rPr>
              <a:t>zjednoznačnění“)</a:t>
            </a:r>
            <a:endParaRPr lang="cs-CZ" sz="2400" b="1" dirty="0">
              <a:solidFill>
                <a:schemeClr val="tx1"/>
              </a:solidFill>
              <a:latin typeface="+mn-lt"/>
              <a:ea typeface="+mn-ea"/>
              <a:cs typeface="+mn-cs"/>
            </a:endParaRPr>
          </a:p>
          <a:p>
            <a:pPr>
              <a:buNone/>
            </a:pPr>
            <a:r>
              <a:rPr lang="de-DE" sz="2400" b="1" dirty="0">
                <a:solidFill>
                  <a:schemeClr val="tx1"/>
                </a:solidFill>
                <a:latin typeface="+mn-lt"/>
                <a:ea typeface="+mn-ea"/>
                <a:cs typeface="+mn-cs"/>
              </a:rPr>
              <a:t>= </a:t>
            </a:r>
            <a:r>
              <a:rPr lang="de-DE" sz="2400" dirty="0">
                <a:solidFill>
                  <a:schemeClr val="tx1"/>
                </a:solidFill>
                <a:latin typeface="+mn-lt"/>
                <a:ea typeface="+mn-ea"/>
                <a:cs typeface="+mn-cs"/>
              </a:rPr>
              <a:t>die Wahl der richtigen morphologischen </a:t>
            </a:r>
            <a:r>
              <a:rPr lang="de-DE" sz="2400" dirty="0" smtClean="0">
                <a:solidFill>
                  <a:schemeClr val="tx1"/>
                </a:solidFill>
                <a:latin typeface="+mn-lt"/>
                <a:ea typeface="+mn-ea"/>
                <a:cs typeface="+mn-cs"/>
              </a:rPr>
              <a:t>Interpretation</a:t>
            </a:r>
            <a:r>
              <a:rPr lang="cs-CZ" sz="2400" dirty="0" smtClean="0">
                <a:solidFill>
                  <a:schemeClr val="tx1"/>
                </a:solidFill>
                <a:latin typeface="+mn-lt"/>
                <a:ea typeface="+mn-ea"/>
                <a:cs typeface="+mn-cs"/>
              </a:rPr>
              <a:t> </a:t>
            </a:r>
            <a:r>
              <a:rPr lang="cs-CZ" sz="2400" dirty="0" err="1" smtClean="0">
                <a:solidFill>
                  <a:schemeClr val="tx1"/>
                </a:solidFill>
                <a:latin typeface="+mn-lt"/>
                <a:ea typeface="+mn-ea"/>
                <a:cs typeface="+mn-cs"/>
              </a:rPr>
              <a:t>aufgrund</a:t>
            </a:r>
            <a:r>
              <a:rPr lang="cs-CZ" sz="2400" dirty="0" smtClean="0">
                <a:solidFill>
                  <a:schemeClr val="tx1"/>
                </a:solidFill>
                <a:latin typeface="+mn-lt"/>
                <a:ea typeface="+mn-ea"/>
                <a:cs typeface="+mn-cs"/>
              </a:rPr>
              <a:t> </a:t>
            </a:r>
            <a:r>
              <a:rPr lang="cs-CZ" sz="2400" dirty="0">
                <a:solidFill>
                  <a:schemeClr val="tx1"/>
                </a:solidFill>
                <a:latin typeface="+mn-lt"/>
                <a:ea typeface="+mn-ea"/>
                <a:cs typeface="+mn-cs"/>
              </a:rPr>
              <a:t>des </a:t>
            </a:r>
            <a:r>
              <a:rPr lang="cs-CZ" sz="2400" dirty="0" err="1">
                <a:solidFill>
                  <a:schemeClr val="tx1"/>
                </a:solidFill>
                <a:latin typeface="+mn-lt"/>
                <a:ea typeface="+mn-ea"/>
                <a:cs typeface="+mn-cs"/>
              </a:rPr>
              <a:t>Kontextes</a:t>
            </a:r>
            <a:endParaRPr lang="cs-CZ" sz="2400" dirty="0"/>
          </a:p>
        </p:txBody>
      </p:sp>
      <p:sp>
        <p:nvSpPr>
          <p:cNvPr id="4" name="Zástupný symbol pro datum 3"/>
          <p:cNvSpPr>
            <a:spLocks noGrp="1"/>
          </p:cNvSpPr>
          <p:nvPr>
            <p:ph type="dt" sz="half" idx="10"/>
          </p:nvPr>
        </p:nvSpPr>
        <p:spPr/>
        <p:txBody>
          <a:bodyPr/>
          <a:lstStyle/>
          <a:p>
            <a:fld id="{468200D6-5FE7-4B08-9379-39CB79BFE210}" type="datetime1">
              <a:rPr lang="cs-CZ" smtClean="0"/>
              <a:pPr/>
              <a:t>14.02.2020</a:t>
            </a:fld>
            <a:endParaRPr lang="cs-CZ"/>
          </a:p>
        </p:txBody>
      </p:sp>
      <p:sp>
        <p:nvSpPr>
          <p:cNvPr id="5" name="Zástupný symbol pro číslo snímku 4"/>
          <p:cNvSpPr>
            <a:spLocks noGrp="1"/>
          </p:cNvSpPr>
          <p:nvPr>
            <p:ph type="sldNum" sz="quarter" idx="12"/>
          </p:nvPr>
        </p:nvSpPr>
        <p:spPr/>
        <p:txBody>
          <a:bodyPr/>
          <a:lstStyle/>
          <a:p>
            <a:fld id="{F1894A37-8539-43D5-B93E-E9818CA99945}" type="slidenum">
              <a:rPr lang="cs-CZ" smtClean="0"/>
              <a:pPr/>
              <a:t>27</a:t>
            </a:fld>
            <a:endParaRPr lang="cs-CZ"/>
          </a:p>
        </p:txBody>
      </p:sp>
    </p:spTree>
  </p:cSld>
  <p:clrMapOvr>
    <a:masterClrMapping/>
  </p:clrMapOvr>
  <p:transition spd="slow">
    <p:dissolv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Disambiguierung</a:t>
            </a:r>
            <a:endParaRPr lang="cs-CZ" dirty="0"/>
          </a:p>
        </p:txBody>
      </p:sp>
      <p:sp>
        <p:nvSpPr>
          <p:cNvPr id="3" name="Zástupný symbol pro obsah 2"/>
          <p:cNvSpPr>
            <a:spLocks noGrp="1"/>
          </p:cNvSpPr>
          <p:nvPr>
            <p:ph idx="1"/>
          </p:nvPr>
        </p:nvSpPr>
        <p:spPr/>
        <p:txBody>
          <a:bodyPr/>
          <a:lstStyle/>
          <a:p>
            <a:r>
              <a:rPr lang="de-DE" dirty="0" smtClean="0"/>
              <a:t>Als</a:t>
            </a:r>
            <a:r>
              <a:rPr lang="de-DE" b="1" dirty="0" smtClean="0"/>
              <a:t> Disambiguierung</a:t>
            </a:r>
            <a:r>
              <a:rPr lang="de-DE" dirty="0" smtClean="0"/>
              <a:t> (von lat.  </a:t>
            </a:r>
            <a:r>
              <a:rPr lang="de-DE" i="1" dirty="0" err="1" smtClean="0"/>
              <a:t>dis</a:t>
            </a:r>
            <a:r>
              <a:rPr lang="de-DE" i="1" dirty="0" smtClean="0"/>
              <a:t>-</a:t>
            </a:r>
            <a:r>
              <a:rPr lang="de-DE" dirty="0" smtClean="0"/>
              <a:t> ‚</a:t>
            </a:r>
            <a:r>
              <a:rPr lang="de-DE" dirty="0" err="1" smtClean="0"/>
              <a:t>zer</a:t>
            </a:r>
            <a:r>
              <a:rPr lang="de-DE" dirty="0" smtClean="0"/>
              <a:t>‘-, ‚auseinander‘ und </a:t>
            </a:r>
            <a:r>
              <a:rPr lang="de-DE" i="1" dirty="0" err="1" smtClean="0"/>
              <a:t>ambiguus</a:t>
            </a:r>
            <a:r>
              <a:rPr lang="de-DE" dirty="0" smtClean="0"/>
              <a:t> ‚doppeldeutig‘) wird in der Sprachwissenschaft die Auflösung sprachlicher Mehrdeutigkeit bezeichnet.</a:t>
            </a:r>
          </a:p>
          <a:p>
            <a:r>
              <a:rPr lang="de-DE" dirty="0" smtClean="0"/>
              <a:t>Auswahl einer von mehreren möglichen Interpretationen eines Wortes.</a:t>
            </a:r>
            <a:endParaRPr lang="pl-PL" dirty="0" smtClean="0"/>
          </a:p>
          <a:p>
            <a:endParaRPr lang="cs-CZ" dirty="0"/>
          </a:p>
        </p:txBody>
      </p:sp>
      <p:sp>
        <p:nvSpPr>
          <p:cNvPr id="4" name="Zástupný symbol pro datum 3"/>
          <p:cNvSpPr>
            <a:spLocks noGrp="1"/>
          </p:cNvSpPr>
          <p:nvPr>
            <p:ph type="dt" sz="half" idx="10"/>
          </p:nvPr>
        </p:nvSpPr>
        <p:spPr/>
        <p:txBody>
          <a:bodyPr/>
          <a:lstStyle/>
          <a:p>
            <a:fld id="{468200D6-5FE7-4B08-9379-39CB79BFE210}" type="datetime1">
              <a:rPr lang="cs-CZ" smtClean="0"/>
              <a:pPr/>
              <a:t>14.02.2020</a:t>
            </a:fld>
            <a:endParaRPr lang="cs-CZ"/>
          </a:p>
        </p:txBody>
      </p:sp>
      <p:sp>
        <p:nvSpPr>
          <p:cNvPr id="5" name="Zástupný symbol pro číslo snímku 4"/>
          <p:cNvSpPr>
            <a:spLocks noGrp="1"/>
          </p:cNvSpPr>
          <p:nvPr>
            <p:ph type="sldNum" sz="quarter" idx="12"/>
          </p:nvPr>
        </p:nvSpPr>
        <p:spPr/>
        <p:txBody>
          <a:bodyPr/>
          <a:lstStyle/>
          <a:p>
            <a:fld id="{F1894A37-8539-43D5-B93E-E9818CA99945}" type="slidenum">
              <a:rPr lang="cs-CZ" smtClean="0"/>
              <a:pPr/>
              <a:t>28</a:t>
            </a:fld>
            <a:endParaRPr lang="cs-CZ"/>
          </a:p>
        </p:txBody>
      </p:sp>
    </p:spTree>
  </p:cSld>
  <p:clrMapOvr>
    <a:masterClrMapping/>
  </p:clrMapOvr>
  <p:transition spd="slow">
    <p:dissolv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Disambiguierung</a:t>
            </a:r>
            <a:r>
              <a:rPr lang="cs-CZ" dirty="0" smtClean="0"/>
              <a:t> - </a:t>
            </a:r>
            <a:r>
              <a:rPr lang="cs-CZ" dirty="0" err="1" smtClean="0"/>
              <a:t>Beispiel</a:t>
            </a:r>
            <a:endParaRPr lang="cs-CZ" dirty="0"/>
          </a:p>
        </p:txBody>
      </p:sp>
      <p:sp>
        <p:nvSpPr>
          <p:cNvPr id="3" name="Zástupný symbol pro obsah 2"/>
          <p:cNvSpPr>
            <a:spLocks noGrp="1"/>
          </p:cNvSpPr>
          <p:nvPr>
            <p:ph idx="1"/>
          </p:nvPr>
        </p:nvSpPr>
        <p:spPr/>
        <p:txBody>
          <a:bodyPr/>
          <a:lstStyle/>
          <a:p>
            <a:r>
              <a:rPr lang="de-DE" dirty="0" smtClean="0"/>
              <a:t>Beispiel:</a:t>
            </a:r>
          </a:p>
          <a:p>
            <a:pPr>
              <a:buNone/>
            </a:pPr>
            <a:r>
              <a:rPr lang="de-DE" dirty="0" smtClean="0"/>
              <a:t>	</a:t>
            </a:r>
            <a:r>
              <a:rPr lang="de-DE" i="1" dirty="0" smtClean="0"/>
              <a:t>Prof. Dr. Marga Reis eröffnete die Konferenz am 2. Februar mit einem Grußwort.</a:t>
            </a:r>
          </a:p>
          <a:p>
            <a:pPr>
              <a:buNone/>
            </a:pPr>
            <a:endParaRPr lang="de-DE" dirty="0" smtClean="0"/>
          </a:p>
          <a:p>
            <a:r>
              <a:rPr lang="de-DE" dirty="0" smtClean="0"/>
              <a:t>Drei Lesarten des Punktes: als Abkürzungspunkt, </a:t>
            </a:r>
            <a:r>
              <a:rPr lang="de-DE" dirty="0" err="1" smtClean="0"/>
              <a:t>Ordinalzahlenpunkt</a:t>
            </a:r>
            <a:r>
              <a:rPr lang="de-DE" dirty="0" smtClean="0"/>
              <a:t> und Satzendepunkt.</a:t>
            </a:r>
          </a:p>
          <a:p>
            <a:endParaRPr lang="cs-CZ" dirty="0"/>
          </a:p>
        </p:txBody>
      </p:sp>
      <p:sp>
        <p:nvSpPr>
          <p:cNvPr id="4" name="Zástupný symbol pro datum 3"/>
          <p:cNvSpPr>
            <a:spLocks noGrp="1"/>
          </p:cNvSpPr>
          <p:nvPr>
            <p:ph type="dt" sz="half" idx="10"/>
          </p:nvPr>
        </p:nvSpPr>
        <p:spPr/>
        <p:txBody>
          <a:bodyPr/>
          <a:lstStyle/>
          <a:p>
            <a:fld id="{468200D6-5FE7-4B08-9379-39CB79BFE210}" type="datetime1">
              <a:rPr lang="cs-CZ" smtClean="0"/>
              <a:pPr/>
              <a:t>14.02.2020</a:t>
            </a:fld>
            <a:endParaRPr lang="cs-CZ"/>
          </a:p>
        </p:txBody>
      </p:sp>
      <p:sp>
        <p:nvSpPr>
          <p:cNvPr id="5" name="Zástupný symbol pro číslo snímku 4"/>
          <p:cNvSpPr>
            <a:spLocks noGrp="1"/>
          </p:cNvSpPr>
          <p:nvPr>
            <p:ph type="sldNum" sz="quarter" idx="12"/>
          </p:nvPr>
        </p:nvSpPr>
        <p:spPr/>
        <p:txBody>
          <a:bodyPr/>
          <a:lstStyle/>
          <a:p>
            <a:fld id="{F1894A37-8539-43D5-B93E-E9818CA99945}" type="slidenum">
              <a:rPr lang="cs-CZ" smtClean="0"/>
              <a:pPr/>
              <a:t>29</a:t>
            </a:fld>
            <a:endParaRPr lang="cs-CZ"/>
          </a:p>
        </p:txBody>
      </p:sp>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par>
                                <p:cTn id="8" presetID="9" presetClass="entr" presetSubtype="0" fill="hold" grpId="0"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dissolve">
                                      <p:cBhvr>
                                        <p:cTn id="10" dur="500"/>
                                        <p:tgtEl>
                                          <p:spTgt spid="3">
                                            <p:txEl>
                                              <p:pRg st="0" end="0"/>
                                            </p:txEl>
                                          </p:spTgt>
                                        </p:tgtEl>
                                      </p:cBhvr>
                                    </p:animEffect>
                                  </p:childTnLst>
                                </p:cTn>
                              </p:par>
                              <p:par>
                                <p:cTn id="11" presetID="9" presetClass="entr" presetSubtype="0" fill="hold" grpId="0"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dissolve">
                                      <p:cBhvr>
                                        <p:cTn id="13" dur="500"/>
                                        <p:tgtEl>
                                          <p:spTgt spid="3">
                                            <p:txEl>
                                              <p:pRg st="1" end="1"/>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9" presetClass="entr" presetSubtype="0" fill="hold" nodeType="click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dissolve">
                                      <p:cBhvr>
                                        <p:cTn id="18"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3"/>
          <p:cNvSpPr>
            <a:spLocks noGrp="1" noChangeArrowheads="1"/>
          </p:cNvSpPr>
          <p:nvPr>
            <p:ph idx="1"/>
          </p:nvPr>
        </p:nvSpPr>
        <p:spPr>
          <a:xfrm>
            <a:off x="685800" y="838200"/>
            <a:ext cx="7772400" cy="5181600"/>
          </a:xfrm>
        </p:spPr>
        <p:txBody>
          <a:bodyPr>
            <a:normAutofit/>
          </a:bodyPr>
          <a:lstStyle/>
          <a:p>
            <a:r>
              <a:rPr lang="cs-CZ" sz="2000" b="1" dirty="0" err="1"/>
              <a:t>Kor</a:t>
            </a:r>
            <a:r>
              <a:rPr lang="cs-CZ" sz="2000" b="1" dirty="0"/>
              <a:t>|pus,</a:t>
            </a:r>
            <a:r>
              <a:rPr lang="cs-CZ" sz="2000" dirty="0"/>
              <a:t> der; -, -se [lat. corpus, </a:t>
            </a:r>
            <a:r>
              <a:rPr lang="cs-CZ" sz="2000" dirty="0" err="1"/>
              <a:t>Körper</a:t>
            </a:r>
            <a:r>
              <a:rPr lang="cs-CZ" sz="2000" dirty="0"/>
              <a:t>]: </a:t>
            </a:r>
            <a:r>
              <a:rPr lang="cs-CZ" sz="2000" b="1" dirty="0"/>
              <a:t>1. </a:t>
            </a:r>
            <a:r>
              <a:rPr lang="cs-CZ" sz="2000" dirty="0"/>
              <a:t>(</a:t>
            </a:r>
            <a:r>
              <a:rPr lang="cs-CZ" sz="2000" dirty="0" err="1"/>
              <a:t>ugs</a:t>
            </a:r>
            <a:r>
              <a:rPr lang="cs-CZ" sz="2000" dirty="0"/>
              <a:t>. </a:t>
            </a:r>
            <a:r>
              <a:rPr lang="cs-CZ" sz="2000" dirty="0" err="1"/>
              <a:t>scherzh</a:t>
            </a:r>
            <a:r>
              <a:rPr lang="cs-CZ" sz="2000" dirty="0"/>
              <a:t>.) </a:t>
            </a:r>
            <a:r>
              <a:rPr lang="cs-CZ" sz="2000" i="1" dirty="0" err="1"/>
              <a:t>menschlicher</a:t>
            </a:r>
            <a:r>
              <a:rPr lang="cs-CZ" sz="2000" i="1" dirty="0"/>
              <a:t> </a:t>
            </a:r>
            <a:r>
              <a:rPr lang="cs-CZ" sz="2000" i="1" dirty="0" err="1"/>
              <a:t>Körper</a:t>
            </a:r>
            <a:r>
              <a:rPr lang="cs-CZ" sz="2000" i="1" dirty="0"/>
              <a:t>: </a:t>
            </a:r>
            <a:r>
              <a:rPr lang="cs-CZ" sz="2000" dirty="0" err="1"/>
              <a:t>er</a:t>
            </a:r>
            <a:r>
              <a:rPr lang="cs-CZ" sz="2000" dirty="0"/>
              <a:t> </a:t>
            </a:r>
            <a:r>
              <a:rPr lang="cs-CZ" sz="2000" dirty="0" err="1"/>
              <a:t>legte</a:t>
            </a:r>
            <a:r>
              <a:rPr lang="cs-CZ" sz="2000" dirty="0"/>
              <a:t> </a:t>
            </a:r>
            <a:r>
              <a:rPr lang="cs-CZ" sz="2000" dirty="0" err="1"/>
              <a:t>seinen</a:t>
            </a:r>
            <a:r>
              <a:rPr lang="cs-CZ" sz="2000" dirty="0"/>
              <a:t> K. in </a:t>
            </a:r>
            <a:r>
              <a:rPr lang="cs-CZ" sz="2000" dirty="0" err="1"/>
              <a:t>die</a:t>
            </a:r>
            <a:r>
              <a:rPr lang="cs-CZ" sz="2000" dirty="0"/>
              <a:t> </a:t>
            </a:r>
            <a:r>
              <a:rPr lang="cs-CZ" sz="2000" dirty="0" err="1"/>
              <a:t>Sonne</a:t>
            </a:r>
            <a:r>
              <a:rPr lang="cs-CZ" sz="2000" dirty="0"/>
              <a:t>. </a:t>
            </a:r>
            <a:r>
              <a:rPr lang="cs-CZ" sz="2000" b="1" dirty="0"/>
              <a:t>2. </a:t>
            </a:r>
            <a:r>
              <a:rPr lang="cs-CZ" sz="2000" dirty="0"/>
              <a:t>(</a:t>
            </a:r>
            <a:r>
              <a:rPr lang="cs-CZ" sz="2000" dirty="0" err="1"/>
              <a:t>bild</a:t>
            </a:r>
            <a:r>
              <a:rPr lang="cs-CZ" sz="2000" dirty="0"/>
              <a:t>. </a:t>
            </a:r>
            <a:r>
              <a:rPr lang="cs-CZ" sz="2000" dirty="0" err="1"/>
              <a:t>Kunst</a:t>
            </a:r>
            <a:r>
              <a:rPr lang="cs-CZ" sz="2000" dirty="0"/>
              <a:t>) </a:t>
            </a:r>
            <a:r>
              <a:rPr lang="cs-CZ" sz="2000" i="1" dirty="0" err="1"/>
              <a:t>Christusfigur</a:t>
            </a:r>
            <a:r>
              <a:rPr lang="cs-CZ" sz="2000" i="1" dirty="0"/>
              <a:t> </a:t>
            </a:r>
            <a:r>
              <a:rPr lang="cs-CZ" sz="2000" i="1" dirty="0" err="1"/>
              <a:t>am</a:t>
            </a:r>
            <a:r>
              <a:rPr lang="cs-CZ" sz="2000" i="1" dirty="0"/>
              <a:t> </a:t>
            </a:r>
            <a:r>
              <a:rPr lang="cs-CZ" sz="2000" i="1" dirty="0" err="1"/>
              <a:t>Kruzifix</a:t>
            </a:r>
            <a:r>
              <a:rPr lang="cs-CZ" sz="2000" i="1" dirty="0"/>
              <a:t>. </a:t>
            </a:r>
            <a:r>
              <a:rPr lang="cs-CZ" sz="2000" b="1" dirty="0"/>
              <a:t>3. </a:t>
            </a:r>
            <a:r>
              <a:rPr lang="cs-CZ" sz="2000" dirty="0"/>
              <a:t>&lt;o. </a:t>
            </a:r>
            <a:r>
              <a:rPr lang="cs-CZ" sz="2000" dirty="0" err="1"/>
              <a:t>Pl</a:t>
            </a:r>
            <a:r>
              <a:rPr lang="cs-CZ" sz="2000" dirty="0"/>
              <a:t>.&gt; (</a:t>
            </a:r>
            <a:r>
              <a:rPr lang="cs-CZ" sz="2000" dirty="0" err="1"/>
              <a:t>Fachspr</a:t>
            </a:r>
            <a:r>
              <a:rPr lang="cs-CZ" sz="2000" dirty="0"/>
              <a:t>.) </a:t>
            </a:r>
            <a:r>
              <a:rPr lang="cs-CZ" sz="2000" i="1" dirty="0"/>
              <a:t>(</a:t>
            </a:r>
            <a:r>
              <a:rPr lang="cs-CZ" sz="2000" i="1" dirty="0" err="1"/>
              <a:t>bei</a:t>
            </a:r>
            <a:r>
              <a:rPr lang="cs-CZ" sz="2000" i="1" dirty="0"/>
              <a:t> </a:t>
            </a:r>
            <a:r>
              <a:rPr lang="cs-CZ" sz="2000" i="1" dirty="0" err="1"/>
              <a:t>Möbeln</a:t>
            </a:r>
            <a:r>
              <a:rPr lang="cs-CZ" sz="2000" i="1" dirty="0"/>
              <a:t>) </a:t>
            </a:r>
            <a:r>
              <a:rPr lang="cs-CZ" sz="2000" i="1" dirty="0" err="1"/>
              <a:t>das</a:t>
            </a:r>
            <a:r>
              <a:rPr lang="cs-CZ" sz="2000" i="1" dirty="0"/>
              <a:t> </a:t>
            </a:r>
            <a:r>
              <a:rPr lang="cs-CZ" sz="2000" i="1" dirty="0" err="1"/>
              <a:t>massive</a:t>
            </a:r>
            <a:r>
              <a:rPr lang="cs-CZ" sz="2000" i="1" dirty="0"/>
              <a:t>, </a:t>
            </a:r>
            <a:r>
              <a:rPr lang="cs-CZ" sz="2000" i="1" dirty="0" err="1"/>
              <a:t>die</a:t>
            </a:r>
            <a:r>
              <a:rPr lang="cs-CZ" sz="2000" i="1" dirty="0"/>
              <a:t> </a:t>
            </a:r>
            <a:r>
              <a:rPr lang="cs-CZ" sz="2000" i="1" dirty="0" err="1"/>
              <a:t>eigentliche</a:t>
            </a:r>
            <a:r>
              <a:rPr lang="cs-CZ" sz="2000" i="1" dirty="0"/>
              <a:t> </a:t>
            </a:r>
            <a:r>
              <a:rPr lang="cs-CZ" sz="2000" i="1" dirty="0" err="1"/>
              <a:t>Gestalt</a:t>
            </a:r>
            <a:r>
              <a:rPr lang="cs-CZ" sz="2000" i="1" dirty="0"/>
              <a:t> </a:t>
            </a:r>
            <a:r>
              <a:rPr lang="cs-CZ" sz="2000" i="1" dirty="0" err="1"/>
              <a:t>ausmachende</a:t>
            </a:r>
            <a:r>
              <a:rPr lang="cs-CZ" sz="2000" i="1" dirty="0"/>
              <a:t> </a:t>
            </a:r>
            <a:r>
              <a:rPr lang="cs-CZ" sz="2000" i="1" dirty="0" err="1"/>
              <a:t>Teil</a:t>
            </a:r>
            <a:r>
              <a:rPr lang="cs-CZ" sz="2000" i="1" dirty="0"/>
              <a:t> ohne </a:t>
            </a:r>
            <a:r>
              <a:rPr lang="cs-CZ" sz="2000" i="1" dirty="0" err="1"/>
              <a:t>die</a:t>
            </a:r>
            <a:r>
              <a:rPr lang="cs-CZ" sz="2000" i="1" dirty="0"/>
              <a:t> </a:t>
            </a:r>
            <a:r>
              <a:rPr lang="cs-CZ" sz="2000" i="1" dirty="0" err="1"/>
              <a:t>Einsatzteile</a:t>
            </a:r>
            <a:r>
              <a:rPr lang="cs-CZ" sz="2000" i="1" dirty="0"/>
              <a:t> </a:t>
            </a:r>
            <a:r>
              <a:rPr lang="cs-CZ" sz="2000" dirty="0"/>
              <a:t>(z. B. ohne </a:t>
            </a:r>
            <a:r>
              <a:rPr lang="cs-CZ" sz="2000" dirty="0" err="1"/>
              <a:t>Türen</a:t>
            </a:r>
            <a:r>
              <a:rPr lang="cs-CZ" sz="2000" dirty="0"/>
              <a:t>, </a:t>
            </a:r>
            <a:r>
              <a:rPr lang="cs-CZ" sz="2000" dirty="0" err="1"/>
              <a:t>Schubfächer</a:t>
            </a:r>
            <a:r>
              <a:rPr lang="cs-CZ" sz="2000" dirty="0"/>
              <a:t>). </a:t>
            </a:r>
            <a:r>
              <a:rPr lang="cs-CZ" sz="2000" b="1" dirty="0"/>
              <a:t>4. </a:t>
            </a:r>
            <a:r>
              <a:rPr lang="cs-CZ" sz="2000" dirty="0"/>
              <a:t>(</a:t>
            </a:r>
            <a:r>
              <a:rPr lang="cs-CZ" sz="2000" dirty="0" err="1"/>
              <a:t>schweiz</a:t>
            </a:r>
            <a:r>
              <a:rPr lang="cs-CZ" sz="2000" dirty="0"/>
              <a:t>.) </a:t>
            </a:r>
            <a:r>
              <a:rPr lang="cs-CZ" sz="2000" i="1" dirty="0" err="1"/>
              <a:t>Ladentisch</a:t>
            </a:r>
            <a:r>
              <a:rPr lang="cs-CZ" sz="2000" i="1" dirty="0"/>
              <a:t>; [</a:t>
            </a:r>
            <a:r>
              <a:rPr lang="cs-CZ" sz="2000" i="1" dirty="0" err="1"/>
              <a:t>Büro</a:t>
            </a:r>
            <a:r>
              <a:rPr lang="cs-CZ" sz="2000" i="1" dirty="0"/>
              <a:t>]</a:t>
            </a:r>
            <a:r>
              <a:rPr lang="cs-CZ" sz="2000" i="1" dirty="0" err="1"/>
              <a:t>möbel</a:t>
            </a:r>
            <a:r>
              <a:rPr lang="cs-CZ" sz="2000" i="1" dirty="0"/>
              <a:t> </a:t>
            </a:r>
            <a:r>
              <a:rPr lang="cs-CZ" sz="2000" i="1" dirty="0" err="1"/>
              <a:t>mit</a:t>
            </a:r>
            <a:r>
              <a:rPr lang="cs-CZ" sz="2000" i="1" dirty="0"/>
              <a:t> </a:t>
            </a:r>
            <a:r>
              <a:rPr lang="cs-CZ" sz="2000" i="1" dirty="0" err="1"/>
              <a:t>Fächern</a:t>
            </a:r>
            <a:r>
              <a:rPr lang="cs-CZ" sz="2000" i="1" dirty="0"/>
              <a:t> od. </a:t>
            </a:r>
            <a:r>
              <a:rPr lang="cs-CZ" sz="2000" i="1" dirty="0" err="1"/>
              <a:t>Schubladen</a:t>
            </a:r>
            <a:r>
              <a:rPr lang="cs-CZ" sz="2000" i="1" dirty="0"/>
              <a:t>, </a:t>
            </a:r>
            <a:r>
              <a:rPr lang="cs-CZ" sz="2000" i="1" dirty="0" err="1"/>
              <a:t>dessen</a:t>
            </a:r>
            <a:r>
              <a:rPr lang="cs-CZ" sz="2000" i="1" dirty="0"/>
              <a:t> </a:t>
            </a:r>
            <a:r>
              <a:rPr lang="cs-CZ" sz="2000" i="1" dirty="0" err="1"/>
              <a:t>Deckfläche</a:t>
            </a:r>
            <a:r>
              <a:rPr lang="cs-CZ" sz="2000" i="1" dirty="0"/>
              <a:t> </a:t>
            </a:r>
            <a:r>
              <a:rPr lang="cs-CZ" sz="2000" i="1" dirty="0" err="1"/>
              <a:t>als</a:t>
            </a:r>
            <a:r>
              <a:rPr lang="cs-CZ" sz="2000" i="1" dirty="0"/>
              <a:t> </a:t>
            </a:r>
            <a:r>
              <a:rPr lang="cs-CZ" sz="2000" i="1" dirty="0" err="1"/>
              <a:t>Ablage</a:t>
            </a:r>
            <a:r>
              <a:rPr lang="cs-CZ" sz="2000" i="1" dirty="0"/>
              <a:t> od. </a:t>
            </a:r>
            <a:r>
              <a:rPr lang="cs-CZ" sz="2000" i="1" dirty="0" err="1"/>
              <a:t>Arbeitstisch</a:t>
            </a:r>
            <a:r>
              <a:rPr lang="cs-CZ" sz="2000" i="1" dirty="0"/>
              <a:t> </a:t>
            </a:r>
            <a:r>
              <a:rPr lang="cs-CZ" sz="2000" i="1" dirty="0" err="1"/>
              <a:t>dient</a:t>
            </a:r>
            <a:r>
              <a:rPr lang="cs-CZ" sz="2000" i="1" dirty="0"/>
              <a:t>; </a:t>
            </a:r>
            <a:r>
              <a:rPr lang="cs-CZ" sz="2000" dirty="0"/>
              <a:t>(DUW </a:t>
            </a:r>
            <a:r>
              <a:rPr lang="cs-CZ" sz="2000" baseline="30000" dirty="0"/>
              <a:t>4</a:t>
            </a:r>
            <a:r>
              <a:rPr lang="cs-CZ" sz="2000" dirty="0"/>
              <a:t>2001)</a:t>
            </a:r>
          </a:p>
          <a:p>
            <a:endParaRPr lang="cs-CZ" sz="2000" b="1" dirty="0"/>
          </a:p>
          <a:p>
            <a:r>
              <a:rPr lang="cs-CZ" sz="2000" b="1" dirty="0" err="1"/>
              <a:t>Kor</a:t>
            </a:r>
            <a:r>
              <a:rPr lang="cs-CZ" sz="2000" b="1" dirty="0"/>
              <a:t>|pus, </a:t>
            </a:r>
            <a:r>
              <a:rPr lang="cs-CZ" sz="2000" dirty="0"/>
              <a:t>Corpus, </a:t>
            </a:r>
            <a:r>
              <a:rPr lang="cs-CZ" sz="2000" dirty="0" err="1"/>
              <a:t>das</a:t>
            </a:r>
            <a:r>
              <a:rPr lang="cs-CZ" sz="2000" dirty="0"/>
              <a:t>; -, </a:t>
            </a:r>
            <a:r>
              <a:rPr lang="cs-CZ" sz="2000" dirty="0" err="1"/>
              <a:t>Korpora</a:t>
            </a:r>
            <a:r>
              <a:rPr lang="cs-CZ" sz="2000" dirty="0"/>
              <a:t> </a:t>
            </a:r>
            <a:r>
              <a:rPr lang="cs-CZ" sz="2000" dirty="0" err="1"/>
              <a:t>bzw</a:t>
            </a:r>
            <a:r>
              <a:rPr lang="cs-CZ" sz="2000" dirty="0"/>
              <a:t>. </a:t>
            </a:r>
            <a:r>
              <a:rPr lang="cs-CZ" sz="2000" dirty="0" err="1"/>
              <a:t>Corpora</a:t>
            </a:r>
            <a:r>
              <a:rPr lang="cs-CZ" sz="2000" dirty="0"/>
              <a:t> [lat. corpus = </a:t>
            </a:r>
            <a:r>
              <a:rPr lang="cs-CZ" sz="2000" dirty="0" err="1"/>
              <a:t>Gesamtwerk</a:t>
            </a:r>
            <a:r>
              <a:rPr lang="cs-CZ" sz="2000" dirty="0"/>
              <a:t>, </a:t>
            </a:r>
            <a:r>
              <a:rPr lang="cs-CZ" sz="2000" dirty="0" err="1"/>
              <a:t>Sammlung</a:t>
            </a:r>
            <a:r>
              <a:rPr lang="cs-CZ" sz="2000" dirty="0"/>
              <a:t>, </a:t>
            </a:r>
            <a:r>
              <a:rPr lang="cs-CZ" sz="2000" dirty="0" err="1"/>
              <a:t>eigtl</a:t>
            </a:r>
            <a:r>
              <a:rPr lang="cs-CZ" sz="2000" dirty="0"/>
              <a:t>. = </a:t>
            </a:r>
            <a:r>
              <a:rPr lang="cs-CZ" sz="2000" dirty="0" err="1"/>
              <a:t>Körper</a:t>
            </a:r>
            <a:r>
              <a:rPr lang="cs-CZ" sz="2000" dirty="0"/>
              <a:t>]: </a:t>
            </a:r>
            <a:r>
              <a:rPr lang="cs-CZ" sz="2000" b="1" dirty="0"/>
              <a:t>1. </a:t>
            </a:r>
            <a:r>
              <a:rPr lang="cs-CZ" sz="2000" dirty="0"/>
              <a:t>(</a:t>
            </a:r>
            <a:r>
              <a:rPr lang="cs-CZ" sz="2000" dirty="0" err="1"/>
              <a:t>Sprachw</a:t>
            </a:r>
            <a:r>
              <a:rPr lang="cs-CZ" sz="2000" dirty="0"/>
              <a:t>.) </a:t>
            </a:r>
            <a:r>
              <a:rPr lang="cs-CZ" sz="2000" i="1" dirty="0" err="1"/>
              <a:t>Sammlung</a:t>
            </a:r>
            <a:r>
              <a:rPr lang="cs-CZ" sz="2000" i="1" dirty="0"/>
              <a:t> </a:t>
            </a:r>
            <a:r>
              <a:rPr lang="cs-CZ" sz="2000" i="1" dirty="0" err="1"/>
              <a:t>einer</a:t>
            </a:r>
            <a:r>
              <a:rPr lang="cs-CZ" sz="2000" i="1" dirty="0"/>
              <a:t> </a:t>
            </a:r>
            <a:r>
              <a:rPr lang="cs-CZ" sz="2000" i="1" dirty="0" err="1"/>
              <a:t>begrenzten</a:t>
            </a:r>
            <a:r>
              <a:rPr lang="cs-CZ" sz="2000" i="1" dirty="0"/>
              <a:t> </a:t>
            </a:r>
            <a:r>
              <a:rPr lang="cs-CZ" sz="2000" i="1" dirty="0" err="1"/>
              <a:t>Anzahl</a:t>
            </a:r>
            <a:r>
              <a:rPr lang="cs-CZ" sz="2000" i="1" dirty="0"/>
              <a:t> </a:t>
            </a:r>
            <a:r>
              <a:rPr lang="cs-CZ" sz="2000" i="1" dirty="0" err="1"/>
              <a:t>von</a:t>
            </a:r>
            <a:r>
              <a:rPr lang="cs-CZ" sz="2000" i="1" dirty="0"/>
              <a:t> </a:t>
            </a:r>
            <a:r>
              <a:rPr lang="cs-CZ" sz="2000" i="1" dirty="0" err="1"/>
              <a:t>Texten</a:t>
            </a:r>
            <a:r>
              <a:rPr lang="cs-CZ" sz="2000" i="1" dirty="0"/>
              <a:t>, </a:t>
            </a:r>
            <a:r>
              <a:rPr lang="cs-CZ" sz="2000" i="1" dirty="0" err="1"/>
              <a:t>Äußerungen</a:t>
            </a:r>
            <a:r>
              <a:rPr lang="cs-CZ" sz="2000" i="1" dirty="0"/>
              <a:t> o. Ä. </a:t>
            </a:r>
            <a:r>
              <a:rPr lang="cs-CZ" sz="2000" i="1" dirty="0" err="1"/>
              <a:t>als</a:t>
            </a:r>
            <a:r>
              <a:rPr lang="cs-CZ" sz="2000" i="1" dirty="0"/>
              <a:t> </a:t>
            </a:r>
            <a:r>
              <a:rPr lang="cs-CZ" sz="2000" i="1" dirty="0" err="1"/>
              <a:t>Grundlage</a:t>
            </a:r>
            <a:r>
              <a:rPr lang="cs-CZ" sz="2000" i="1" dirty="0"/>
              <a:t> </a:t>
            </a:r>
            <a:r>
              <a:rPr lang="cs-CZ" sz="2000" i="1" dirty="0" err="1"/>
              <a:t>für</a:t>
            </a:r>
            <a:r>
              <a:rPr lang="cs-CZ" sz="2000" i="1" dirty="0"/>
              <a:t> </a:t>
            </a:r>
            <a:r>
              <a:rPr lang="cs-CZ" sz="2000" i="1" dirty="0" err="1"/>
              <a:t>sprachwissenschaftliche</a:t>
            </a:r>
            <a:r>
              <a:rPr lang="cs-CZ" sz="2000" i="1" dirty="0"/>
              <a:t> </a:t>
            </a:r>
            <a:r>
              <a:rPr lang="cs-CZ" sz="2000" i="1" dirty="0" err="1"/>
              <a:t>Untersuchungen</a:t>
            </a:r>
            <a:r>
              <a:rPr lang="cs-CZ" sz="2000" i="1" dirty="0"/>
              <a:t>. </a:t>
            </a:r>
            <a:r>
              <a:rPr lang="cs-CZ" sz="2000" b="1" dirty="0"/>
              <a:t>2. </a:t>
            </a:r>
            <a:r>
              <a:rPr lang="cs-CZ" sz="2000" dirty="0"/>
              <a:t>&lt;</a:t>
            </a:r>
            <a:r>
              <a:rPr lang="cs-CZ" sz="2000" dirty="0" err="1"/>
              <a:t>heute</a:t>
            </a:r>
            <a:r>
              <a:rPr lang="cs-CZ" sz="2000" dirty="0"/>
              <a:t> </a:t>
            </a:r>
            <a:r>
              <a:rPr lang="cs-CZ" sz="2000" dirty="0" err="1"/>
              <a:t>meist</a:t>
            </a:r>
            <a:r>
              <a:rPr lang="cs-CZ" sz="2000" dirty="0"/>
              <a:t>: der; o. </a:t>
            </a:r>
            <a:r>
              <a:rPr lang="cs-CZ" sz="2000" dirty="0" err="1"/>
              <a:t>Pl</a:t>
            </a:r>
            <a:r>
              <a:rPr lang="cs-CZ" sz="2000" dirty="0"/>
              <a:t>.&gt; </a:t>
            </a:r>
            <a:r>
              <a:rPr lang="cs-CZ" sz="2000" i="1" dirty="0" err="1"/>
              <a:t>Klangkörper</a:t>
            </a:r>
            <a:r>
              <a:rPr lang="cs-CZ" sz="2000" i="1" dirty="0"/>
              <a:t> </a:t>
            </a:r>
            <a:r>
              <a:rPr lang="cs-CZ" sz="2000" i="1" dirty="0" err="1"/>
              <a:t>bes</a:t>
            </a:r>
            <a:r>
              <a:rPr lang="cs-CZ" sz="2000" i="1" dirty="0"/>
              <a:t>. </a:t>
            </a:r>
            <a:r>
              <a:rPr lang="cs-CZ" sz="2000" i="1" dirty="0" err="1"/>
              <a:t>eines</a:t>
            </a:r>
            <a:r>
              <a:rPr lang="cs-CZ" sz="2000" i="1" dirty="0"/>
              <a:t> </a:t>
            </a:r>
            <a:r>
              <a:rPr lang="cs-CZ" sz="2000" i="1" dirty="0" err="1"/>
              <a:t>Saiteninstruments</a:t>
            </a:r>
            <a:r>
              <a:rPr lang="cs-CZ" sz="2000" i="1" dirty="0"/>
              <a:t>; </a:t>
            </a:r>
            <a:r>
              <a:rPr lang="cs-CZ" sz="2000" dirty="0"/>
              <a:t>(DUW </a:t>
            </a:r>
            <a:r>
              <a:rPr lang="cs-CZ" sz="2000" baseline="30000" dirty="0"/>
              <a:t>4</a:t>
            </a:r>
            <a:r>
              <a:rPr lang="cs-CZ" sz="2000" dirty="0"/>
              <a:t>2001)</a:t>
            </a:r>
            <a:endParaRPr lang="cs-CZ" sz="2000" b="1" dirty="0"/>
          </a:p>
          <a:p>
            <a:endParaRPr lang="cs-CZ" sz="1800" b="1" dirty="0"/>
          </a:p>
          <a:p>
            <a:pPr>
              <a:buNone/>
            </a:pPr>
            <a:endParaRPr lang="cs-CZ" sz="2800" dirty="0"/>
          </a:p>
        </p:txBody>
      </p:sp>
      <p:sp>
        <p:nvSpPr>
          <p:cNvPr id="3" name="Zástupný symbol pro datum 3"/>
          <p:cNvSpPr>
            <a:spLocks noGrp="1"/>
          </p:cNvSpPr>
          <p:nvPr>
            <p:ph type="dt" sz="half" idx="10"/>
          </p:nvPr>
        </p:nvSpPr>
        <p:spPr/>
        <p:txBody>
          <a:bodyPr/>
          <a:lstStyle/>
          <a:p>
            <a:fld id="{C497BCE2-51BD-4897-891F-82C2792672EC}" type="datetime1">
              <a:rPr lang="cs-CZ"/>
              <a:pPr/>
              <a:t>14.02.2020</a:t>
            </a:fld>
            <a:endParaRPr lang="cs-CZ"/>
          </a:p>
        </p:txBody>
      </p:sp>
      <p:sp>
        <p:nvSpPr>
          <p:cNvPr id="5" name="Zástupný symbol pro číslo snímku 5"/>
          <p:cNvSpPr>
            <a:spLocks noGrp="1"/>
          </p:cNvSpPr>
          <p:nvPr>
            <p:ph type="sldNum" sz="quarter" idx="12"/>
          </p:nvPr>
        </p:nvSpPr>
        <p:spPr/>
        <p:txBody>
          <a:bodyPr/>
          <a:lstStyle/>
          <a:p>
            <a:fld id="{5397279B-9053-47A6-B36F-CFED0C372D88}" type="slidenum">
              <a:rPr lang="cs-CZ"/>
              <a:pPr/>
              <a:t>3</a:t>
            </a:fld>
            <a:endParaRPr lang="cs-CZ"/>
          </a:p>
        </p:txBody>
      </p:sp>
    </p:spTree>
  </p:cSld>
  <p:clrMapOvr>
    <a:masterClrMapping/>
  </p:clrMapOvr>
  <p:transition spd="slow">
    <p:dissolve/>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81000" y="836712"/>
            <a:ext cx="8382000" cy="864096"/>
          </a:xfrm>
        </p:spPr>
        <p:txBody>
          <a:bodyPr>
            <a:normAutofit fontScale="90000"/>
          </a:bodyPr>
          <a:lstStyle/>
          <a:p>
            <a:r>
              <a:rPr lang="de-DE" sz="3100" b="1" dirty="0" smtClean="0">
                <a:solidFill>
                  <a:schemeClr val="tx1"/>
                </a:solidFill>
                <a:latin typeface="+mn-lt"/>
                <a:ea typeface="+mn-ea"/>
                <a:cs typeface="+mn-cs"/>
              </a:rPr>
              <a:t>Beispiele der morphologischen Analyse</a:t>
            </a:r>
            <a:r>
              <a:rPr lang="cs-CZ" sz="3100" b="1" dirty="0" smtClean="0">
                <a:solidFill>
                  <a:schemeClr val="tx1"/>
                </a:solidFill>
                <a:latin typeface="+mn-lt"/>
                <a:ea typeface="+mn-ea"/>
                <a:cs typeface="+mn-cs"/>
              </a:rPr>
              <a:t/>
            </a:r>
            <a:br>
              <a:rPr lang="cs-CZ" sz="3100" b="1" dirty="0" smtClean="0">
                <a:solidFill>
                  <a:schemeClr val="tx1"/>
                </a:solidFill>
                <a:latin typeface="+mn-lt"/>
                <a:ea typeface="+mn-ea"/>
                <a:cs typeface="+mn-cs"/>
              </a:rPr>
            </a:br>
            <a:r>
              <a:rPr lang="de-DE" sz="2700" b="1" dirty="0" smtClean="0">
                <a:solidFill>
                  <a:schemeClr val="tx1"/>
                </a:solidFill>
              </a:rPr>
              <a:t>Interpretation: Wortform → Lemma + Tag (Zeichen)</a:t>
            </a:r>
            <a:endParaRPr lang="cs-CZ" dirty="0"/>
          </a:p>
        </p:txBody>
      </p:sp>
      <p:sp>
        <p:nvSpPr>
          <p:cNvPr id="8" name="Zástupný symbol pro text 7"/>
          <p:cNvSpPr>
            <a:spLocks noGrp="1"/>
          </p:cNvSpPr>
          <p:nvPr>
            <p:ph type="body" idx="1"/>
          </p:nvPr>
        </p:nvSpPr>
        <p:spPr>
          <a:xfrm>
            <a:off x="381000" y="1988840"/>
            <a:ext cx="4041648" cy="713330"/>
          </a:xfrm>
        </p:spPr>
        <p:txBody>
          <a:bodyPr/>
          <a:lstStyle/>
          <a:p>
            <a:r>
              <a:rPr lang="cs-CZ" sz="1800" dirty="0" err="1" smtClean="0">
                <a:solidFill>
                  <a:schemeClr val="tx1"/>
                </a:solidFill>
              </a:rPr>
              <a:t>Satz</a:t>
            </a:r>
            <a:r>
              <a:rPr lang="cs-CZ" sz="1800" dirty="0" smtClean="0">
                <a:solidFill>
                  <a:schemeClr val="tx1"/>
                </a:solidFill>
              </a:rPr>
              <a:t>: </a:t>
            </a:r>
            <a:r>
              <a:rPr lang="cs-CZ" sz="1800" i="1" dirty="0" smtClean="0">
                <a:solidFill>
                  <a:schemeClr val="accent1">
                    <a:lumMod val="75000"/>
                  </a:schemeClr>
                </a:solidFill>
              </a:rPr>
              <a:t>Bavil ho poslech rozhlasu.</a:t>
            </a:r>
            <a:endParaRPr lang="cs-CZ" dirty="0"/>
          </a:p>
        </p:txBody>
      </p:sp>
      <p:sp>
        <p:nvSpPr>
          <p:cNvPr id="9" name="Zástupný symbol pro text 8"/>
          <p:cNvSpPr>
            <a:spLocks noGrp="1"/>
          </p:cNvSpPr>
          <p:nvPr>
            <p:ph type="body" sz="half" idx="3"/>
          </p:nvPr>
        </p:nvSpPr>
        <p:spPr>
          <a:xfrm>
            <a:off x="4721225" y="1988840"/>
            <a:ext cx="4041775" cy="713330"/>
          </a:xfrm>
        </p:spPr>
        <p:txBody>
          <a:bodyPr/>
          <a:lstStyle/>
          <a:p>
            <a:r>
              <a:rPr lang="pl-PL" sz="1800" dirty="0" smtClean="0">
                <a:solidFill>
                  <a:schemeClr val="tx1"/>
                </a:solidFill>
              </a:rPr>
              <a:t>Satz: </a:t>
            </a:r>
            <a:r>
              <a:rPr lang="pl-PL" sz="1800" i="1" dirty="0" smtClean="0">
                <a:solidFill>
                  <a:schemeClr val="accent1">
                    <a:lumMod val="75000"/>
                  </a:schemeClr>
                </a:solidFill>
              </a:rPr>
              <a:t>Poslal mu zprávu po svých poslech.</a:t>
            </a:r>
            <a:endParaRPr lang="cs-CZ" dirty="0"/>
          </a:p>
        </p:txBody>
      </p:sp>
      <p:sp>
        <p:nvSpPr>
          <p:cNvPr id="7" name="Nadpis 1"/>
          <p:cNvSpPr>
            <a:spLocks noGrp="1"/>
          </p:cNvSpPr>
          <p:nvPr>
            <p:ph sz="quarter" idx="2"/>
          </p:nvPr>
        </p:nvSpPr>
        <p:spPr/>
        <p:txBody>
          <a:bodyPr>
            <a:normAutofit fontScale="92500" lnSpcReduction="20000"/>
          </a:bodyPr>
          <a:lstStyle/>
          <a:p>
            <a:pPr>
              <a:buNone/>
            </a:pPr>
            <a:r>
              <a:rPr lang="cs-CZ" sz="2000" b="1" dirty="0" smtClean="0">
                <a:solidFill>
                  <a:schemeClr val="tx1"/>
                </a:solidFill>
                <a:latin typeface="+mn-lt"/>
                <a:ea typeface="+mn-ea"/>
                <a:cs typeface="+mn-cs"/>
              </a:rPr>
              <a:t>Lemma (poslech</a:t>
            </a:r>
            <a:r>
              <a:rPr lang="cs-CZ" sz="2000" b="1" dirty="0">
                <a:solidFill>
                  <a:schemeClr val="tx1"/>
                </a:solidFill>
                <a:latin typeface="+mn-lt"/>
                <a:ea typeface="+mn-ea"/>
                <a:cs typeface="+mn-cs"/>
              </a:rPr>
              <a:t>) = „poslech“</a:t>
            </a:r>
          </a:p>
          <a:p>
            <a:pPr>
              <a:buNone/>
            </a:pPr>
            <a:r>
              <a:rPr lang="cs-CZ" sz="2000" b="1" dirty="0" err="1" smtClean="0">
                <a:solidFill>
                  <a:schemeClr val="tx1"/>
                </a:solidFill>
                <a:latin typeface="+mn-lt"/>
                <a:ea typeface="+mn-ea"/>
                <a:cs typeface="+mn-cs"/>
              </a:rPr>
              <a:t>Morphologie</a:t>
            </a:r>
            <a:r>
              <a:rPr lang="cs-CZ" sz="2000" b="1" dirty="0">
                <a:solidFill>
                  <a:schemeClr val="tx1"/>
                </a:solidFill>
                <a:latin typeface="+mn-lt"/>
                <a:ea typeface="+mn-ea"/>
                <a:cs typeface="+mn-cs"/>
              </a:rPr>
              <a:t>:</a:t>
            </a:r>
          </a:p>
          <a:p>
            <a:pPr>
              <a:buNone/>
            </a:pPr>
            <a:r>
              <a:rPr lang="cs-CZ" sz="2000" b="1" dirty="0" smtClean="0">
                <a:solidFill>
                  <a:schemeClr val="tx1"/>
                </a:solidFill>
                <a:latin typeface="+mn-lt"/>
                <a:ea typeface="+mn-ea"/>
                <a:cs typeface="+mn-cs"/>
              </a:rPr>
              <a:t>o </a:t>
            </a:r>
            <a:r>
              <a:rPr lang="cs-CZ" sz="2000" b="1" dirty="0" err="1">
                <a:solidFill>
                  <a:schemeClr val="tx1"/>
                </a:solidFill>
                <a:latin typeface="+mn-lt"/>
                <a:ea typeface="+mn-ea"/>
                <a:cs typeface="+mn-cs"/>
              </a:rPr>
              <a:t>Wortart</a:t>
            </a:r>
            <a:r>
              <a:rPr lang="cs-CZ" sz="2000" b="1" dirty="0">
                <a:solidFill>
                  <a:schemeClr val="tx1"/>
                </a:solidFill>
                <a:latin typeface="+mn-lt"/>
                <a:ea typeface="+mn-ea"/>
                <a:cs typeface="+mn-cs"/>
              </a:rPr>
              <a:t>: Substantiv</a:t>
            </a:r>
          </a:p>
          <a:p>
            <a:pPr>
              <a:buNone/>
            </a:pPr>
            <a:r>
              <a:rPr lang="cs-CZ" sz="2000" b="1" dirty="0" smtClean="0">
                <a:solidFill>
                  <a:schemeClr val="tx1"/>
                </a:solidFill>
                <a:latin typeface="+mn-lt"/>
                <a:ea typeface="+mn-ea"/>
                <a:cs typeface="+mn-cs"/>
              </a:rPr>
              <a:t>o </a:t>
            </a:r>
            <a:r>
              <a:rPr lang="cs-CZ" sz="2000" b="1" dirty="0">
                <a:solidFill>
                  <a:schemeClr val="tx1"/>
                </a:solidFill>
                <a:latin typeface="+mn-lt"/>
                <a:ea typeface="+mn-ea"/>
                <a:cs typeface="+mn-cs"/>
              </a:rPr>
              <a:t>Genus: Maskulinum, </a:t>
            </a:r>
            <a:r>
              <a:rPr lang="cs-CZ" sz="2000" b="1" dirty="0" err="1">
                <a:solidFill>
                  <a:schemeClr val="tx1"/>
                </a:solidFill>
                <a:latin typeface="+mn-lt"/>
                <a:ea typeface="+mn-ea"/>
                <a:cs typeface="+mn-cs"/>
              </a:rPr>
              <a:t>unbelebt</a:t>
            </a:r>
            <a:endParaRPr lang="cs-CZ" sz="2000" b="1" dirty="0">
              <a:solidFill>
                <a:schemeClr val="tx1"/>
              </a:solidFill>
              <a:latin typeface="+mn-lt"/>
              <a:ea typeface="+mn-ea"/>
              <a:cs typeface="+mn-cs"/>
            </a:endParaRPr>
          </a:p>
          <a:p>
            <a:pPr>
              <a:buNone/>
            </a:pPr>
            <a:r>
              <a:rPr lang="cs-CZ" sz="2000" b="1" dirty="0" smtClean="0">
                <a:solidFill>
                  <a:schemeClr val="tx1"/>
                </a:solidFill>
                <a:latin typeface="+mn-lt"/>
                <a:ea typeface="+mn-ea"/>
                <a:cs typeface="+mn-cs"/>
              </a:rPr>
              <a:t>o </a:t>
            </a:r>
            <a:r>
              <a:rPr lang="cs-CZ" sz="2000" b="1" dirty="0">
                <a:solidFill>
                  <a:schemeClr val="tx1"/>
                </a:solidFill>
                <a:latin typeface="+mn-lt"/>
                <a:ea typeface="+mn-ea"/>
                <a:cs typeface="+mn-cs"/>
              </a:rPr>
              <a:t>Numerus: </a:t>
            </a:r>
            <a:r>
              <a:rPr lang="cs-CZ" sz="2000" b="1" dirty="0" err="1">
                <a:solidFill>
                  <a:schemeClr val="tx1"/>
                </a:solidFill>
                <a:latin typeface="+mn-lt"/>
                <a:ea typeface="+mn-ea"/>
                <a:cs typeface="+mn-cs"/>
              </a:rPr>
              <a:t>Singular</a:t>
            </a:r>
            <a:endParaRPr lang="cs-CZ" sz="2000" b="1" dirty="0">
              <a:solidFill>
                <a:schemeClr val="tx1"/>
              </a:solidFill>
              <a:latin typeface="+mn-lt"/>
              <a:ea typeface="+mn-ea"/>
              <a:cs typeface="+mn-cs"/>
            </a:endParaRPr>
          </a:p>
          <a:p>
            <a:pPr>
              <a:buNone/>
            </a:pPr>
            <a:r>
              <a:rPr lang="cs-CZ" sz="2000" b="1" dirty="0" smtClean="0">
                <a:solidFill>
                  <a:schemeClr val="tx1"/>
                </a:solidFill>
                <a:latin typeface="+mn-lt"/>
                <a:ea typeface="+mn-ea"/>
                <a:cs typeface="+mn-cs"/>
              </a:rPr>
              <a:t>o </a:t>
            </a:r>
            <a:r>
              <a:rPr lang="cs-CZ" sz="2000" b="1" dirty="0">
                <a:solidFill>
                  <a:schemeClr val="tx1"/>
                </a:solidFill>
                <a:latin typeface="+mn-lt"/>
                <a:ea typeface="+mn-ea"/>
                <a:cs typeface="+mn-cs"/>
              </a:rPr>
              <a:t>Kasus: Nominativ</a:t>
            </a:r>
          </a:p>
          <a:p>
            <a:pPr>
              <a:buNone/>
            </a:pPr>
            <a:endParaRPr lang="cs-CZ" sz="2000" dirty="0"/>
          </a:p>
          <a:p>
            <a:pPr>
              <a:buNone/>
            </a:pPr>
            <a:r>
              <a:rPr lang="cs-CZ" sz="2000" b="1" dirty="0" smtClean="0">
                <a:solidFill>
                  <a:schemeClr val="tx1"/>
                </a:solidFill>
                <a:latin typeface="+mn-lt"/>
                <a:ea typeface="+mn-ea"/>
                <a:cs typeface="+mn-cs"/>
              </a:rPr>
              <a:t>Lemma(poslech</a:t>
            </a:r>
            <a:r>
              <a:rPr lang="cs-CZ" sz="2000" b="1" dirty="0">
                <a:solidFill>
                  <a:schemeClr val="tx1"/>
                </a:solidFill>
                <a:latin typeface="+mn-lt"/>
                <a:ea typeface="+mn-ea"/>
                <a:cs typeface="+mn-cs"/>
              </a:rPr>
              <a:t>) = „posel“</a:t>
            </a:r>
          </a:p>
          <a:p>
            <a:pPr>
              <a:buNone/>
            </a:pPr>
            <a:r>
              <a:rPr lang="cs-CZ" sz="2000" b="1" dirty="0" err="1" smtClean="0">
                <a:solidFill>
                  <a:schemeClr val="tx1"/>
                </a:solidFill>
                <a:latin typeface="+mn-lt"/>
                <a:ea typeface="+mn-ea"/>
                <a:cs typeface="+mn-cs"/>
              </a:rPr>
              <a:t>Morphologie</a:t>
            </a:r>
            <a:r>
              <a:rPr lang="cs-CZ" sz="2000" b="1" dirty="0">
                <a:solidFill>
                  <a:schemeClr val="tx1"/>
                </a:solidFill>
                <a:latin typeface="+mn-lt"/>
                <a:ea typeface="+mn-ea"/>
                <a:cs typeface="+mn-cs"/>
              </a:rPr>
              <a:t>:</a:t>
            </a:r>
          </a:p>
          <a:p>
            <a:pPr>
              <a:buNone/>
            </a:pPr>
            <a:r>
              <a:rPr lang="cs-CZ" sz="2000" b="1" dirty="0" smtClean="0">
                <a:solidFill>
                  <a:schemeClr val="tx1"/>
                </a:solidFill>
                <a:latin typeface="+mn-lt"/>
                <a:ea typeface="+mn-ea"/>
                <a:cs typeface="+mn-cs"/>
              </a:rPr>
              <a:t>o </a:t>
            </a:r>
            <a:r>
              <a:rPr lang="cs-CZ" sz="2000" b="1" dirty="0" err="1">
                <a:solidFill>
                  <a:schemeClr val="tx1"/>
                </a:solidFill>
                <a:latin typeface="+mn-lt"/>
                <a:ea typeface="+mn-ea"/>
                <a:cs typeface="+mn-cs"/>
              </a:rPr>
              <a:t>Wortart</a:t>
            </a:r>
            <a:r>
              <a:rPr lang="cs-CZ" sz="2000" b="1" dirty="0">
                <a:solidFill>
                  <a:schemeClr val="tx1"/>
                </a:solidFill>
                <a:latin typeface="+mn-lt"/>
                <a:ea typeface="+mn-ea"/>
                <a:cs typeface="+mn-cs"/>
              </a:rPr>
              <a:t>: Substantiv</a:t>
            </a:r>
          </a:p>
          <a:p>
            <a:pPr>
              <a:buNone/>
            </a:pPr>
            <a:r>
              <a:rPr lang="cs-CZ" sz="2000" b="1" dirty="0" smtClean="0">
                <a:solidFill>
                  <a:schemeClr val="tx1"/>
                </a:solidFill>
                <a:latin typeface="+mn-lt"/>
                <a:ea typeface="+mn-ea"/>
                <a:cs typeface="+mn-cs"/>
              </a:rPr>
              <a:t>o </a:t>
            </a:r>
            <a:r>
              <a:rPr lang="cs-CZ" sz="2000" b="1" dirty="0">
                <a:solidFill>
                  <a:schemeClr val="tx1"/>
                </a:solidFill>
                <a:latin typeface="+mn-lt"/>
                <a:ea typeface="+mn-ea"/>
                <a:cs typeface="+mn-cs"/>
              </a:rPr>
              <a:t>Genus: Maskulinum, </a:t>
            </a:r>
            <a:r>
              <a:rPr lang="cs-CZ" sz="2000" b="1" dirty="0" err="1">
                <a:solidFill>
                  <a:schemeClr val="tx1"/>
                </a:solidFill>
                <a:latin typeface="+mn-lt"/>
                <a:ea typeface="+mn-ea"/>
                <a:cs typeface="+mn-cs"/>
              </a:rPr>
              <a:t>belebt</a:t>
            </a:r>
            <a:endParaRPr lang="cs-CZ" sz="2000" b="1" dirty="0">
              <a:solidFill>
                <a:schemeClr val="tx1"/>
              </a:solidFill>
              <a:latin typeface="+mn-lt"/>
              <a:ea typeface="+mn-ea"/>
              <a:cs typeface="+mn-cs"/>
            </a:endParaRPr>
          </a:p>
          <a:p>
            <a:pPr>
              <a:buNone/>
            </a:pPr>
            <a:r>
              <a:rPr lang="cs-CZ" sz="2000" b="1" dirty="0" smtClean="0">
                <a:solidFill>
                  <a:schemeClr val="tx1"/>
                </a:solidFill>
                <a:latin typeface="+mn-lt"/>
                <a:ea typeface="+mn-ea"/>
                <a:cs typeface="+mn-cs"/>
              </a:rPr>
              <a:t>o </a:t>
            </a:r>
            <a:r>
              <a:rPr lang="cs-CZ" sz="2000" b="1" dirty="0">
                <a:solidFill>
                  <a:schemeClr val="tx1"/>
                </a:solidFill>
                <a:latin typeface="+mn-lt"/>
                <a:ea typeface="+mn-ea"/>
                <a:cs typeface="+mn-cs"/>
              </a:rPr>
              <a:t>Numerus: </a:t>
            </a:r>
            <a:r>
              <a:rPr lang="cs-CZ" sz="2000" b="1" dirty="0" err="1">
                <a:solidFill>
                  <a:schemeClr val="tx1"/>
                </a:solidFill>
                <a:latin typeface="+mn-lt"/>
                <a:ea typeface="+mn-ea"/>
                <a:cs typeface="+mn-cs"/>
              </a:rPr>
              <a:t>Plural</a:t>
            </a:r>
            <a:endParaRPr lang="cs-CZ" sz="2000" b="1" dirty="0">
              <a:solidFill>
                <a:schemeClr val="tx1"/>
              </a:solidFill>
              <a:latin typeface="+mn-lt"/>
              <a:ea typeface="+mn-ea"/>
              <a:cs typeface="+mn-cs"/>
            </a:endParaRPr>
          </a:p>
          <a:p>
            <a:pPr>
              <a:buNone/>
            </a:pPr>
            <a:r>
              <a:rPr lang="cs-CZ" sz="2000" b="1" dirty="0" smtClean="0">
                <a:solidFill>
                  <a:schemeClr val="tx1"/>
                </a:solidFill>
                <a:latin typeface="+mn-lt"/>
                <a:ea typeface="+mn-ea"/>
                <a:cs typeface="+mn-cs"/>
              </a:rPr>
              <a:t>o </a:t>
            </a:r>
            <a:r>
              <a:rPr lang="cs-CZ" sz="2000" b="1" dirty="0">
                <a:solidFill>
                  <a:schemeClr val="tx1"/>
                </a:solidFill>
                <a:latin typeface="+mn-lt"/>
                <a:ea typeface="+mn-ea"/>
                <a:cs typeface="+mn-cs"/>
              </a:rPr>
              <a:t>Kasus: Lokal</a:t>
            </a:r>
            <a:endParaRPr lang="cs-CZ" sz="2000" dirty="0"/>
          </a:p>
        </p:txBody>
      </p:sp>
      <p:sp>
        <p:nvSpPr>
          <p:cNvPr id="10" name="Zástupný symbol pro obsah 9"/>
          <p:cNvSpPr>
            <a:spLocks noGrp="1"/>
          </p:cNvSpPr>
          <p:nvPr>
            <p:ph sz="quarter" idx="4"/>
          </p:nvPr>
        </p:nvSpPr>
        <p:spPr/>
        <p:txBody>
          <a:bodyPr>
            <a:normAutofit fontScale="92500" lnSpcReduction="20000"/>
          </a:bodyPr>
          <a:lstStyle/>
          <a:p>
            <a:pPr>
              <a:buNone/>
            </a:pPr>
            <a:r>
              <a:rPr lang="cs-CZ" b="1" dirty="0" smtClean="0"/>
              <a:t>Lemma(poslech) = „poslech“</a:t>
            </a:r>
          </a:p>
          <a:p>
            <a:pPr>
              <a:buNone/>
            </a:pPr>
            <a:r>
              <a:rPr lang="cs-CZ" b="1" dirty="0" err="1" smtClean="0"/>
              <a:t>Morphologie</a:t>
            </a:r>
            <a:r>
              <a:rPr lang="cs-CZ" b="1" dirty="0" smtClean="0"/>
              <a:t>:</a:t>
            </a:r>
          </a:p>
          <a:p>
            <a:pPr>
              <a:buNone/>
            </a:pPr>
            <a:r>
              <a:rPr lang="cs-CZ" dirty="0" smtClean="0"/>
              <a:t>o </a:t>
            </a:r>
            <a:r>
              <a:rPr lang="cs-CZ" b="1" dirty="0" err="1" smtClean="0"/>
              <a:t>Wortart</a:t>
            </a:r>
            <a:r>
              <a:rPr lang="cs-CZ" b="1" dirty="0" smtClean="0"/>
              <a:t>: Substantiv</a:t>
            </a:r>
          </a:p>
          <a:p>
            <a:pPr>
              <a:buNone/>
            </a:pPr>
            <a:r>
              <a:rPr lang="cs-CZ" dirty="0" smtClean="0"/>
              <a:t>o </a:t>
            </a:r>
            <a:r>
              <a:rPr lang="cs-CZ" b="1" dirty="0" smtClean="0"/>
              <a:t>Genus: Maskulinum, </a:t>
            </a:r>
            <a:r>
              <a:rPr lang="cs-CZ" b="1" dirty="0" err="1" smtClean="0"/>
              <a:t>unbelebt</a:t>
            </a:r>
            <a:endParaRPr lang="cs-CZ" b="1" dirty="0" smtClean="0"/>
          </a:p>
          <a:p>
            <a:pPr>
              <a:buNone/>
            </a:pPr>
            <a:r>
              <a:rPr lang="cs-CZ" dirty="0" smtClean="0"/>
              <a:t>o </a:t>
            </a:r>
            <a:r>
              <a:rPr lang="cs-CZ" b="1" dirty="0" smtClean="0"/>
              <a:t>Numerus: </a:t>
            </a:r>
            <a:r>
              <a:rPr lang="cs-CZ" b="1" dirty="0" err="1" smtClean="0"/>
              <a:t>Singular</a:t>
            </a:r>
            <a:endParaRPr lang="cs-CZ" b="1" dirty="0" smtClean="0"/>
          </a:p>
          <a:p>
            <a:pPr>
              <a:buNone/>
            </a:pPr>
            <a:r>
              <a:rPr lang="cs-CZ" dirty="0" smtClean="0"/>
              <a:t>o </a:t>
            </a:r>
            <a:r>
              <a:rPr lang="cs-CZ" b="1" dirty="0" smtClean="0"/>
              <a:t>Kasus: Nominativ</a:t>
            </a:r>
          </a:p>
          <a:p>
            <a:pPr>
              <a:buNone/>
            </a:pPr>
            <a:endParaRPr lang="cs-CZ" b="1" dirty="0" smtClean="0"/>
          </a:p>
          <a:p>
            <a:pPr>
              <a:buNone/>
            </a:pPr>
            <a:r>
              <a:rPr lang="cs-CZ" b="1" dirty="0" smtClean="0"/>
              <a:t>Lemma(poslech) = „posel“</a:t>
            </a:r>
          </a:p>
          <a:p>
            <a:pPr>
              <a:buNone/>
            </a:pPr>
            <a:r>
              <a:rPr lang="cs-CZ" b="1" dirty="0" err="1" smtClean="0"/>
              <a:t>Morphologie</a:t>
            </a:r>
            <a:r>
              <a:rPr lang="cs-CZ" b="1" dirty="0" smtClean="0"/>
              <a:t>:</a:t>
            </a:r>
          </a:p>
          <a:p>
            <a:pPr>
              <a:buNone/>
            </a:pPr>
            <a:r>
              <a:rPr lang="cs-CZ" dirty="0" smtClean="0"/>
              <a:t>o </a:t>
            </a:r>
            <a:r>
              <a:rPr lang="cs-CZ" b="1" dirty="0" err="1" smtClean="0"/>
              <a:t>Wortart</a:t>
            </a:r>
            <a:r>
              <a:rPr lang="cs-CZ" b="1" dirty="0" smtClean="0"/>
              <a:t>: Substantiv</a:t>
            </a:r>
          </a:p>
          <a:p>
            <a:pPr>
              <a:buNone/>
            </a:pPr>
            <a:r>
              <a:rPr lang="cs-CZ" dirty="0" smtClean="0"/>
              <a:t>o </a:t>
            </a:r>
            <a:r>
              <a:rPr lang="cs-CZ" b="1" dirty="0" smtClean="0"/>
              <a:t>Genus: Maskulinum, </a:t>
            </a:r>
            <a:r>
              <a:rPr lang="cs-CZ" b="1" dirty="0" err="1" smtClean="0"/>
              <a:t>belebt</a:t>
            </a:r>
            <a:endParaRPr lang="cs-CZ" b="1" dirty="0" smtClean="0"/>
          </a:p>
          <a:p>
            <a:pPr>
              <a:buNone/>
            </a:pPr>
            <a:r>
              <a:rPr lang="cs-CZ" dirty="0" smtClean="0"/>
              <a:t>o </a:t>
            </a:r>
            <a:r>
              <a:rPr lang="cs-CZ" b="1" dirty="0" smtClean="0"/>
              <a:t>Numerus: </a:t>
            </a:r>
            <a:r>
              <a:rPr lang="cs-CZ" b="1" dirty="0" err="1" smtClean="0"/>
              <a:t>Plural</a:t>
            </a:r>
            <a:endParaRPr lang="cs-CZ" b="1" dirty="0" smtClean="0"/>
          </a:p>
          <a:p>
            <a:pPr>
              <a:buNone/>
            </a:pPr>
            <a:r>
              <a:rPr lang="cs-CZ" dirty="0" smtClean="0"/>
              <a:t>o </a:t>
            </a:r>
            <a:r>
              <a:rPr lang="cs-CZ" b="1" dirty="0" smtClean="0"/>
              <a:t>Kasus: Lokal</a:t>
            </a:r>
            <a:endParaRPr lang="cs-CZ" dirty="0"/>
          </a:p>
        </p:txBody>
      </p:sp>
      <p:sp>
        <p:nvSpPr>
          <p:cNvPr id="4" name="Zástupný symbol pro datum 3"/>
          <p:cNvSpPr>
            <a:spLocks noGrp="1"/>
          </p:cNvSpPr>
          <p:nvPr>
            <p:ph type="dt" sz="half" idx="10"/>
          </p:nvPr>
        </p:nvSpPr>
        <p:spPr/>
        <p:txBody>
          <a:bodyPr/>
          <a:lstStyle/>
          <a:p>
            <a:fld id="{468200D6-5FE7-4B08-9379-39CB79BFE210}" type="datetime1">
              <a:rPr lang="cs-CZ" smtClean="0"/>
              <a:pPr/>
              <a:t>14.02.2020</a:t>
            </a:fld>
            <a:endParaRPr lang="cs-CZ"/>
          </a:p>
        </p:txBody>
      </p:sp>
      <p:sp>
        <p:nvSpPr>
          <p:cNvPr id="5" name="Zástupný symbol pro číslo snímku 4"/>
          <p:cNvSpPr>
            <a:spLocks noGrp="1"/>
          </p:cNvSpPr>
          <p:nvPr>
            <p:ph type="sldNum" sz="quarter" idx="11"/>
          </p:nvPr>
        </p:nvSpPr>
        <p:spPr/>
        <p:txBody>
          <a:bodyPr/>
          <a:lstStyle/>
          <a:p>
            <a:fld id="{F1894A37-8539-43D5-B93E-E9818CA99945}" type="slidenum">
              <a:rPr lang="cs-CZ" smtClean="0"/>
              <a:pPr/>
              <a:t>30</a:t>
            </a:fld>
            <a:endParaRPr lang="cs-CZ"/>
          </a:p>
        </p:txBody>
      </p:sp>
    </p:spTree>
  </p:cSld>
  <p:clrMapOvr>
    <a:masterClrMapping/>
  </p:clrMapOvr>
  <p:transition spd="slow">
    <p:dissolv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381000" y="836712"/>
            <a:ext cx="8382000" cy="864096"/>
          </a:xfrm>
        </p:spPr>
        <p:txBody>
          <a:bodyPr>
            <a:normAutofit fontScale="90000"/>
          </a:bodyPr>
          <a:lstStyle/>
          <a:p>
            <a:r>
              <a:rPr lang="de-DE" sz="3100" b="1" dirty="0" smtClean="0">
                <a:solidFill>
                  <a:schemeClr val="tx1"/>
                </a:solidFill>
                <a:latin typeface="+mn-lt"/>
                <a:ea typeface="+mn-ea"/>
                <a:cs typeface="+mn-cs"/>
              </a:rPr>
              <a:t>Beispiele der morphologischen Analyse</a:t>
            </a:r>
            <a:r>
              <a:rPr lang="cs-CZ" sz="3100" b="1" dirty="0" smtClean="0">
                <a:solidFill>
                  <a:schemeClr val="tx1"/>
                </a:solidFill>
                <a:latin typeface="+mn-lt"/>
                <a:ea typeface="+mn-ea"/>
                <a:cs typeface="+mn-cs"/>
              </a:rPr>
              <a:t/>
            </a:r>
            <a:br>
              <a:rPr lang="cs-CZ" sz="3100" b="1" dirty="0" smtClean="0">
                <a:solidFill>
                  <a:schemeClr val="tx1"/>
                </a:solidFill>
                <a:latin typeface="+mn-lt"/>
                <a:ea typeface="+mn-ea"/>
                <a:cs typeface="+mn-cs"/>
              </a:rPr>
            </a:br>
            <a:r>
              <a:rPr lang="de-DE" sz="2700" b="1" dirty="0" smtClean="0">
                <a:solidFill>
                  <a:schemeClr val="tx1"/>
                </a:solidFill>
              </a:rPr>
              <a:t>Interpretation: Wortform → Lemma + Tag (Zeichen)</a:t>
            </a:r>
            <a:endParaRPr lang="cs-CZ" dirty="0"/>
          </a:p>
        </p:txBody>
      </p:sp>
      <p:sp>
        <p:nvSpPr>
          <p:cNvPr id="8" name="Zástupný symbol pro text 7"/>
          <p:cNvSpPr>
            <a:spLocks noGrp="1"/>
          </p:cNvSpPr>
          <p:nvPr>
            <p:ph type="body" idx="1"/>
          </p:nvPr>
        </p:nvSpPr>
        <p:spPr>
          <a:xfrm>
            <a:off x="381000" y="1988840"/>
            <a:ext cx="4041648" cy="713330"/>
          </a:xfrm>
        </p:spPr>
        <p:txBody>
          <a:bodyPr/>
          <a:lstStyle/>
          <a:p>
            <a:r>
              <a:rPr lang="cs-CZ" sz="1800" dirty="0" err="1" smtClean="0">
                <a:solidFill>
                  <a:schemeClr val="tx1"/>
                </a:solidFill>
              </a:rPr>
              <a:t>Satz</a:t>
            </a:r>
            <a:r>
              <a:rPr lang="cs-CZ" sz="1800" dirty="0" smtClean="0">
                <a:solidFill>
                  <a:schemeClr val="tx1"/>
                </a:solidFill>
              </a:rPr>
              <a:t>: </a:t>
            </a:r>
            <a:r>
              <a:rPr lang="cs-CZ" sz="1800" i="1" dirty="0" smtClean="0">
                <a:solidFill>
                  <a:schemeClr val="accent1">
                    <a:lumMod val="75000"/>
                  </a:schemeClr>
                </a:solidFill>
              </a:rPr>
              <a:t>Bavil ho poslech rozhlasu.</a:t>
            </a:r>
            <a:endParaRPr lang="cs-CZ" dirty="0"/>
          </a:p>
        </p:txBody>
      </p:sp>
      <p:sp>
        <p:nvSpPr>
          <p:cNvPr id="9" name="Zástupný symbol pro text 8"/>
          <p:cNvSpPr>
            <a:spLocks noGrp="1"/>
          </p:cNvSpPr>
          <p:nvPr>
            <p:ph type="body" sz="half" idx="3"/>
          </p:nvPr>
        </p:nvSpPr>
        <p:spPr>
          <a:xfrm>
            <a:off x="4721225" y="1988840"/>
            <a:ext cx="4041775" cy="713330"/>
          </a:xfrm>
        </p:spPr>
        <p:txBody>
          <a:bodyPr/>
          <a:lstStyle/>
          <a:p>
            <a:r>
              <a:rPr lang="pl-PL" sz="1800" dirty="0" smtClean="0">
                <a:solidFill>
                  <a:schemeClr val="tx1"/>
                </a:solidFill>
              </a:rPr>
              <a:t>Satz: </a:t>
            </a:r>
            <a:r>
              <a:rPr lang="pl-PL" sz="1800" i="1" dirty="0" smtClean="0">
                <a:solidFill>
                  <a:schemeClr val="accent1">
                    <a:lumMod val="75000"/>
                  </a:schemeClr>
                </a:solidFill>
              </a:rPr>
              <a:t>Poslal mu zprávu po svých poslech.</a:t>
            </a:r>
            <a:endParaRPr lang="cs-CZ" dirty="0"/>
          </a:p>
        </p:txBody>
      </p:sp>
      <p:sp>
        <p:nvSpPr>
          <p:cNvPr id="7" name="Nadpis 1"/>
          <p:cNvSpPr>
            <a:spLocks noGrp="1"/>
          </p:cNvSpPr>
          <p:nvPr>
            <p:ph sz="quarter" idx="2"/>
          </p:nvPr>
        </p:nvSpPr>
        <p:spPr/>
        <p:txBody>
          <a:bodyPr>
            <a:normAutofit fontScale="92500" lnSpcReduction="20000"/>
          </a:bodyPr>
          <a:lstStyle/>
          <a:p>
            <a:pPr>
              <a:buNone/>
            </a:pPr>
            <a:r>
              <a:rPr lang="cs-CZ" sz="2000" b="1" dirty="0" smtClean="0">
                <a:solidFill>
                  <a:schemeClr val="tx1"/>
                </a:solidFill>
                <a:latin typeface="+mn-lt"/>
                <a:ea typeface="+mn-ea"/>
                <a:cs typeface="+mn-cs"/>
              </a:rPr>
              <a:t>Lemma (poslech</a:t>
            </a:r>
            <a:r>
              <a:rPr lang="cs-CZ" sz="2000" b="1" dirty="0">
                <a:solidFill>
                  <a:schemeClr val="tx1"/>
                </a:solidFill>
                <a:latin typeface="+mn-lt"/>
                <a:ea typeface="+mn-ea"/>
                <a:cs typeface="+mn-cs"/>
              </a:rPr>
              <a:t>) = „poslech“</a:t>
            </a:r>
          </a:p>
          <a:p>
            <a:pPr>
              <a:buNone/>
            </a:pPr>
            <a:r>
              <a:rPr lang="cs-CZ" sz="2000" b="1" dirty="0" err="1" smtClean="0">
                <a:solidFill>
                  <a:schemeClr val="tx1"/>
                </a:solidFill>
                <a:latin typeface="+mn-lt"/>
                <a:ea typeface="+mn-ea"/>
                <a:cs typeface="+mn-cs"/>
              </a:rPr>
              <a:t>Morphologie</a:t>
            </a:r>
            <a:r>
              <a:rPr lang="cs-CZ" sz="2000" b="1" dirty="0">
                <a:solidFill>
                  <a:schemeClr val="tx1"/>
                </a:solidFill>
                <a:latin typeface="+mn-lt"/>
                <a:ea typeface="+mn-ea"/>
                <a:cs typeface="+mn-cs"/>
              </a:rPr>
              <a:t>:</a:t>
            </a:r>
          </a:p>
          <a:p>
            <a:pPr>
              <a:buNone/>
            </a:pPr>
            <a:r>
              <a:rPr lang="cs-CZ" sz="2000" b="1" dirty="0" smtClean="0">
                <a:solidFill>
                  <a:schemeClr val="tx1"/>
                </a:solidFill>
                <a:latin typeface="+mn-lt"/>
                <a:ea typeface="+mn-ea"/>
                <a:cs typeface="+mn-cs"/>
              </a:rPr>
              <a:t>o </a:t>
            </a:r>
            <a:r>
              <a:rPr lang="cs-CZ" sz="2000" b="1" dirty="0" err="1">
                <a:solidFill>
                  <a:schemeClr val="tx1"/>
                </a:solidFill>
                <a:latin typeface="+mn-lt"/>
                <a:ea typeface="+mn-ea"/>
                <a:cs typeface="+mn-cs"/>
              </a:rPr>
              <a:t>Wortart</a:t>
            </a:r>
            <a:r>
              <a:rPr lang="cs-CZ" sz="2000" b="1" dirty="0">
                <a:solidFill>
                  <a:schemeClr val="tx1"/>
                </a:solidFill>
                <a:latin typeface="+mn-lt"/>
                <a:ea typeface="+mn-ea"/>
                <a:cs typeface="+mn-cs"/>
              </a:rPr>
              <a:t>: Substantiv</a:t>
            </a:r>
          </a:p>
          <a:p>
            <a:pPr>
              <a:buNone/>
            </a:pPr>
            <a:r>
              <a:rPr lang="cs-CZ" sz="2000" b="1" dirty="0" smtClean="0">
                <a:solidFill>
                  <a:schemeClr val="tx1"/>
                </a:solidFill>
                <a:latin typeface="+mn-lt"/>
                <a:ea typeface="+mn-ea"/>
                <a:cs typeface="+mn-cs"/>
              </a:rPr>
              <a:t>o </a:t>
            </a:r>
            <a:r>
              <a:rPr lang="cs-CZ" sz="2000" b="1" dirty="0">
                <a:solidFill>
                  <a:schemeClr val="tx1"/>
                </a:solidFill>
                <a:latin typeface="+mn-lt"/>
                <a:ea typeface="+mn-ea"/>
                <a:cs typeface="+mn-cs"/>
              </a:rPr>
              <a:t>Genus: Maskulinum, </a:t>
            </a:r>
            <a:r>
              <a:rPr lang="cs-CZ" sz="2000" b="1" dirty="0" err="1">
                <a:solidFill>
                  <a:schemeClr val="tx1"/>
                </a:solidFill>
                <a:latin typeface="+mn-lt"/>
                <a:ea typeface="+mn-ea"/>
                <a:cs typeface="+mn-cs"/>
              </a:rPr>
              <a:t>unbelebt</a:t>
            </a:r>
            <a:endParaRPr lang="cs-CZ" sz="2000" b="1" dirty="0">
              <a:solidFill>
                <a:schemeClr val="tx1"/>
              </a:solidFill>
              <a:latin typeface="+mn-lt"/>
              <a:ea typeface="+mn-ea"/>
              <a:cs typeface="+mn-cs"/>
            </a:endParaRPr>
          </a:p>
          <a:p>
            <a:pPr>
              <a:buNone/>
            </a:pPr>
            <a:r>
              <a:rPr lang="cs-CZ" sz="2000" b="1" dirty="0" smtClean="0">
                <a:solidFill>
                  <a:schemeClr val="tx1"/>
                </a:solidFill>
                <a:latin typeface="+mn-lt"/>
                <a:ea typeface="+mn-ea"/>
                <a:cs typeface="+mn-cs"/>
              </a:rPr>
              <a:t>o </a:t>
            </a:r>
            <a:r>
              <a:rPr lang="cs-CZ" sz="2000" b="1" dirty="0">
                <a:solidFill>
                  <a:schemeClr val="tx1"/>
                </a:solidFill>
                <a:latin typeface="+mn-lt"/>
                <a:ea typeface="+mn-ea"/>
                <a:cs typeface="+mn-cs"/>
              </a:rPr>
              <a:t>Numerus: </a:t>
            </a:r>
            <a:r>
              <a:rPr lang="cs-CZ" sz="2000" b="1" dirty="0" err="1">
                <a:solidFill>
                  <a:schemeClr val="tx1"/>
                </a:solidFill>
                <a:latin typeface="+mn-lt"/>
                <a:ea typeface="+mn-ea"/>
                <a:cs typeface="+mn-cs"/>
              </a:rPr>
              <a:t>Singular</a:t>
            </a:r>
            <a:endParaRPr lang="cs-CZ" sz="2000" b="1" dirty="0">
              <a:solidFill>
                <a:schemeClr val="tx1"/>
              </a:solidFill>
              <a:latin typeface="+mn-lt"/>
              <a:ea typeface="+mn-ea"/>
              <a:cs typeface="+mn-cs"/>
            </a:endParaRPr>
          </a:p>
          <a:p>
            <a:pPr>
              <a:buNone/>
            </a:pPr>
            <a:r>
              <a:rPr lang="cs-CZ" sz="2000" b="1" dirty="0" smtClean="0">
                <a:solidFill>
                  <a:schemeClr val="tx1"/>
                </a:solidFill>
                <a:latin typeface="+mn-lt"/>
                <a:ea typeface="+mn-ea"/>
                <a:cs typeface="+mn-cs"/>
              </a:rPr>
              <a:t>o </a:t>
            </a:r>
            <a:r>
              <a:rPr lang="cs-CZ" sz="2000" b="1" dirty="0">
                <a:solidFill>
                  <a:schemeClr val="tx1"/>
                </a:solidFill>
                <a:latin typeface="+mn-lt"/>
                <a:ea typeface="+mn-ea"/>
                <a:cs typeface="+mn-cs"/>
              </a:rPr>
              <a:t>Kasus: Nominativ</a:t>
            </a:r>
          </a:p>
          <a:p>
            <a:pPr>
              <a:buNone/>
            </a:pPr>
            <a:endParaRPr lang="cs-CZ" sz="2000" dirty="0"/>
          </a:p>
          <a:p>
            <a:pPr>
              <a:buNone/>
            </a:pPr>
            <a:r>
              <a:rPr lang="cs-CZ" sz="2000" b="1" dirty="0" smtClean="0">
                <a:solidFill>
                  <a:schemeClr val="tx1"/>
                </a:solidFill>
                <a:latin typeface="+mn-lt"/>
                <a:ea typeface="+mn-ea"/>
                <a:cs typeface="+mn-cs"/>
              </a:rPr>
              <a:t>Lemma(poslech</a:t>
            </a:r>
            <a:r>
              <a:rPr lang="cs-CZ" sz="2000" b="1" dirty="0">
                <a:solidFill>
                  <a:schemeClr val="tx1"/>
                </a:solidFill>
                <a:latin typeface="+mn-lt"/>
                <a:ea typeface="+mn-ea"/>
                <a:cs typeface="+mn-cs"/>
              </a:rPr>
              <a:t>) = „posel“</a:t>
            </a:r>
          </a:p>
          <a:p>
            <a:pPr>
              <a:buNone/>
            </a:pPr>
            <a:r>
              <a:rPr lang="cs-CZ" sz="2000" b="1" dirty="0" err="1" smtClean="0">
                <a:solidFill>
                  <a:schemeClr val="tx1"/>
                </a:solidFill>
                <a:latin typeface="+mn-lt"/>
                <a:ea typeface="+mn-ea"/>
                <a:cs typeface="+mn-cs"/>
              </a:rPr>
              <a:t>Morphologie</a:t>
            </a:r>
            <a:r>
              <a:rPr lang="cs-CZ" sz="2000" b="1" dirty="0">
                <a:solidFill>
                  <a:schemeClr val="tx1"/>
                </a:solidFill>
                <a:latin typeface="+mn-lt"/>
                <a:ea typeface="+mn-ea"/>
                <a:cs typeface="+mn-cs"/>
              </a:rPr>
              <a:t>:</a:t>
            </a:r>
          </a:p>
          <a:p>
            <a:pPr>
              <a:buNone/>
            </a:pPr>
            <a:r>
              <a:rPr lang="cs-CZ" sz="2000" b="1" dirty="0" smtClean="0">
                <a:solidFill>
                  <a:schemeClr val="tx1"/>
                </a:solidFill>
                <a:latin typeface="+mn-lt"/>
                <a:ea typeface="+mn-ea"/>
                <a:cs typeface="+mn-cs"/>
              </a:rPr>
              <a:t>o </a:t>
            </a:r>
            <a:r>
              <a:rPr lang="cs-CZ" sz="2000" b="1" dirty="0" err="1">
                <a:solidFill>
                  <a:schemeClr val="tx1"/>
                </a:solidFill>
                <a:latin typeface="+mn-lt"/>
                <a:ea typeface="+mn-ea"/>
                <a:cs typeface="+mn-cs"/>
              </a:rPr>
              <a:t>Wortart</a:t>
            </a:r>
            <a:r>
              <a:rPr lang="cs-CZ" sz="2000" b="1" dirty="0">
                <a:solidFill>
                  <a:schemeClr val="tx1"/>
                </a:solidFill>
                <a:latin typeface="+mn-lt"/>
                <a:ea typeface="+mn-ea"/>
                <a:cs typeface="+mn-cs"/>
              </a:rPr>
              <a:t>: Substantiv</a:t>
            </a:r>
          </a:p>
          <a:p>
            <a:pPr>
              <a:buNone/>
            </a:pPr>
            <a:r>
              <a:rPr lang="cs-CZ" sz="2000" b="1" dirty="0" smtClean="0">
                <a:solidFill>
                  <a:schemeClr val="tx1"/>
                </a:solidFill>
                <a:latin typeface="+mn-lt"/>
                <a:ea typeface="+mn-ea"/>
                <a:cs typeface="+mn-cs"/>
              </a:rPr>
              <a:t>o </a:t>
            </a:r>
            <a:r>
              <a:rPr lang="cs-CZ" sz="2000" b="1" dirty="0">
                <a:solidFill>
                  <a:schemeClr val="tx1"/>
                </a:solidFill>
                <a:latin typeface="+mn-lt"/>
                <a:ea typeface="+mn-ea"/>
                <a:cs typeface="+mn-cs"/>
              </a:rPr>
              <a:t>Genus: Maskulinum, </a:t>
            </a:r>
            <a:r>
              <a:rPr lang="cs-CZ" sz="2000" b="1" dirty="0" err="1">
                <a:solidFill>
                  <a:schemeClr val="tx1"/>
                </a:solidFill>
                <a:latin typeface="+mn-lt"/>
                <a:ea typeface="+mn-ea"/>
                <a:cs typeface="+mn-cs"/>
              </a:rPr>
              <a:t>belebt</a:t>
            </a:r>
            <a:endParaRPr lang="cs-CZ" sz="2000" b="1" dirty="0">
              <a:solidFill>
                <a:schemeClr val="tx1"/>
              </a:solidFill>
              <a:latin typeface="+mn-lt"/>
              <a:ea typeface="+mn-ea"/>
              <a:cs typeface="+mn-cs"/>
            </a:endParaRPr>
          </a:p>
          <a:p>
            <a:pPr>
              <a:buNone/>
            </a:pPr>
            <a:r>
              <a:rPr lang="cs-CZ" sz="2000" b="1" dirty="0" smtClean="0">
                <a:solidFill>
                  <a:schemeClr val="tx1"/>
                </a:solidFill>
                <a:latin typeface="+mn-lt"/>
                <a:ea typeface="+mn-ea"/>
                <a:cs typeface="+mn-cs"/>
              </a:rPr>
              <a:t>o </a:t>
            </a:r>
            <a:r>
              <a:rPr lang="cs-CZ" sz="2000" b="1" dirty="0">
                <a:solidFill>
                  <a:schemeClr val="tx1"/>
                </a:solidFill>
                <a:latin typeface="+mn-lt"/>
                <a:ea typeface="+mn-ea"/>
                <a:cs typeface="+mn-cs"/>
              </a:rPr>
              <a:t>Numerus: </a:t>
            </a:r>
            <a:r>
              <a:rPr lang="cs-CZ" sz="2000" b="1" dirty="0" err="1">
                <a:solidFill>
                  <a:schemeClr val="tx1"/>
                </a:solidFill>
                <a:latin typeface="+mn-lt"/>
                <a:ea typeface="+mn-ea"/>
                <a:cs typeface="+mn-cs"/>
              </a:rPr>
              <a:t>Plural</a:t>
            </a:r>
            <a:endParaRPr lang="cs-CZ" sz="2000" b="1" dirty="0">
              <a:solidFill>
                <a:schemeClr val="tx1"/>
              </a:solidFill>
              <a:latin typeface="+mn-lt"/>
              <a:ea typeface="+mn-ea"/>
              <a:cs typeface="+mn-cs"/>
            </a:endParaRPr>
          </a:p>
          <a:p>
            <a:pPr>
              <a:buNone/>
            </a:pPr>
            <a:r>
              <a:rPr lang="cs-CZ" sz="2000" b="1" dirty="0" smtClean="0">
                <a:solidFill>
                  <a:schemeClr val="tx1"/>
                </a:solidFill>
                <a:latin typeface="+mn-lt"/>
                <a:ea typeface="+mn-ea"/>
                <a:cs typeface="+mn-cs"/>
              </a:rPr>
              <a:t>o </a:t>
            </a:r>
            <a:r>
              <a:rPr lang="cs-CZ" sz="2000" b="1" dirty="0">
                <a:solidFill>
                  <a:schemeClr val="tx1"/>
                </a:solidFill>
                <a:latin typeface="+mn-lt"/>
                <a:ea typeface="+mn-ea"/>
                <a:cs typeface="+mn-cs"/>
              </a:rPr>
              <a:t>Kasus: Lokal</a:t>
            </a:r>
            <a:endParaRPr lang="cs-CZ" sz="2000" dirty="0"/>
          </a:p>
        </p:txBody>
      </p:sp>
      <p:sp>
        <p:nvSpPr>
          <p:cNvPr id="10" name="Zástupný symbol pro obsah 9"/>
          <p:cNvSpPr>
            <a:spLocks noGrp="1"/>
          </p:cNvSpPr>
          <p:nvPr>
            <p:ph sz="quarter" idx="4"/>
          </p:nvPr>
        </p:nvSpPr>
        <p:spPr/>
        <p:txBody>
          <a:bodyPr>
            <a:normAutofit fontScale="92500" lnSpcReduction="20000"/>
          </a:bodyPr>
          <a:lstStyle/>
          <a:p>
            <a:pPr>
              <a:buNone/>
            </a:pPr>
            <a:r>
              <a:rPr lang="cs-CZ" b="1" dirty="0" smtClean="0"/>
              <a:t>Lemma(poslech) = „poslech“</a:t>
            </a:r>
          </a:p>
          <a:p>
            <a:pPr>
              <a:buNone/>
            </a:pPr>
            <a:r>
              <a:rPr lang="cs-CZ" b="1" dirty="0" err="1" smtClean="0"/>
              <a:t>Morphologie</a:t>
            </a:r>
            <a:r>
              <a:rPr lang="cs-CZ" b="1" dirty="0" smtClean="0"/>
              <a:t>:</a:t>
            </a:r>
          </a:p>
          <a:p>
            <a:pPr>
              <a:buNone/>
            </a:pPr>
            <a:r>
              <a:rPr lang="cs-CZ" dirty="0" smtClean="0"/>
              <a:t>o </a:t>
            </a:r>
            <a:r>
              <a:rPr lang="cs-CZ" b="1" dirty="0" err="1" smtClean="0"/>
              <a:t>Wortart</a:t>
            </a:r>
            <a:r>
              <a:rPr lang="cs-CZ" b="1" dirty="0" smtClean="0"/>
              <a:t>: Substantiv</a:t>
            </a:r>
          </a:p>
          <a:p>
            <a:pPr>
              <a:buNone/>
            </a:pPr>
            <a:r>
              <a:rPr lang="cs-CZ" dirty="0" smtClean="0"/>
              <a:t>o </a:t>
            </a:r>
            <a:r>
              <a:rPr lang="cs-CZ" b="1" dirty="0" smtClean="0"/>
              <a:t>Genus: Maskulinum, </a:t>
            </a:r>
            <a:r>
              <a:rPr lang="cs-CZ" b="1" dirty="0" err="1" smtClean="0"/>
              <a:t>unbelebt</a:t>
            </a:r>
            <a:endParaRPr lang="cs-CZ" b="1" dirty="0" smtClean="0"/>
          </a:p>
          <a:p>
            <a:pPr>
              <a:buNone/>
            </a:pPr>
            <a:r>
              <a:rPr lang="cs-CZ" dirty="0" smtClean="0"/>
              <a:t>o </a:t>
            </a:r>
            <a:r>
              <a:rPr lang="cs-CZ" b="1" dirty="0" smtClean="0"/>
              <a:t>Numerus: </a:t>
            </a:r>
            <a:r>
              <a:rPr lang="cs-CZ" b="1" dirty="0" err="1" smtClean="0"/>
              <a:t>Singular</a:t>
            </a:r>
            <a:endParaRPr lang="cs-CZ" b="1" dirty="0" smtClean="0"/>
          </a:p>
          <a:p>
            <a:pPr>
              <a:buNone/>
            </a:pPr>
            <a:r>
              <a:rPr lang="cs-CZ" dirty="0" smtClean="0"/>
              <a:t>o </a:t>
            </a:r>
            <a:r>
              <a:rPr lang="cs-CZ" b="1" dirty="0" smtClean="0"/>
              <a:t>Kasus: Nominativ</a:t>
            </a:r>
          </a:p>
          <a:p>
            <a:pPr>
              <a:buNone/>
            </a:pPr>
            <a:endParaRPr lang="cs-CZ" b="1" dirty="0" smtClean="0"/>
          </a:p>
          <a:p>
            <a:pPr>
              <a:buNone/>
            </a:pPr>
            <a:r>
              <a:rPr lang="cs-CZ" b="1" dirty="0" smtClean="0"/>
              <a:t>Lemma(poslech) = „posel“</a:t>
            </a:r>
          </a:p>
          <a:p>
            <a:pPr>
              <a:buNone/>
            </a:pPr>
            <a:r>
              <a:rPr lang="cs-CZ" b="1" dirty="0" err="1" smtClean="0"/>
              <a:t>Morphologie</a:t>
            </a:r>
            <a:r>
              <a:rPr lang="cs-CZ" b="1" dirty="0" smtClean="0"/>
              <a:t>:</a:t>
            </a:r>
          </a:p>
          <a:p>
            <a:pPr>
              <a:buNone/>
            </a:pPr>
            <a:r>
              <a:rPr lang="cs-CZ" dirty="0" smtClean="0"/>
              <a:t>o </a:t>
            </a:r>
            <a:r>
              <a:rPr lang="cs-CZ" b="1" dirty="0" err="1" smtClean="0"/>
              <a:t>Wortart</a:t>
            </a:r>
            <a:r>
              <a:rPr lang="cs-CZ" b="1" dirty="0" smtClean="0"/>
              <a:t>: Substantiv</a:t>
            </a:r>
          </a:p>
          <a:p>
            <a:pPr>
              <a:buNone/>
            </a:pPr>
            <a:r>
              <a:rPr lang="cs-CZ" dirty="0" smtClean="0"/>
              <a:t>o </a:t>
            </a:r>
            <a:r>
              <a:rPr lang="cs-CZ" b="1" dirty="0" smtClean="0"/>
              <a:t>Genus: Maskulinum, </a:t>
            </a:r>
            <a:r>
              <a:rPr lang="cs-CZ" b="1" dirty="0" err="1" smtClean="0"/>
              <a:t>belebt</a:t>
            </a:r>
            <a:endParaRPr lang="cs-CZ" b="1" dirty="0" smtClean="0"/>
          </a:p>
          <a:p>
            <a:pPr>
              <a:buNone/>
            </a:pPr>
            <a:r>
              <a:rPr lang="cs-CZ" dirty="0" smtClean="0"/>
              <a:t>o </a:t>
            </a:r>
            <a:r>
              <a:rPr lang="cs-CZ" b="1" dirty="0" smtClean="0"/>
              <a:t>Numerus: </a:t>
            </a:r>
            <a:r>
              <a:rPr lang="cs-CZ" b="1" dirty="0" err="1" smtClean="0"/>
              <a:t>Plural</a:t>
            </a:r>
            <a:endParaRPr lang="cs-CZ" b="1" dirty="0" smtClean="0"/>
          </a:p>
          <a:p>
            <a:pPr>
              <a:buNone/>
            </a:pPr>
            <a:r>
              <a:rPr lang="cs-CZ" dirty="0" smtClean="0"/>
              <a:t>o </a:t>
            </a:r>
            <a:r>
              <a:rPr lang="cs-CZ" b="1" dirty="0" smtClean="0"/>
              <a:t>Kasus: Lokal</a:t>
            </a:r>
            <a:endParaRPr lang="cs-CZ" dirty="0"/>
          </a:p>
        </p:txBody>
      </p:sp>
      <p:sp>
        <p:nvSpPr>
          <p:cNvPr id="4" name="Zástupný symbol pro datum 3"/>
          <p:cNvSpPr>
            <a:spLocks noGrp="1"/>
          </p:cNvSpPr>
          <p:nvPr>
            <p:ph type="dt" sz="half" idx="10"/>
          </p:nvPr>
        </p:nvSpPr>
        <p:spPr/>
        <p:txBody>
          <a:bodyPr/>
          <a:lstStyle/>
          <a:p>
            <a:fld id="{468200D6-5FE7-4B08-9379-39CB79BFE210}" type="datetime1">
              <a:rPr lang="cs-CZ" smtClean="0"/>
              <a:pPr/>
              <a:t>14.02.2020</a:t>
            </a:fld>
            <a:endParaRPr lang="cs-CZ"/>
          </a:p>
        </p:txBody>
      </p:sp>
      <p:sp>
        <p:nvSpPr>
          <p:cNvPr id="5" name="Zástupný symbol pro číslo snímku 4"/>
          <p:cNvSpPr>
            <a:spLocks noGrp="1"/>
          </p:cNvSpPr>
          <p:nvPr>
            <p:ph type="sldNum" sz="quarter" idx="11"/>
          </p:nvPr>
        </p:nvSpPr>
        <p:spPr/>
        <p:txBody>
          <a:bodyPr/>
          <a:lstStyle/>
          <a:p>
            <a:fld id="{F1894A37-8539-43D5-B93E-E9818CA99945}" type="slidenum">
              <a:rPr lang="cs-CZ" smtClean="0"/>
              <a:pPr/>
              <a:t>31</a:t>
            </a:fld>
            <a:endParaRPr lang="cs-CZ"/>
          </a:p>
        </p:txBody>
      </p:sp>
      <p:cxnSp>
        <p:nvCxnSpPr>
          <p:cNvPr id="12" name="Přímá spojovací čára 11"/>
          <p:cNvCxnSpPr/>
          <p:nvPr/>
        </p:nvCxnSpPr>
        <p:spPr>
          <a:xfrm flipV="1">
            <a:off x="539552" y="4797152"/>
            <a:ext cx="3384376" cy="165618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3" name="Přímá spojovací čára 12"/>
          <p:cNvCxnSpPr/>
          <p:nvPr/>
        </p:nvCxnSpPr>
        <p:spPr>
          <a:xfrm flipV="1">
            <a:off x="5076056" y="2780928"/>
            <a:ext cx="3384376" cy="165618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4" name="Přímá spojovací čára 13"/>
          <p:cNvCxnSpPr/>
          <p:nvPr/>
        </p:nvCxnSpPr>
        <p:spPr>
          <a:xfrm>
            <a:off x="683568" y="4869160"/>
            <a:ext cx="3096344" cy="151216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Přímá spojovací čára 16"/>
          <p:cNvCxnSpPr/>
          <p:nvPr/>
        </p:nvCxnSpPr>
        <p:spPr>
          <a:xfrm>
            <a:off x="5004048" y="2852936"/>
            <a:ext cx="3384376" cy="1512168"/>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dissolv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Parsing</a:t>
            </a:r>
            <a:endParaRPr lang="cs-CZ" dirty="0"/>
          </a:p>
        </p:txBody>
      </p:sp>
      <p:sp>
        <p:nvSpPr>
          <p:cNvPr id="3" name="Zástupný symbol pro obsah 2"/>
          <p:cNvSpPr>
            <a:spLocks noGrp="1"/>
          </p:cNvSpPr>
          <p:nvPr>
            <p:ph idx="1"/>
          </p:nvPr>
        </p:nvSpPr>
        <p:spPr/>
        <p:txBody>
          <a:bodyPr/>
          <a:lstStyle/>
          <a:p>
            <a:r>
              <a:rPr lang="de-DE" b="1" dirty="0" smtClean="0"/>
              <a:t>Pars</a:t>
            </a:r>
            <a:r>
              <a:rPr lang="pl-PL" b="1" dirty="0" smtClean="0"/>
              <a:t>i</a:t>
            </a:r>
            <a:r>
              <a:rPr lang="de-DE" b="1" dirty="0" err="1" smtClean="0"/>
              <a:t>ng</a:t>
            </a:r>
            <a:r>
              <a:rPr lang="pl-PL" b="1" dirty="0" smtClean="0"/>
              <a:t> </a:t>
            </a:r>
            <a:r>
              <a:rPr lang="pl-PL" dirty="0" smtClean="0">
                <a:sym typeface="Wingdings" pitchFamily="2" charset="2"/>
              </a:rPr>
              <a:t></a:t>
            </a:r>
            <a:r>
              <a:rPr lang="de-DE" dirty="0" smtClean="0"/>
              <a:t> </a:t>
            </a:r>
            <a:r>
              <a:rPr lang="pl-PL" dirty="0" smtClean="0"/>
              <a:t>Pro</a:t>
            </a:r>
            <a:r>
              <a:rPr lang="de-DE" dirty="0" err="1" smtClean="0"/>
              <a:t>zess</a:t>
            </a:r>
            <a:r>
              <a:rPr lang="de-DE" dirty="0" smtClean="0"/>
              <a:t> der syntaktischen Beschreibung und Textanalyse.</a:t>
            </a:r>
          </a:p>
          <a:p>
            <a:r>
              <a:rPr lang="pl-PL" dirty="0" smtClean="0"/>
              <a:t>Ein Parser ist ein Computerprogramm, das Texten eine s</a:t>
            </a:r>
            <a:r>
              <a:rPr lang="de-DE" dirty="0" err="1" smtClean="0"/>
              <a:t>yntaktische</a:t>
            </a:r>
            <a:r>
              <a:rPr lang="de-DE" dirty="0" smtClean="0"/>
              <a:t> Textanalyse zuweist, z.B. in der Form eines Phrasenstruktur- oder Dependenzbaumes.</a:t>
            </a:r>
            <a:endParaRPr lang="pl-PL" dirty="0" smtClean="0"/>
          </a:p>
          <a:p>
            <a:endParaRPr lang="cs-CZ" dirty="0"/>
          </a:p>
        </p:txBody>
      </p:sp>
      <p:sp>
        <p:nvSpPr>
          <p:cNvPr id="4" name="Zástupný symbol pro datum 3"/>
          <p:cNvSpPr>
            <a:spLocks noGrp="1"/>
          </p:cNvSpPr>
          <p:nvPr>
            <p:ph type="dt" sz="half" idx="10"/>
          </p:nvPr>
        </p:nvSpPr>
        <p:spPr/>
        <p:txBody>
          <a:bodyPr/>
          <a:lstStyle/>
          <a:p>
            <a:fld id="{468200D6-5FE7-4B08-9379-39CB79BFE210}" type="datetime1">
              <a:rPr lang="cs-CZ" smtClean="0"/>
              <a:pPr/>
              <a:t>14.02.2020</a:t>
            </a:fld>
            <a:endParaRPr lang="cs-CZ"/>
          </a:p>
        </p:txBody>
      </p:sp>
      <p:sp>
        <p:nvSpPr>
          <p:cNvPr id="5" name="Zástupný symbol pro číslo snímku 4"/>
          <p:cNvSpPr>
            <a:spLocks noGrp="1"/>
          </p:cNvSpPr>
          <p:nvPr>
            <p:ph type="sldNum" sz="quarter" idx="12"/>
          </p:nvPr>
        </p:nvSpPr>
        <p:spPr/>
        <p:txBody>
          <a:bodyPr/>
          <a:lstStyle/>
          <a:p>
            <a:fld id="{F1894A37-8539-43D5-B93E-E9818CA99945}" type="slidenum">
              <a:rPr lang="cs-CZ" smtClean="0"/>
              <a:pPr/>
              <a:t>32</a:t>
            </a:fld>
            <a:endParaRPr lang="cs-CZ"/>
          </a:p>
        </p:txBody>
      </p:sp>
    </p:spTree>
  </p:cSld>
  <p:clrMapOvr>
    <a:masterClrMapping/>
  </p:clrMapOvr>
  <p:transition spd="slow">
    <p:dissolv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57200" y="1143000"/>
            <a:ext cx="8229600" cy="629816"/>
          </a:xfrm>
        </p:spPr>
        <p:txBody>
          <a:bodyPr>
            <a:normAutofit fontScale="90000"/>
          </a:bodyPr>
          <a:lstStyle/>
          <a:p>
            <a:r>
              <a:rPr lang="cs-CZ" dirty="0" err="1" smtClean="0"/>
              <a:t>Textpräsentation</a:t>
            </a:r>
            <a:endParaRPr lang="cs-CZ" dirty="0"/>
          </a:p>
        </p:txBody>
      </p:sp>
      <p:sp>
        <p:nvSpPr>
          <p:cNvPr id="33795" name="Rectangle 3"/>
          <p:cNvSpPr>
            <a:spLocks noGrp="1" noChangeArrowheads="1"/>
          </p:cNvSpPr>
          <p:nvPr>
            <p:ph idx="1"/>
          </p:nvPr>
        </p:nvSpPr>
        <p:spPr>
          <a:xfrm>
            <a:off x="685800" y="1752600"/>
            <a:ext cx="7772400" cy="4114800"/>
          </a:xfrm>
        </p:spPr>
        <p:txBody>
          <a:bodyPr>
            <a:normAutofit fontScale="92500" lnSpcReduction="20000"/>
          </a:bodyPr>
          <a:lstStyle/>
          <a:p>
            <a:pPr>
              <a:lnSpc>
                <a:spcPct val="90000"/>
              </a:lnSpc>
            </a:pPr>
            <a:r>
              <a:rPr lang="cs-CZ" sz="2800" dirty="0" err="1" smtClean="0"/>
              <a:t>Suchmanager</a:t>
            </a:r>
            <a:endParaRPr lang="cs-CZ" sz="2800" dirty="0"/>
          </a:p>
          <a:p>
            <a:pPr>
              <a:lnSpc>
                <a:spcPct val="90000"/>
              </a:lnSpc>
            </a:pPr>
            <a:r>
              <a:rPr lang="cs-CZ" sz="2800" dirty="0" smtClean="0"/>
              <a:t>„</a:t>
            </a:r>
            <a:r>
              <a:rPr lang="cs-CZ" sz="2800" dirty="0" err="1" smtClean="0"/>
              <a:t>Suchanfragesprache</a:t>
            </a:r>
            <a:r>
              <a:rPr lang="cs-CZ" sz="2800" dirty="0" smtClean="0"/>
              <a:t>“</a:t>
            </a:r>
          </a:p>
          <a:p>
            <a:pPr lvl="1">
              <a:lnSpc>
                <a:spcPct val="90000"/>
              </a:lnSpc>
            </a:pPr>
            <a:r>
              <a:rPr lang="cs-CZ" dirty="0" err="1" smtClean="0"/>
              <a:t>Verknüpfungsoperatoren</a:t>
            </a:r>
            <a:endParaRPr lang="cs-CZ" dirty="0" smtClean="0"/>
          </a:p>
          <a:p>
            <a:pPr lvl="1">
              <a:lnSpc>
                <a:spcPct val="90000"/>
              </a:lnSpc>
            </a:pPr>
            <a:r>
              <a:rPr lang="cs-CZ" sz="2600" dirty="0" err="1" smtClean="0"/>
              <a:t>Abstandsoperatoren</a:t>
            </a:r>
            <a:endParaRPr lang="cs-CZ" sz="2600" dirty="0" smtClean="0"/>
          </a:p>
          <a:p>
            <a:pPr lvl="1">
              <a:lnSpc>
                <a:spcPct val="90000"/>
              </a:lnSpc>
            </a:pPr>
            <a:r>
              <a:rPr lang="cs-CZ" dirty="0" err="1" smtClean="0"/>
              <a:t>reguläre</a:t>
            </a:r>
            <a:r>
              <a:rPr lang="cs-CZ" dirty="0" smtClean="0"/>
              <a:t> </a:t>
            </a:r>
            <a:r>
              <a:rPr lang="cs-CZ" dirty="0" err="1" smtClean="0"/>
              <a:t>Ausdrücke</a:t>
            </a:r>
            <a:endParaRPr lang="cs-CZ" sz="2600" dirty="0" smtClean="0"/>
          </a:p>
          <a:p>
            <a:pPr>
              <a:lnSpc>
                <a:spcPct val="90000"/>
              </a:lnSpc>
            </a:pPr>
            <a:r>
              <a:rPr lang="cs-CZ" sz="2800" dirty="0" smtClean="0"/>
              <a:t>KWIC/</a:t>
            </a:r>
            <a:r>
              <a:rPr lang="cs-CZ" sz="2800" dirty="0" err="1" smtClean="0"/>
              <a:t>Volltext</a:t>
            </a:r>
            <a:r>
              <a:rPr lang="cs-CZ" sz="2800" dirty="0" smtClean="0"/>
              <a:t> – </a:t>
            </a:r>
            <a:r>
              <a:rPr lang="cs-CZ" sz="2800" dirty="0" err="1" smtClean="0"/>
              <a:t>Ergebnisanzeigeformat</a:t>
            </a:r>
            <a:endParaRPr lang="cs-CZ" sz="2800" dirty="0"/>
          </a:p>
          <a:p>
            <a:pPr>
              <a:lnSpc>
                <a:spcPct val="90000"/>
              </a:lnSpc>
            </a:pPr>
            <a:r>
              <a:rPr lang="cs-CZ" sz="2800" dirty="0" err="1" smtClean="0"/>
              <a:t>Trefferanzahl</a:t>
            </a:r>
            <a:endParaRPr lang="cs-CZ" sz="2800" dirty="0" smtClean="0"/>
          </a:p>
          <a:p>
            <a:pPr>
              <a:lnSpc>
                <a:spcPct val="90000"/>
              </a:lnSpc>
            </a:pPr>
            <a:r>
              <a:rPr lang="cs-CZ" dirty="0" err="1" smtClean="0"/>
              <a:t>Sortierung</a:t>
            </a:r>
            <a:r>
              <a:rPr lang="cs-CZ" dirty="0" smtClean="0"/>
              <a:t> nach </a:t>
            </a:r>
            <a:r>
              <a:rPr lang="cs-CZ" dirty="0" err="1" smtClean="0"/>
              <a:t>verschiedenen</a:t>
            </a:r>
            <a:r>
              <a:rPr lang="cs-CZ" dirty="0" smtClean="0"/>
              <a:t> </a:t>
            </a:r>
            <a:r>
              <a:rPr lang="cs-CZ" dirty="0" err="1" smtClean="0"/>
              <a:t>Kriterien</a:t>
            </a:r>
            <a:endParaRPr lang="cs-CZ" dirty="0" smtClean="0"/>
          </a:p>
          <a:p>
            <a:pPr>
              <a:lnSpc>
                <a:spcPct val="90000"/>
              </a:lnSpc>
            </a:pPr>
            <a:r>
              <a:rPr lang="cs-CZ" dirty="0" err="1" smtClean="0"/>
              <a:t>weitere</a:t>
            </a:r>
            <a:r>
              <a:rPr lang="cs-CZ" dirty="0" smtClean="0"/>
              <a:t> </a:t>
            </a:r>
            <a:r>
              <a:rPr lang="cs-CZ" dirty="0" err="1" smtClean="0"/>
              <a:t>Bearbeitung</a:t>
            </a:r>
            <a:r>
              <a:rPr lang="cs-CZ" dirty="0" smtClean="0"/>
              <a:t> der </a:t>
            </a:r>
            <a:r>
              <a:rPr lang="cs-CZ" dirty="0" err="1" smtClean="0"/>
              <a:t>Suchergebnisse</a:t>
            </a:r>
            <a:r>
              <a:rPr lang="cs-CZ" dirty="0" smtClean="0"/>
              <a:t> (</a:t>
            </a:r>
            <a:r>
              <a:rPr lang="cs-CZ" dirty="0" err="1" smtClean="0"/>
              <a:t>Aktivierung</a:t>
            </a:r>
            <a:r>
              <a:rPr lang="cs-CZ" dirty="0" smtClean="0"/>
              <a:t> </a:t>
            </a:r>
            <a:r>
              <a:rPr lang="cs-CZ" dirty="0" err="1" smtClean="0"/>
              <a:t>gewünschter</a:t>
            </a:r>
            <a:r>
              <a:rPr lang="cs-CZ" dirty="0" smtClean="0"/>
              <a:t> </a:t>
            </a:r>
            <a:r>
              <a:rPr lang="cs-CZ" dirty="0" err="1" smtClean="0"/>
              <a:t>Konkordanzen</a:t>
            </a:r>
            <a:r>
              <a:rPr lang="cs-CZ" dirty="0" smtClean="0"/>
              <a:t>, positive/negative </a:t>
            </a:r>
            <a:r>
              <a:rPr lang="cs-CZ" dirty="0" err="1" smtClean="0"/>
              <a:t>Filter</a:t>
            </a:r>
            <a:r>
              <a:rPr lang="cs-CZ" dirty="0" smtClean="0"/>
              <a:t>, </a:t>
            </a:r>
            <a:r>
              <a:rPr lang="cs-CZ" dirty="0" err="1" smtClean="0"/>
              <a:t>statistische</a:t>
            </a:r>
            <a:r>
              <a:rPr lang="cs-CZ" dirty="0" smtClean="0"/>
              <a:t> </a:t>
            </a:r>
            <a:r>
              <a:rPr lang="cs-CZ" dirty="0" err="1" smtClean="0"/>
              <a:t>Bearbeitung</a:t>
            </a:r>
            <a:r>
              <a:rPr lang="cs-CZ" dirty="0" smtClean="0"/>
              <a:t>, </a:t>
            </a:r>
            <a:r>
              <a:rPr lang="cs-CZ" dirty="0" err="1" smtClean="0"/>
              <a:t>Kollokationsprofile</a:t>
            </a:r>
            <a:r>
              <a:rPr lang="cs-CZ" dirty="0" smtClean="0"/>
              <a:t>, Export </a:t>
            </a:r>
            <a:r>
              <a:rPr lang="cs-CZ" dirty="0" err="1" smtClean="0"/>
              <a:t>etc</a:t>
            </a:r>
            <a:r>
              <a:rPr lang="cs-CZ" dirty="0" smtClean="0"/>
              <a:t>.)</a:t>
            </a:r>
          </a:p>
          <a:p>
            <a:pPr>
              <a:lnSpc>
                <a:spcPct val="90000"/>
              </a:lnSpc>
            </a:pPr>
            <a:endParaRPr lang="cs-CZ" sz="2800" dirty="0"/>
          </a:p>
          <a:p>
            <a:pPr>
              <a:lnSpc>
                <a:spcPct val="90000"/>
              </a:lnSpc>
              <a:buFontTx/>
              <a:buNone/>
            </a:pPr>
            <a:endParaRPr lang="cs-CZ" sz="2800" dirty="0"/>
          </a:p>
        </p:txBody>
      </p:sp>
      <p:sp>
        <p:nvSpPr>
          <p:cNvPr id="4" name="Zástupný symbol pro datum 3"/>
          <p:cNvSpPr>
            <a:spLocks noGrp="1"/>
          </p:cNvSpPr>
          <p:nvPr>
            <p:ph type="dt" sz="half" idx="10"/>
          </p:nvPr>
        </p:nvSpPr>
        <p:spPr/>
        <p:txBody>
          <a:bodyPr/>
          <a:lstStyle/>
          <a:p>
            <a:fld id="{8233D227-9A88-4CCA-96DB-C329E5447BA4}" type="datetime1">
              <a:rPr lang="cs-CZ"/>
              <a:pPr/>
              <a:t>14.02.2020</a:t>
            </a:fld>
            <a:endParaRPr lang="cs-CZ"/>
          </a:p>
        </p:txBody>
      </p:sp>
      <p:sp>
        <p:nvSpPr>
          <p:cNvPr id="6" name="Zástupný symbol pro číslo snímku 5"/>
          <p:cNvSpPr>
            <a:spLocks noGrp="1"/>
          </p:cNvSpPr>
          <p:nvPr>
            <p:ph type="sldNum" sz="quarter" idx="12"/>
          </p:nvPr>
        </p:nvSpPr>
        <p:spPr/>
        <p:txBody>
          <a:bodyPr/>
          <a:lstStyle/>
          <a:p>
            <a:fld id="{669BC86E-2985-4973-BBCA-6AFC9600BB02}" type="slidenum">
              <a:rPr lang="cs-CZ"/>
              <a:pPr/>
              <a:t>33</a:t>
            </a:fld>
            <a:endParaRPr lang="cs-CZ"/>
          </a:p>
        </p:txBody>
      </p:sp>
    </p:spTree>
  </p:cSld>
  <p:clrMapOvr>
    <a:masterClrMapping/>
  </p:clrMapOvr>
  <p:transition spd="slow">
    <p:dissolv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1026"/>
          <p:cNvSpPr>
            <a:spLocks noGrp="1" noChangeArrowheads="1"/>
          </p:cNvSpPr>
          <p:nvPr>
            <p:ph type="title"/>
          </p:nvPr>
        </p:nvSpPr>
        <p:spPr>
          <a:xfrm>
            <a:off x="755576" y="620688"/>
            <a:ext cx="7772400" cy="1143000"/>
          </a:xfrm>
        </p:spPr>
        <p:txBody>
          <a:bodyPr>
            <a:normAutofit fontScale="90000"/>
          </a:bodyPr>
          <a:lstStyle/>
          <a:p>
            <a:r>
              <a:rPr lang="cs-CZ" dirty="0" smtClean="0"/>
              <a:t>KORPUSTYPEN - </a:t>
            </a:r>
            <a:r>
              <a:rPr lang="cs-CZ" dirty="0" err="1" smtClean="0"/>
              <a:t>Zusammenfassung</a:t>
            </a:r>
            <a:endParaRPr lang="cs-CZ" dirty="0"/>
          </a:p>
        </p:txBody>
      </p:sp>
      <p:sp>
        <p:nvSpPr>
          <p:cNvPr id="29699" name="Rectangle 1027"/>
          <p:cNvSpPr>
            <a:spLocks noGrp="1" noChangeArrowheads="1"/>
          </p:cNvSpPr>
          <p:nvPr>
            <p:ph idx="1"/>
          </p:nvPr>
        </p:nvSpPr>
        <p:spPr>
          <a:xfrm>
            <a:off x="323528" y="1961456"/>
            <a:ext cx="8568952" cy="4896544"/>
          </a:xfrm>
        </p:spPr>
        <p:txBody>
          <a:bodyPr/>
          <a:lstStyle/>
          <a:p>
            <a:pPr>
              <a:lnSpc>
                <a:spcPct val="80000"/>
              </a:lnSpc>
            </a:pPr>
            <a:r>
              <a:rPr lang="cs-CZ" sz="2800" dirty="0" err="1" smtClean="0"/>
              <a:t>Papierkorpora</a:t>
            </a:r>
            <a:r>
              <a:rPr lang="cs-CZ" sz="2800" dirty="0" smtClean="0"/>
              <a:t> </a:t>
            </a:r>
            <a:r>
              <a:rPr lang="cs-CZ" sz="1400" dirty="0" smtClean="0"/>
              <a:t>(</a:t>
            </a:r>
            <a:r>
              <a:rPr lang="cs-CZ" sz="1400" dirty="0" err="1" smtClean="0"/>
              <a:t>Zettelkataloge</a:t>
            </a:r>
            <a:r>
              <a:rPr lang="cs-CZ" sz="1400" dirty="0" smtClean="0"/>
              <a:t>) </a:t>
            </a:r>
            <a:r>
              <a:rPr lang="cs-CZ" sz="2800" dirty="0" smtClean="0">
                <a:solidFill>
                  <a:srgbClr val="0070C0"/>
                </a:solidFill>
              </a:rPr>
              <a:t>X</a:t>
            </a:r>
            <a:r>
              <a:rPr lang="cs-CZ" sz="2800" dirty="0" smtClean="0"/>
              <a:t> </a:t>
            </a:r>
            <a:r>
              <a:rPr lang="cs-CZ" sz="2800" dirty="0" err="1" smtClean="0"/>
              <a:t>elektronische</a:t>
            </a:r>
            <a:r>
              <a:rPr lang="cs-CZ" sz="2800" dirty="0" smtClean="0"/>
              <a:t> K.</a:t>
            </a:r>
          </a:p>
          <a:p>
            <a:pPr>
              <a:lnSpc>
                <a:spcPct val="80000"/>
              </a:lnSpc>
            </a:pPr>
            <a:r>
              <a:rPr lang="cs-CZ" sz="2800" dirty="0" err="1" smtClean="0"/>
              <a:t>Einsprachige</a:t>
            </a:r>
            <a:r>
              <a:rPr lang="cs-CZ" sz="2800" dirty="0" smtClean="0"/>
              <a:t> K. </a:t>
            </a:r>
            <a:r>
              <a:rPr lang="cs-CZ" dirty="0" smtClean="0">
                <a:solidFill>
                  <a:srgbClr val="0070C0"/>
                </a:solidFill>
              </a:rPr>
              <a:t>X</a:t>
            </a:r>
            <a:r>
              <a:rPr lang="cs-CZ" sz="2800" dirty="0" smtClean="0"/>
              <a:t> </a:t>
            </a:r>
            <a:r>
              <a:rPr lang="cs-CZ" sz="2800" dirty="0" err="1" smtClean="0"/>
              <a:t>mehrsprachige</a:t>
            </a:r>
            <a:r>
              <a:rPr lang="cs-CZ" sz="2800" dirty="0" smtClean="0"/>
              <a:t> K. </a:t>
            </a:r>
            <a:r>
              <a:rPr lang="cs-CZ" sz="1600" dirty="0" smtClean="0"/>
              <a:t>(</a:t>
            </a:r>
            <a:r>
              <a:rPr lang="cs-CZ" sz="1600" dirty="0" err="1" smtClean="0"/>
              <a:t>Parallel</a:t>
            </a:r>
            <a:r>
              <a:rPr lang="cs-CZ" sz="1600" dirty="0" smtClean="0"/>
              <a:t>- X </a:t>
            </a:r>
            <a:r>
              <a:rPr lang="cs-CZ" sz="1600" dirty="0" err="1" smtClean="0"/>
              <a:t>Vergleichs</a:t>
            </a:r>
            <a:r>
              <a:rPr lang="cs-CZ" sz="1600" dirty="0" smtClean="0"/>
              <a:t>-)</a:t>
            </a:r>
            <a:endParaRPr lang="cs-CZ" sz="1600" dirty="0"/>
          </a:p>
          <a:p>
            <a:pPr>
              <a:lnSpc>
                <a:spcPct val="80000"/>
              </a:lnSpc>
            </a:pPr>
            <a:r>
              <a:rPr lang="cs-CZ" sz="2800" dirty="0"/>
              <a:t>synchrone K.  </a:t>
            </a:r>
            <a:r>
              <a:rPr lang="cs-CZ" dirty="0">
                <a:solidFill>
                  <a:srgbClr val="0070C0"/>
                </a:solidFill>
              </a:rPr>
              <a:t>X</a:t>
            </a:r>
            <a:r>
              <a:rPr lang="cs-CZ" sz="2800" dirty="0"/>
              <a:t> </a:t>
            </a:r>
            <a:r>
              <a:rPr lang="cs-CZ" sz="2800" dirty="0" err="1"/>
              <a:t>diachrone</a:t>
            </a:r>
            <a:r>
              <a:rPr lang="cs-CZ" sz="2800" dirty="0"/>
              <a:t> </a:t>
            </a:r>
            <a:r>
              <a:rPr lang="cs-CZ" sz="2800" dirty="0" smtClean="0"/>
              <a:t>K.</a:t>
            </a:r>
            <a:endParaRPr lang="cs-CZ" sz="2800" dirty="0"/>
          </a:p>
          <a:p>
            <a:pPr>
              <a:lnSpc>
                <a:spcPct val="80000"/>
              </a:lnSpc>
            </a:pPr>
            <a:r>
              <a:rPr lang="cs-CZ" sz="2800" dirty="0" err="1"/>
              <a:t>allgemeine</a:t>
            </a:r>
            <a:r>
              <a:rPr lang="cs-CZ" sz="2800" dirty="0"/>
              <a:t> (</a:t>
            </a:r>
            <a:r>
              <a:rPr lang="cs-CZ" sz="2800" dirty="0" err="1"/>
              <a:t>balanced</a:t>
            </a:r>
            <a:r>
              <a:rPr lang="cs-CZ" sz="2800" dirty="0"/>
              <a:t>) K. </a:t>
            </a:r>
            <a:r>
              <a:rPr lang="cs-CZ" dirty="0">
                <a:solidFill>
                  <a:srgbClr val="0070C0"/>
                </a:solidFill>
              </a:rPr>
              <a:t>X</a:t>
            </a:r>
            <a:r>
              <a:rPr lang="cs-CZ" sz="2800" dirty="0"/>
              <a:t> </a:t>
            </a:r>
            <a:r>
              <a:rPr lang="cs-CZ" sz="2800" dirty="0" err="1"/>
              <a:t>spezialisierte</a:t>
            </a:r>
            <a:r>
              <a:rPr lang="cs-CZ" sz="2800" dirty="0"/>
              <a:t> K. </a:t>
            </a:r>
          </a:p>
          <a:p>
            <a:pPr>
              <a:lnSpc>
                <a:spcPct val="80000"/>
              </a:lnSpc>
            </a:pPr>
            <a:r>
              <a:rPr lang="cs-CZ" sz="2800" dirty="0"/>
              <a:t>K. </a:t>
            </a:r>
            <a:r>
              <a:rPr lang="cs-CZ" sz="2800" dirty="0" err="1"/>
              <a:t>gesprochener</a:t>
            </a:r>
            <a:r>
              <a:rPr lang="cs-CZ" sz="2800" dirty="0"/>
              <a:t> </a:t>
            </a:r>
            <a:r>
              <a:rPr lang="cs-CZ" sz="2800" dirty="0" err="1" smtClean="0"/>
              <a:t>Spr</a:t>
            </a:r>
            <a:r>
              <a:rPr lang="cs-CZ" sz="2800" dirty="0" smtClean="0"/>
              <a:t>. </a:t>
            </a:r>
            <a:r>
              <a:rPr lang="cs-CZ" dirty="0" smtClean="0">
                <a:solidFill>
                  <a:srgbClr val="0070C0"/>
                </a:solidFill>
              </a:rPr>
              <a:t>X</a:t>
            </a:r>
            <a:r>
              <a:rPr lang="cs-CZ" sz="2800" dirty="0" smtClean="0"/>
              <a:t> K. </a:t>
            </a:r>
            <a:r>
              <a:rPr lang="cs-CZ" sz="2800" dirty="0" err="1" smtClean="0"/>
              <a:t>geschriebener</a:t>
            </a:r>
            <a:r>
              <a:rPr lang="cs-CZ" sz="2800" dirty="0" smtClean="0"/>
              <a:t> </a:t>
            </a:r>
            <a:r>
              <a:rPr lang="cs-CZ" sz="2800" dirty="0" err="1" smtClean="0"/>
              <a:t>Spr</a:t>
            </a:r>
            <a:r>
              <a:rPr lang="cs-CZ" sz="2800" dirty="0" smtClean="0"/>
              <a:t>.</a:t>
            </a:r>
            <a:endParaRPr lang="cs-CZ" sz="2800" dirty="0"/>
          </a:p>
          <a:p>
            <a:pPr>
              <a:lnSpc>
                <a:spcPct val="80000"/>
              </a:lnSpc>
            </a:pPr>
            <a:r>
              <a:rPr lang="cs-CZ" sz="2800" dirty="0" err="1" smtClean="0"/>
              <a:t>Referenzk</a:t>
            </a:r>
            <a:r>
              <a:rPr lang="cs-CZ" sz="2800" dirty="0" smtClean="0"/>
              <a:t>. </a:t>
            </a:r>
            <a:r>
              <a:rPr lang="cs-CZ" dirty="0">
                <a:solidFill>
                  <a:srgbClr val="0070C0"/>
                </a:solidFill>
              </a:rPr>
              <a:t>X</a:t>
            </a:r>
            <a:r>
              <a:rPr lang="cs-CZ" sz="2800" dirty="0"/>
              <a:t> </a:t>
            </a:r>
            <a:r>
              <a:rPr lang="cs-CZ" sz="2800" dirty="0" err="1"/>
              <a:t>Abschnittsk</a:t>
            </a:r>
            <a:r>
              <a:rPr lang="cs-CZ" sz="2800" dirty="0" smtClean="0"/>
              <a:t>./</a:t>
            </a:r>
            <a:r>
              <a:rPr lang="cs-CZ" sz="2800" dirty="0" err="1" smtClean="0"/>
              <a:t>Teilk</a:t>
            </a:r>
            <a:r>
              <a:rPr lang="cs-CZ" sz="2800" dirty="0" smtClean="0"/>
              <a:t>. </a:t>
            </a:r>
            <a:r>
              <a:rPr lang="cs-CZ" sz="1600" dirty="0"/>
              <a:t>(vzorkové/úryvkové</a:t>
            </a:r>
            <a:r>
              <a:rPr lang="cs-CZ" sz="1600" dirty="0" smtClean="0"/>
              <a:t>)</a:t>
            </a:r>
            <a:endParaRPr lang="cs-CZ" sz="1600" dirty="0"/>
          </a:p>
          <a:p>
            <a:pPr>
              <a:lnSpc>
                <a:spcPct val="80000"/>
              </a:lnSpc>
            </a:pPr>
            <a:r>
              <a:rPr lang="cs-CZ" sz="2800" dirty="0" err="1"/>
              <a:t>begrenzte</a:t>
            </a:r>
            <a:r>
              <a:rPr lang="cs-CZ" sz="2800" dirty="0"/>
              <a:t> </a:t>
            </a:r>
            <a:r>
              <a:rPr lang="cs-CZ" sz="1600" dirty="0"/>
              <a:t>(</a:t>
            </a:r>
            <a:r>
              <a:rPr lang="cs-CZ" sz="1600" dirty="0" err="1"/>
              <a:t>zeitl</a:t>
            </a:r>
            <a:r>
              <a:rPr lang="cs-CZ" sz="1600" dirty="0"/>
              <a:t>., </a:t>
            </a:r>
            <a:r>
              <a:rPr lang="cs-CZ" sz="1600" dirty="0" err="1"/>
              <a:t>finanz</a:t>
            </a:r>
            <a:r>
              <a:rPr lang="cs-CZ" sz="1600" dirty="0" smtClean="0"/>
              <a:t>.)</a:t>
            </a:r>
            <a:r>
              <a:rPr lang="cs-CZ" sz="2800" dirty="0" smtClean="0"/>
              <a:t>/</a:t>
            </a:r>
            <a:r>
              <a:rPr lang="cs-CZ" sz="2800" dirty="0" err="1" smtClean="0"/>
              <a:t>statische</a:t>
            </a:r>
            <a:r>
              <a:rPr lang="cs-CZ" sz="2800" dirty="0" smtClean="0"/>
              <a:t> </a:t>
            </a:r>
            <a:r>
              <a:rPr lang="cs-CZ" sz="2800" dirty="0"/>
              <a:t>K. </a:t>
            </a:r>
            <a:endParaRPr lang="cs-CZ" sz="2800" dirty="0" smtClean="0"/>
          </a:p>
          <a:p>
            <a:pPr>
              <a:lnSpc>
                <a:spcPct val="80000"/>
              </a:lnSpc>
              <a:buNone/>
            </a:pPr>
            <a:r>
              <a:rPr lang="cs-CZ" dirty="0" smtClean="0">
                <a:solidFill>
                  <a:srgbClr val="0070C0"/>
                </a:solidFill>
              </a:rPr>
              <a:t>				X</a:t>
            </a:r>
            <a:r>
              <a:rPr lang="cs-CZ" sz="2800" dirty="0" smtClean="0"/>
              <a:t> </a:t>
            </a:r>
          </a:p>
          <a:p>
            <a:pPr>
              <a:lnSpc>
                <a:spcPct val="80000"/>
              </a:lnSpc>
              <a:buNone/>
            </a:pPr>
            <a:r>
              <a:rPr lang="cs-CZ" dirty="0" smtClean="0"/>
              <a:t>	</a:t>
            </a:r>
            <a:r>
              <a:rPr lang="cs-CZ" sz="2800" dirty="0" err="1" smtClean="0"/>
              <a:t>dynamische</a:t>
            </a:r>
            <a:r>
              <a:rPr lang="cs-CZ" sz="2800" dirty="0" smtClean="0"/>
              <a:t> K./</a:t>
            </a:r>
            <a:r>
              <a:rPr lang="cs-CZ" sz="2800" dirty="0" err="1" smtClean="0"/>
              <a:t>Monitork</a:t>
            </a:r>
            <a:r>
              <a:rPr lang="cs-CZ" sz="2800" dirty="0"/>
              <a:t>.</a:t>
            </a:r>
          </a:p>
          <a:p>
            <a:pPr>
              <a:lnSpc>
                <a:spcPct val="80000"/>
              </a:lnSpc>
            </a:pPr>
            <a:r>
              <a:rPr lang="cs-CZ" sz="2800" dirty="0" err="1" smtClean="0"/>
              <a:t>Rohe</a:t>
            </a:r>
            <a:r>
              <a:rPr lang="cs-CZ" sz="2800" dirty="0" smtClean="0"/>
              <a:t> K. </a:t>
            </a:r>
            <a:r>
              <a:rPr lang="cs-CZ" dirty="0" smtClean="0">
                <a:solidFill>
                  <a:srgbClr val="0070C0"/>
                </a:solidFill>
              </a:rPr>
              <a:t>X</a:t>
            </a:r>
            <a:r>
              <a:rPr lang="cs-CZ" sz="2800" dirty="0" smtClean="0"/>
              <a:t> </a:t>
            </a:r>
            <a:r>
              <a:rPr lang="cs-CZ" sz="2800" dirty="0" err="1" smtClean="0"/>
              <a:t>annotierte</a:t>
            </a:r>
            <a:r>
              <a:rPr lang="cs-CZ" sz="2800" dirty="0" smtClean="0"/>
              <a:t> K</a:t>
            </a:r>
            <a:r>
              <a:rPr lang="cs-CZ" sz="2800" dirty="0"/>
              <a:t>. </a:t>
            </a:r>
            <a:r>
              <a:rPr lang="cs-CZ" sz="1600" dirty="0" smtClean="0"/>
              <a:t>(</a:t>
            </a:r>
            <a:r>
              <a:rPr lang="cs-CZ" sz="1600" dirty="0" err="1" smtClean="0"/>
              <a:t>mit</a:t>
            </a:r>
            <a:r>
              <a:rPr lang="cs-CZ" sz="1600" dirty="0" smtClean="0"/>
              <a:t> /ohne </a:t>
            </a:r>
            <a:r>
              <a:rPr lang="cs-CZ" sz="1600" dirty="0" err="1" smtClean="0"/>
              <a:t>tagging</a:t>
            </a:r>
            <a:r>
              <a:rPr lang="cs-CZ" sz="1600" dirty="0"/>
              <a:t>, </a:t>
            </a:r>
            <a:r>
              <a:rPr lang="cs-CZ" sz="1600" dirty="0" err="1" smtClean="0"/>
              <a:t>parsing</a:t>
            </a:r>
            <a:r>
              <a:rPr lang="cs-CZ" sz="1600" dirty="0" smtClean="0"/>
              <a:t>)</a:t>
            </a:r>
            <a:endParaRPr lang="cs-CZ" sz="1600" dirty="0"/>
          </a:p>
        </p:txBody>
      </p:sp>
      <p:sp>
        <p:nvSpPr>
          <p:cNvPr id="4" name="Zástupný symbol pro datum 3"/>
          <p:cNvSpPr>
            <a:spLocks noGrp="1"/>
          </p:cNvSpPr>
          <p:nvPr>
            <p:ph type="dt" sz="half" idx="10"/>
          </p:nvPr>
        </p:nvSpPr>
        <p:spPr/>
        <p:txBody>
          <a:bodyPr/>
          <a:lstStyle/>
          <a:p>
            <a:fld id="{6BF9F3DA-D8C8-4382-ABF9-A30F6225AFAE}" type="datetime1">
              <a:rPr lang="cs-CZ"/>
              <a:pPr/>
              <a:t>14.02.2020</a:t>
            </a:fld>
            <a:endParaRPr lang="cs-CZ"/>
          </a:p>
        </p:txBody>
      </p:sp>
      <p:sp>
        <p:nvSpPr>
          <p:cNvPr id="6" name="Zástupný symbol pro číslo snímku 5"/>
          <p:cNvSpPr>
            <a:spLocks noGrp="1"/>
          </p:cNvSpPr>
          <p:nvPr>
            <p:ph type="sldNum" sz="quarter" idx="12"/>
          </p:nvPr>
        </p:nvSpPr>
        <p:spPr/>
        <p:txBody>
          <a:bodyPr/>
          <a:lstStyle/>
          <a:p>
            <a:fld id="{7D9B4470-D562-4015-9842-A7DE643CD607}" type="slidenum">
              <a:rPr lang="cs-CZ"/>
              <a:pPr/>
              <a:t>34</a:t>
            </a:fld>
            <a:endParaRPr lang="cs-CZ"/>
          </a:p>
        </p:txBody>
      </p:sp>
    </p:spTree>
  </p:cSld>
  <p:clrMapOvr>
    <a:masterClrMapping/>
  </p:clrMapOvr>
  <p:transition spd="slow">
    <p:dissolv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Eigenschaften</a:t>
            </a:r>
            <a:r>
              <a:rPr lang="cs-CZ" dirty="0" smtClean="0"/>
              <a:t> der </a:t>
            </a:r>
            <a:r>
              <a:rPr lang="cs-CZ" dirty="0" err="1" smtClean="0"/>
              <a:t>Korpora</a:t>
            </a:r>
            <a:endParaRPr lang="cs-CZ" dirty="0"/>
          </a:p>
        </p:txBody>
      </p:sp>
      <p:sp>
        <p:nvSpPr>
          <p:cNvPr id="3" name="Zástupný symbol pro obsah 2"/>
          <p:cNvSpPr>
            <a:spLocks noGrp="1"/>
          </p:cNvSpPr>
          <p:nvPr>
            <p:ph idx="1"/>
          </p:nvPr>
        </p:nvSpPr>
        <p:spPr/>
        <p:txBody>
          <a:bodyPr/>
          <a:lstStyle/>
          <a:p>
            <a:r>
              <a:rPr lang="cs-CZ" dirty="0" err="1" smtClean="0"/>
              <a:t>Zuverlässigkeit</a:t>
            </a:r>
            <a:endParaRPr lang="cs-CZ" dirty="0" smtClean="0"/>
          </a:p>
          <a:p>
            <a:r>
              <a:rPr lang="cs-CZ" dirty="0" err="1" smtClean="0"/>
              <a:t>Repräsentativität</a:t>
            </a:r>
            <a:endParaRPr lang="cs-CZ" dirty="0" smtClean="0"/>
          </a:p>
          <a:p>
            <a:endParaRPr lang="cs-CZ" dirty="0"/>
          </a:p>
        </p:txBody>
      </p:sp>
      <p:sp>
        <p:nvSpPr>
          <p:cNvPr id="4" name="Zástupný symbol pro datum 3"/>
          <p:cNvSpPr>
            <a:spLocks noGrp="1"/>
          </p:cNvSpPr>
          <p:nvPr>
            <p:ph type="dt" sz="half" idx="10"/>
          </p:nvPr>
        </p:nvSpPr>
        <p:spPr/>
        <p:txBody>
          <a:bodyPr/>
          <a:lstStyle/>
          <a:p>
            <a:fld id="{468200D6-5FE7-4B08-9379-39CB79BFE210}" type="datetime1">
              <a:rPr lang="cs-CZ" smtClean="0"/>
              <a:pPr/>
              <a:t>14.02.2020</a:t>
            </a:fld>
            <a:endParaRPr lang="cs-CZ"/>
          </a:p>
        </p:txBody>
      </p:sp>
      <p:sp>
        <p:nvSpPr>
          <p:cNvPr id="5" name="Zástupný symbol pro číslo snímku 4"/>
          <p:cNvSpPr>
            <a:spLocks noGrp="1"/>
          </p:cNvSpPr>
          <p:nvPr>
            <p:ph type="sldNum" sz="quarter" idx="12"/>
          </p:nvPr>
        </p:nvSpPr>
        <p:spPr/>
        <p:txBody>
          <a:bodyPr/>
          <a:lstStyle/>
          <a:p>
            <a:fld id="{F1894A37-8539-43D5-B93E-E9818CA99945}" type="slidenum">
              <a:rPr lang="cs-CZ" smtClean="0"/>
              <a:pPr/>
              <a:t>35</a:t>
            </a:fld>
            <a:endParaRPr lang="cs-CZ"/>
          </a:p>
        </p:txBody>
      </p:sp>
    </p:spTree>
  </p:cSld>
  <p:clrMapOvr>
    <a:masterClrMapping/>
  </p:clrMapOvr>
  <p:transition spd="slow">
    <p:dissolv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1026"/>
          <p:cNvSpPr>
            <a:spLocks noGrp="1" noChangeArrowheads="1"/>
          </p:cNvSpPr>
          <p:nvPr>
            <p:ph type="title"/>
          </p:nvPr>
        </p:nvSpPr>
        <p:spPr/>
        <p:txBody>
          <a:bodyPr/>
          <a:lstStyle/>
          <a:p>
            <a:r>
              <a:rPr lang="cs-CZ"/>
              <a:t>ZUVERLÄSSIGKEIT</a:t>
            </a:r>
          </a:p>
        </p:txBody>
      </p:sp>
      <p:sp>
        <p:nvSpPr>
          <p:cNvPr id="30723" name="Rectangle 1027"/>
          <p:cNvSpPr>
            <a:spLocks noGrp="1" noChangeArrowheads="1"/>
          </p:cNvSpPr>
          <p:nvPr>
            <p:ph idx="1"/>
          </p:nvPr>
        </p:nvSpPr>
        <p:spPr/>
        <p:txBody>
          <a:bodyPr/>
          <a:lstStyle/>
          <a:p>
            <a:r>
              <a:rPr lang="cs-CZ" dirty="0" err="1"/>
              <a:t>Eigenschaften</a:t>
            </a:r>
            <a:r>
              <a:rPr lang="cs-CZ" dirty="0"/>
              <a:t> der </a:t>
            </a:r>
            <a:r>
              <a:rPr lang="cs-CZ" dirty="0" err="1"/>
              <a:t>Korpora</a:t>
            </a:r>
            <a:r>
              <a:rPr lang="cs-CZ" dirty="0"/>
              <a:t> - </a:t>
            </a:r>
            <a:r>
              <a:rPr lang="cs-CZ" dirty="0" err="1"/>
              <a:t>wichtig</a:t>
            </a:r>
            <a:r>
              <a:rPr lang="cs-CZ" dirty="0"/>
              <a:t> </a:t>
            </a:r>
            <a:r>
              <a:rPr lang="cs-CZ" dirty="0" err="1"/>
              <a:t>für</a:t>
            </a:r>
            <a:r>
              <a:rPr lang="cs-CZ" dirty="0"/>
              <a:t> </a:t>
            </a:r>
            <a:r>
              <a:rPr lang="cs-CZ" dirty="0" err="1"/>
              <a:t>Zuverlässigkeit</a:t>
            </a:r>
            <a:r>
              <a:rPr lang="cs-CZ" dirty="0"/>
              <a:t> der </a:t>
            </a:r>
            <a:r>
              <a:rPr lang="cs-CZ" dirty="0" err="1"/>
              <a:t>gewonnenen</a:t>
            </a:r>
            <a:r>
              <a:rPr lang="cs-CZ" dirty="0"/>
              <a:t> </a:t>
            </a:r>
            <a:r>
              <a:rPr lang="cs-CZ" dirty="0" err="1"/>
              <a:t>Daten</a:t>
            </a:r>
            <a:endParaRPr lang="cs-CZ" dirty="0"/>
          </a:p>
          <a:p>
            <a:pPr lvl="1"/>
            <a:r>
              <a:rPr lang="cs-CZ" dirty="0" err="1"/>
              <a:t>Korpusgröße</a:t>
            </a:r>
            <a:r>
              <a:rPr lang="cs-CZ" dirty="0"/>
              <a:t> (</a:t>
            </a:r>
            <a:r>
              <a:rPr lang="cs-CZ" dirty="0" err="1"/>
              <a:t>Wie</a:t>
            </a:r>
            <a:r>
              <a:rPr lang="cs-CZ" dirty="0"/>
              <a:t> </a:t>
            </a:r>
            <a:r>
              <a:rPr lang="cs-CZ" dirty="0" err="1"/>
              <a:t>große</a:t>
            </a:r>
            <a:r>
              <a:rPr lang="cs-CZ" dirty="0"/>
              <a:t> </a:t>
            </a:r>
            <a:r>
              <a:rPr lang="cs-CZ" dirty="0" err="1"/>
              <a:t>Korpora</a:t>
            </a:r>
            <a:r>
              <a:rPr lang="cs-CZ" dirty="0"/>
              <a:t> </a:t>
            </a:r>
            <a:r>
              <a:rPr lang="cs-CZ" dirty="0" err="1"/>
              <a:t>sind</a:t>
            </a:r>
            <a:r>
              <a:rPr lang="cs-CZ" dirty="0"/>
              <a:t> </a:t>
            </a:r>
            <a:r>
              <a:rPr lang="cs-CZ" dirty="0" err="1"/>
              <a:t>relevant</a:t>
            </a:r>
            <a:r>
              <a:rPr lang="cs-CZ" dirty="0"/>
              <a:t> </a:t>
            </a:r>
            <a:r>
              <a:rPr lang="cs-CZ" dirty="0" err="1"/>
              <a:t>für</a:t>
            </a:r>
            <a:r>
              <a:rPr lang="cs-CZ" dirty="0"/>
              <a:t> </a:t>
            </a:r>
            <a:r>
              <a:rPr lang="cs-CZ" dirty="0" err="1"/>
              <a:t>eine</a:t>
            </a:r>
            <a:r>
              <a:rPr lang="cs-CZ" dirty="0"/>
              <a:t> </a:t>
            </a:r>
            <a:r>
              <a:rPr lang="cs-CZ" dirty="0" err="1"/>
              <a:t>linguistische</a:t>
            </a:r>
            <a:r>
              <a:rPr lang="cs-CZ" dirty="0"/>
              <a:t> </a:t>
            </a:r>
            <a:r>
              <a:rPr lang="cs-CZ" dirty="0" err="1"/>
              <a:t>Untersuchung</a:t>
            </a:r>
            <a:r>
              <a:rPr lang="cs-CZ" dirty="0"/>
              <a:t>?)</a:t>
            </a:r>
          </a:p>
          <a:p>
            <a:pPr lvl="1"/>
            <a:r>
              <a:rPr lang="cs-CZ" dirty="0" err="1"/>
              <a:t>Repräsentativität</a:t>
            </a:r>
            <a:r>
              <a:rPr lang="cs-CZ" dirty="0"/>
              <a:t> (</a:t>
            </a:r>
            <a:r>
              <a:rPr lang="cs-CZ" dirty="0" err="1"/>
              <a:t>Genre</a:t>
            </a:r>
            <a:r>
              <a:rPr lang="cs-CZ" dirty="0"/>
              <a:t>-/</a:t>
            </a:r>
            <a:r>
              <a:rPr lang="cs-CZ" dirty="0" err="1"/>
              <a:t>Texttypverteilung</a:t>
            </a:r>
            <a:r>
              <a:rPr lang="cs-CZ" dirty="0"/>
              <a:t> </a:t>
            </a:r>
            <a:r>
              <a:rPr lang="cs-CZ" dirty="0" err="1"/>
              <a:t>usw</a:t>
            </a:r>
            <a:r>
              <a:rPr lang="cs-CZ" dirty="0"/>
              <a:t>.)</a:t>
            </a:r>
          </a:p>
          <a:p>
            <a:endParaRPr lang="cs-CZ" dirty="0"/>
          </a:p>
        </p:txBody>
      </p:sp>
      <p:sp>
        <p:nvSpPr>
          <p:cNvPr id="4" name="Zástupný symbol pro datum 3"/>
          <p:cNvSpPr>
            <a:spLocks noGrp="1"/>
          </p:cNvSpPr>
          <p:nvPr>
            <p:ph type="dt" sz="half" idx="10"/>
          </p:nvPr>
        </p:nvSpPr>
        <p:spPr/>
        <p:txBody>
          <a:bodyPr/>
          <a:lstStyle/>
          <a:p>
            <a:fld id="{23A5EBBD-96D2-4E06-91F0-EC8E2424A806}" type="datetime1">
              <a:rPr lang="cs-CZ"/>
              <a:pPr/>
              <a:t>14.02.2020</a:t>
            </a:fld>
            <a:endParaRPr lang="cs-CZ"/>
          </a:p>
        </p:txBody>
      </p:sp>
      <p:sp>
        <p:nvSpPr>
          <p:cNvPr id="6" name="Zástupný symbol pro číslo snímku 5"/>
          <p:cNvSpPr>
            <a:spLocks noGrp="1"/>
          </p:cNvSpPr>
          <p:nvPr>
            <p:ph type="sldNum" sz="quarter" idx="12"/>
          </p:nvPr>
        </p:nvSpPr>
        <p:spPr/>
        <p:txBody>
          <a:bodyPr/>
          <a:lstStyle/>
          <a:p>
            <a:fld id="{2B9FBC29-4B15-4367-99AC-58866CD0606C}" type="slidenum">
              <a:rPr lang="cs-CZ"/>
              <a:pPr/>
              <a:t>36</a:t>
            </a:fld>
            <a:endParaRPr lang="cs-CZ"/>
          </a:p>
        </p:txBody>
      </p:sp>
    </p:spTree>
  </p:cSld>
  <p:clrMapOvr>
    <a:masterClrMapping/>
  </p:clrMapOvr>
  <p:transition spd="slow">
    <p:dissolv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Repräsentativität</a:t>
            </a:r>
            <a:endParaRPr lang="cs-CZ" dirty="0"/>
          </a:p>
        </p:txBody>
      </p:sp>
      <p:sp>
        <p:nvSpPr>
          <p:cNvPr id="3" name="Zástupný symbol pro obsah 2"/>
          <p:cNvSpPr>
            <a:spLocks noGrp="1"/>
          </p:cNvSpPr>
          <p:nvPr>
            <p:ph idx="1"/>
          </p:nvPr>
        </p:nvSpPr>
        <p:spPr/>
        <p:txBody>
          <a:bodyPr/>
          <a:lstStyle/>
          <a:p>
            <a:r>
              <a:rPr lang="cs-CZ" dirty="0" err="1" smtClean="0">
                <a:solidFill>
                  <a:schemeClr val="tx1"/>
                </a:solidFill>
                <a:latin typeface="+mn-lt"/>
                <a:ea typeface="+mn-ea"/>
                <a:cs typeface="+mn-cs"/>
              </a:rPr>
              <a:t>Korpora</a:t>
            </a:r>
            <a:r>
              <a:rPr lang="cs-CZ" dirty="0" smtClean="0">
                <a:solidFill>
                  <a:schemeClr val="tx1"/>
                </a:solidFill>
                <a:latin typeface="+mn-lt"/>
                <a:ea typeface="+mn-ea"/>
                <a:cs typeface="+mn-cs"/>
              </a:rPr>
              <a:t> ohne </a:t>
            </a:r>
            <a:r>
              <a:rPr lang="cs-CZ" dirty="0" err="1" smtClean="0">
                <a:solidFill>
                  <a:schemeClr val="tx1"/>
                </a:solidFill>
                <a:latin typeface="+mn-lt"/>
                <a:ea typeface="+mn-ea"/>
                <a:cs typeface="+mn-cs"/>
              </a:rPr>
              <a:t>Konzeption</a:t>
            </a:r>
            <a:r>
              <a:rPr lang="cs-CZ" dirty="0" smtClean="0">
                <a:solidFill>
                  <a:schemeClr val="tx1"/>
                </a:solidFill>
                <a:latin typeface="+mn-lt"/>
                <a:ea typeface="+mn-ea"/>
                <a:cs typeface="+mn-cs"/>
              </a:rPr>
              <a:t> </a:t>
            </a:r>
            <a:r>
              <a:rPr lang="cs-CZ" dirty="0">
                <a:solidFill>
                  <a:schemeClr val="tx1"/>
                </a:solidFill>
                <a:latin typeface="+mn-lt"/>
                <a:ea typeface="+mn-ea"/>
                <a:cs typeface="+mn-cs"/>
              </a:rPr>
              <a:t>(Bank </a:t>
            </a:r>
            <a:r>
              <a:rPr lang="cs-CZ" dirty="0" err="1">
                <a:solidFill>
                  <a:schemeClr val="tx1"/>
                </a:solidFill>
                <a:latin typeface="+mn-lt"/>
                <a:ea typeface="+mn-ea"/>
                <a:cs typeface="+mn-cs"/>
              </a:rPr>
              <a:t>of</a:t>
            </a:r>
            <a:r>
              <a:rPr lang="cs-CZ" dirty="0">
                <a:solidFill>
                  <a:schemeClr val="tx1"/>
                </a:solidFill>
                <a:latin typeface="+mn-lt"/>
                <a:ea typeface="+mn-ea"/>
                <a:cs typeface="+mn-cs"/>
              </a:rPr>
              <a:t> </a:t>
            </a:r>
            <a:r>
              <a:rPr lang="cs-CZ" dirty="0" err="1">
                <a:solidFill>
                  <a:schemeClr val="tx1"/>
                </a:solidFill>
                <a:latin typeface="+mn-lt"/>
                <a:ea typeface="+mn-ea"/>
                <a:cs typeface="+mn-cs"/>
              </a:rPr>
              <a:t>English</a:t>
            </a:r>
            <a:r>
              <a:rPr lang="cs-CZ" dirty="0">
                <a:solidFill>
                  <a:schemeClr val="tx1"/>
                </a:solidFill>
                <a:latin typeface="+mn-lt"/>
                <a:ea typeface="+mn-ea"/>
                <a:cs typeface="+mn-cs"/>
              </a:rPr>
              <a:t>, </a:t>
            </a:r>
            <a:r>
              <a:rPr lang="cs-CZ" dirty="0" err="1" smtClean="0">
                <a:solidFill>
                  <a:schemeClr val="tx1"/>
                </a:solidFill>
                <a:latin typeface="+mn-lt"/>
                <a:ea typeface="+mn-ea"/>
                <a:cs typeface="+mn-cs"/>
              </a:rPr>
              <a:t>Mannheimer</a:t>
            </a:r>
            <a:r>
              <a:rPr lang="cs-CZ" dirty="0" smtClean="0">
                <a:solidFill>
                  <a:schemeClr val="tx1"/>
                </a:solidFill>
                <a:latin typeface="+mn-lt"/>
                <a:ea typeface="+mn-ea"/>
                <a:cs typeface="+mn-cs"/>
              </a:rPr>
              <a:t> </a:t>
            </a:r>
            <a:r>
              <a:rPr lang="cs-CZ" dirty="0" err="1" smtClean="0">
                <a:solidFill>
                  <a:schemeClr val="tx1"/>
                </a:solidFill>
                <a:latin typeface="+mn-lt"/>
                <a:ea typeface="+mn-ea"/>
                <a:cs typeface="+mn-cs"/>
              </a:rPr>
              <a:t>Korpora</a:t>
            </a:r>
            <a:r>
              <a:rPr lang="cs-CZ" dirty="0" smtClean="0">
                <a:solidFill>
                  <a:schemeClr val="tx1"/>
                </a:solidFill>
                <a:latin typeface="+mn-lt"/>
                <a:ea typeface="+mn-ea"/>
                <a:cs typeface="+mn-cs"/>
              </a:rPr>
              <a:t>) </a:t>
            </a:r>
          </a:p>
          <a:p>
            <a:pPr lvl="1"/>
            <a:r>
              <a:rPr lang="cs-CZ" dirty="0" err="1" smtClean="0">
                <a:solidFill>
                  <a:schemeClr val="tx1"/>
                </a:solidFill>
              </a:rPr>
              <a:t>Mannheimer</a:t>
            </a:r>
            <a:r>
              <a:rPr lang="cs-CZ" dirty="0" smtClean="0">
                <a:solidFill>
                  <a:schemeClr val="tx1"/>
                </a:solidFill>
              </a:rPr>
              <a:t> </a:t>
            </a:r>
            <a:r>
              <a:rPr lang="cs-CZ" dirty="0" err="1" smtClean="0">
                <a:solidFill>
                  <a:schemeClr val="tx1"/>
                </a:solidFill>
              </a:rPr>
              <a:t>Korpora</a:t>
            </a:r>
            <a:r>
              <a:rPr lang="cs-CZ" dirty="0" smtClean="0">
                <a:solidFill>
                  <a:schemeClr val="tx1"/>
                </a:solidFill>
              </a:rPr>
              <a:t> </a:t>
            </a:r>
            <a:r>
              <a:rPr lang="cs-CZ" dirty="0" err="1" smtClean="0">
                <a:solidFill>
                  <a:schemeClr val="tx1"/>
                </a:solidFill>
              </a:rPr>
              <a:t>ermöglichen</a:t>
            </a:r>
            <a:r>
              <a:rPr lang="cs-CZ" dirty="0" smtClean="0">
                <a:solidFill>
                  <a:schemeClr val="tx1"/>
                </a:solidFill>
              </a:rPr>
              <a:t> </a:t>
            </a:r>
            <a:r>
              <a:rPr lang="cs-CZ" dirty="0" err="1" smtClean="0">
                <a:solidFill>
                  <a:schemeClr val="tx1"/>
                </a:solidFill>
              </a:rPr>
              <a:t>Erstellung</a:t>
            </a:r>
            <a:r>
              <a:rPr lang="cs-CZ" dirty="0" smtClean="0">
                <a:solidFill>
                  <a:schemeClr val="tx1"/>
                </a:solidFill>
              </a:rPr>
              <a:t> </a:t>
            </a:r>
            <a:r>
              <a:rPr lang="cs-CZ" dirty="0" err="1" smtClean="0">
                <a:solidFill>
                  <a:schemeClr val="tx1"/>
                </a:solidFill>
              </a:rPr>
              <a:t>eigener</a:t>
            </a:r>
            <a:r>
              <a:rPr lang="cs-CZ" dirty="0" smtClean="0">
                <a:solidFill>
                  <a:schemeClr val="tx1"/>
                </a:solidFill>
              </a:rPr>
              <a:t> </a:t>
            </a:r>
            <a:r>
              <a:rPr lang="cs-CZ" dirty="0" err="1" smtClean="0">
                <a:solidFill>
                  <a:schemeClr val="tx1"/>
                </a:solidFill>
              </a:rPr>
              <a:t>virtueller</a:t>
            </a:r>
            <a:r>
              <a:rPr lang="cs-CZ" dirty="0" smtClean="0">
                <a:solidFill>
                  <a:schemeClr val="tx1"/>
                </a:solidFill>
              </a:rPr>
              <a:t> </a:t>
            </a:r>
            <a:r>
              <a:rPr lang="cs-CZ" dirty="0" err="1" smtClean="0">
                <a:solidFill>
                  <a:schemeClr val="tx1"/>
                </a:solidFill>
              </a:rPr>
              <a:t>Korpora</a:t>
            </a:r>
            <a:r>
              <a:rPr lang="cs-CZ" dirty="0" smtClean="0">
                <a:solidFill>
                  <a:schemeClr val="tx1"/>
                </a:solidFill>
              </a:rPr>
              <a:t> (= </a:t>
            </a:r>
            <a:r>
              <a:rPr lang="cs-CZ" dirty="0" err="1" smtClean="0">
                <a:solidFill>
                  <a:schemeClr val="tx1"/>
                </a:solidFill>
              </a:rPr>
              <a:t>repräsentativ</a:t>
            </a:r>
            <a:r>
              <a:rPr lang="cs-CZ" dirty="0" smtClean="0">
                <a:solidFill>
                  <a:schemeClr val="tx1"/>
                </a:solidFill>
              </a:rPr>
              <a:t>)</a:t>
            </a:r>
            <a:endParaRPr lang="cs-CZ" dirty="0" smtClean="0">
              <a:solidFill>
                <a:schemeClr val="tx1"/>
              </a:solidFill>
              <a:latin typeface="+mn-lt"/>
              <a:ea typeface="+mn-ea"/>
              <a:cs typeface="+mn-cs"/>
            </a:endParaRPr>
          </a:p>
          <a:p>
            <a:endParaRPr lang="cs-CZ" dirty="0" smtClean="0"/>
          </a:p>
          <a:p>
            <a:r>
              <a:rPr lang="cs-CZ" dirty="0" err="1" smtClean="0"/>
              <a:t>Korpora</a:t>
            </a:r>
            <a:r>
              <a:rPr lang="cs-CZ" dirty="0" smtClean="0"/>
              <a:t> </a:t>
            </a:r>
            <a:r>
              <a:rPr lang="cs-CZ" dirty="0" err="1" smtClean="0"/>
              <a:t>mit</a:t>
            </a:r>
            <a:r>
              <a:rPr lang="cs-CZ" dirty="0" smtClean="0"/>
              <a:t> </a:t>
            </a:r>
            <a:r>
              <a:rPr lang="cs-CZ" dirty="0" err="1" smtClean="0"/>
              <a:t>Konzeption</a:t>
            </a:r>
            <a:r>
              <a:rPr lang="cs-CZ" dirty="0" smtClean="0"/>
              <a:t> </a:t>
            </a:r>
            <a:r>
              <a:rPr lang="cs-CZ" dirty="0" smtClean="0">
                <a:solidFill>
                  <a:schemeClr val="tx1"/>
                </a:solidFill>
                <a:latin typeface="+mn-lt"/>
                <a:ea typeface="+mn-ea"/>
                <a:cs typeface="+mn-cs"/>
              </a:rPr>
              <a:t>(</a:t>
            </a:r>
            <a:r>
              <a:rPr lang="cs-CZ" dirty="0">
                <a:solidFill>
                  <a:schemeClr val="tx1"/>
                </a:solidFill>
                <a:latin typeface="+mn-lt"/>
                <a:ea typeface="+mn-ea"/>
                <a:cs typeface="+mn-cs"/>
              </a:rPr>
              <a:t>ČNK, </a:t>
            </a:r>
            <a:r>
              <a:rPr lang="cs-CZ" dirty="0" err="1">
                <a:solidFill>
                  <a:schemeClr val="tx1"/>
                </a:solidFill>
                <a:latin typeface="+mn-lt"/>
                <a:ea typeface="+mn-ea"/>
                <a:cs typeface="+mn-cs"/>
              </a:rPr>
              <a:t>British</a:t>
            </a:r>
            <a:r>
              <a:rPr lang="cs-CZ" dirty="0">
                <a:solidFill>
                  <a:schemeClr val="tx1"/>
                </a:solidFill>
                <a:latin typeface="+mn-lt"/>
                <a:ea typeface="+mn-ea"/>
                <a:cs typeface="+mn-cs"/>
              </a:rPr>
              <a:t> </a:t>
            </a:r>
            <a:r>
              <a:rPr lang="cs-CZ" dirty="0" err="1">
                <a:solidFill>
                  <a:schemeClr val="tx1"/>
                </a:solidFill>
                <a:latin typeface="+mn-lt"/>
                <a:ea typeface="+mn-ea"/>
                <a:cs typeface="+mn-cs"/>
              </a:rPr>
              <a:t>national</a:t>
            </a:r>
            <a:r>
              <a:rPr lang="cs-CZ" dirty="0">
                <a:solidFill>
                  <a:schemeClr val="tx1"/>
                </a:solidFill>
                <a:latin typeface="+mn-lt"/>
                <a:ea typeface="+mn-ea"/>
                <a:cs typeface="+mn-cs"/>
              </a:rPr>
              <a:t> corpus)</a:t>
            </a:r>
          </a:p>
          <a:p>
            <a:endParaRPr lang="cs-CZ" dirty="0"/>
          </a:p>
        </p:txBody>
      </p:sp>
      <p:sp>
        <p:nvSpPr>
          <p:cNvPr id="4" name="Zástupný symbol pro datum 3"/>
          <p:cNvSpPr>
            <a:spLocks noGrp="1"/>
          </p:cNvSpPr>
          <p:nvPr>
            <p:ph type="dt" sz="half" idx="10"/>
          </p:nvPr>
        </p:nvSpPr>
        <p:spPr/>
        <p:txBody>
          <a:bodyPr/>
          <a:lstStyle/>
          <a:p>
            <a:fld id="{468200D6-5FE7-4B08-9379-39CB79BFE210}" type="datetime1">
              <a:rPr lang="cs-CZ" smtClean="0"/>
              <a:pPr/>
              <a:t>14.02.2020</a:t>
            </a:fld>
            <a:endParaRPr lang="cs-CZ"/>
          </a:p>
        </p:txBody>
      </p:sp>
      <p:sp>
        <p:nvSpPr>
          <p:cNvPr id="5" name="Zástupný symbol pro číslo snímku 4"/>
          <p:cNvSpPr>
            <a:spLocks noGrp="1"/>
          </p:cNvSpPr>
          <p:nvPr>
            <p:ph type="sldNum" sz="quarter" idx="12"/>
          </p:nvPr>
        </p:nvSpPr>
        <p:spPr/>
        <p:txBody>
          <a:bodyPr/>
          <a:lstStyle/>
          <a:p>
            <a:fld id="{F1894A37-8539-43D5-B93E-E9818CA99945}" type="slidenum">
              <a:rPr lang="cs-CZ" smtClean="0"/>
              <a:pPr/>
              <a:t>37</a:t>
            </a:fld>
            <a:endParaRPr lang="cs-CZ"/>
          </a:p>
        </p:txBody>
      </p:sp>
    </p:spTree>
  </p:cSld>
  <p:clrMapOvr>
    <a:masterClrMapping/>
  </p:clrMapOvr>
  <p:transition spd="slow">
    <p:dissolve/>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Repräsentativität</a:t>
            </a:r>
            <a:endParaRPr lang="cs-CZ" dirty="0"/>
          </a:p>
        </p:txBody>
      </p:sp>
      <p:sp>
        <p:nvSpPr>
          <p:cNvPr id="3" name="Zástupný symbol pro obsah 2"/>
          <p:cNvSpPr>
            <a:spLocks noGrp="1"/>
          </p:cNvSpPr>
          <p:nvPr>
            <p:ph idx="1"/>
          </p:nvPr>
        </p:nvSpPr>
        <p:spPr/>
        <p:txBody>
          <a:bodyPr/>
          <a:lstStyle/>
          <a:p>
            <a:r>
              <a:rPr lang="de-DE" sz="2400" dirty="0" smtClean="0"/>
              <a:t>Ziel der Korpora: möglichst universell bei der Erforschung einer gegebenen Sprache verwendbar zu sein</a:t>
            </a:r>
          </a:p>
          <a:p>
            <a:r>
              <a:rPr lang="de-DE" sz="2400" dirty="0" smtClean="0"/>
              <a:t>im Idealfall sollten solche Korpora hinsichtlich vieler relevanter linguistischer Fragestellungen, Schlussfolgerungen und Verallgemeinerungen zulassen</a:t>
            </a:r>
          </a:p>
          <a:p>
            <a:r>
              <a:rPr lang="de-DE" sz="2400" dirty="0" smtClean="0"/>
              <a:t>es ist nur </a:t>
            </a:r>
            <a:r>
              <a:rPr lang="pl-PL" sz="2400" dirty="0" smtClean="0"/>
              <a:t>teilweise und begrenz</a:t>
            </a:r>
            <a:r>
              <a:rPr lang="de-DE" sz="2400" dirty="0" smtClean="0"/>
              <a:t>t erfüllbar (Schwierigkeiten bei der en</a:t>
            </a:r>
            <a:r>
              <a:rPr lang="cs-CZ" sz="2400" dirty="0" smtClean="0"/>
              <a:t>d</a:t>
            </a:r>
            <a:r>
              <a:rPr lang="de-DE" sz="2400" dirty="0" smtClean="0"/>
              <a:t>gültigen Feststellung, was die deutsche Sprache ist)</a:t>
            </a:r>
            <a:r>
              <a:rPr lang="pl-PL" sz="2400" dirty="0" smtClean="0"/>
              <a:t>;</a:t>
            </a:r>
            <a:endParaRPr lang="de-DE" sz="2400" dirty="0" smtClean="0"/>
          </a:p>
          <a:p>
            <a:r>
              <a:rPr lang="de-DE" sz="2400" dirty="0" smtClean="0"/>
              <a:t>Erfassung eines eingeschränkten Sprachausschnittes</a:t>
            </a:r>
            <a:r>
              <a:rPr lang="pl-PL" sz="2400" dirty="0" smtClean="0"/>
              <a:t>.</a:t>
            </a:r>
          </a:p>
          <a:p>
            <a:endParaRPr lang="cs-CZ" dirty="0"/>
          </a:p>
        </p:txBody>
      </p:sp>
      <p:sp>
        <p:nvSpPr>
          <p:cNvPr id="4" name="Zástupný symbol pro datum 3"/>
          <p:cNvSpPr>
            <a:spLocks noGrp="1"/>
          </p:cNvSpPr>
          <p:nvPr>
            <p:ph type="dt" sz="half" idx="10"/>
          </p:nvPr>
        </p:nvSpPr>
        <p:spPr/>
        <p:txBody>
          <a:bodyPr/>
          <a:lstStyle/>
          <a:p>
            <a:fld id="{468200D6-5FE7-4B08-9379-39CB79BFE210}" type="datetime1">
              <a:rPr lang="cs-CZ" smtClean="0"/>
              <a:pPr/>
              <a:t>14.02.2020</a:t>
            </a:fld>
            <a:endParaRPr lang="cs-CZ"/>
          </a:p>
        </p:txBody>
      </p:sp>
      <p:sp>
        <p:nvSpPr>
          <p:cNvPr id="5" name="Zástupný symbol pro číslo snímku 4"/>
          <p:cNvSpPr>
            <a:spLocks noGrp="1"/>
          </p:cNvSpPr>
          <p:nvPr>
            <p:ph type="sldNum" sz="quarter" idx="12"/>
          </p:nvPr>
        </p:nvSpPr>
        <p:spPr/>
        <p:txBody>
          <a:bodyPr/>
          <a:lstStyle/>
          <a:p>
            <a:fld id="{F1894A37-8539-43D5-B93E-E9818CA99945}" type="slidenum">
              <a:rPr lang="cs-CZ" smtClean="0"/>
              <a:pPr/>
              <a:t>38</a:t>
            </a:fld>
            <a:endParaRPr lang="cs-CZ"/>
          </a:p>
        </p:txBody>
      </p:sp>
    </p:spTree>
  </p:cSld>
  <p:clrMapOvr>
    <a:masterClrMapping/>
  </p:clrMapOvr>
  <p:transition spd="slow">
    <p:dissolve/>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83568" y="260648"/>
            <a:ext cx="7772400" cy="1143000"/>
          </a:xfrm>
        </p:spPr>
        <p:txBody>
          <a:bodyPr/>
          <a:lstStyle/>
          <a:p>
            <a:r>
              <a:rPr lang="cs-CZ" dirty="0" err="1" smtClean="0"/>
              <a:t>Ergebnisauswertung</a:t>
            </a:r>
            <a:endParaRPr lang="cs-CZ" dirty="0"/>
          </a:p>
        </p:txBody>
      </p:sp>
      <p:sp>
        <p:nvSpPr>
          <p:cNvPr id="3" name="Zástupný symbol pro obsah 2"/>
          <p:cNvSpPr>
            <a:spLocks noGrp="1"/>
          </p:cNvSpPr>
          <p:nvPr>
            <p:ph idx="1"/>
          </p:nvPr>
        </p:nvSpPr>
        <p:spPr>
          <a:xfrm>
            <a:off x="685800" y="1268760"/>
            <a:ext cx="7772400" cy="4827240"/>
          </a:xfrm>
        </p:spPr>
        <p:txBody>
          <a:bodyPr>
            <a:normAutofit lnSpcReduction="10000"/>
          </a:bodyPr>
          <a:lstStyle/>
          <a:p>
            <a:r>
              <a:rPr lang="de-DE" sz="2000" dirty="0" smtClean="0"/>
              <a:t>drei Ansätze: </a:t>
            </a:r>
          </a:p>
          <a:p>
            <a:pPr lvl="1">
              <a:buNone/>
            </a:pPr>
            <a:r>
              <a:rPr lang="de-DE" sz="2000" dirty="0" smtClean="0"/>
              <a:t>a) </a:t>
            </a:r>
            <a:r>
              <a:rPr lang="de-DE" sz="2000" b="1" dirty="0" smtClean="0"/>
              <a:t>quantitative Auswertungen</a:t>
            </a:r>
            <a:r>
              <a:rPr lang="de-DE" sz="2000" dirty="0" smtClean="0"/>
              <a:t> </a:t>
            </a:r>
          </a:p>
          <a:p>
            <a:pPr lvl="2"/>
            <a:r>
              <a:rPr lang="de-DE" sz="2000" dirty="0" smtClean="0"/>
              <a:t>„das Bestimmen von Häufigkeiten im Korpus und die sich daraus ergebende Möglichkeit, Ergebnisse unmittelbar miteinander zu vergleichen“ (Scherer)</a:t>
            </a:r>
          </a:p>
          <a:p>
            <a:pPr lvl="1">
              <a:buNone/>
            </a:pPr>
            <a:r>
              <a:rPr lang="de-DE" sz="2000" dirty="0" smtClean="0"/>
              <a:t>b)</a:t>
            </a:r>
            <a:r>
              <a:rPr lang="de-DE" sz="2000" b="1" dirty="0" smtClean="0"/>
              <a:t> qualitative Auswertungen</a:t>
            </a:r>
            <a:r>
              <a:rPr lang="de-DE" sz="2000" dirty="0" smtClean="0"/>
              <a:t> </a:t>
            </a:r>
          </a:p>
          <a:p>
            <a:pPr lvl="2"/>
            <a:r>
              <a:rPr lang="de-DE" sz="2000" dirty="0" smtClean="0"/>
              <a:t>„die Ermittlung, die Klassifizierung, die Einordnung und Interpretation von bestimmten Phänomenen“ (Scherer) </a:t>
            </a:r>
          </a:p>
          <a:p>
            <a:pPr lvl="1">
              <a:buNone/>
            </a:pPr>
            <a:r>
              <a:rPr lang="de-DE" sz="2000" dirty="0" smtClean="0"/>
              <a:t>c) </a:t>
            </a:r>
            <a:r>
              <a:rPr lang="de-DE" sz="2000" b="1" dirty="0" smtClean="0"/>
              <a:t>quantitativ-qualitative Auswertungen</a:t>
            </a:r>
            <a:r>
              <a:rPr lang="de-DE" sz="2000" dirty="0" smtClean="0"/>
              <a:t> </a:t>
            </a:r>
          </a:p>
          <a:p>
            <a:pPr lvl="2"/>
            <a:r>
              <a:rPr lang="de-DE" sz="2000" dirty="0" smtClean="0"/>
              <a:t>Methoden beider Ansätze werden kombiniert </a:t>
            </a:r>
          </a:p>
          <a:p>
            <a:pPr lvl="3"/>
            <a:r>
              <a:rPr lang="de-DE" dirty="0" smtClean="0"/>
              <a:t>Beispiel: </a:t>
            </a:r>
            <a:r>
              <a:rPr lang="de-DE" dirty="0" smtClean="0"/>
              <a:t>Ko</a:t>
            </a:r>
            <a:r>
              <a:rPr lang="cs-CZ" dirty="0" err="1" smtClean="0"/>
              <a:t>okkurrenz</a:t>
            </a:r>
            <a:r>
              <a:rPr lang="de-DE" dirty="0" err="1" smtClean="0"/>
              <a:t>analyse</a:t>
            </a:r>
            <a:r>
              <a:rPr lang="de-DE" dirty="0" smtClean="0"/>
              <a:t> </a:t>
            </a:r>
            <a:endParaRPr lang="cs-CZ" dirty="0" smtClean="0"/>
          </a:p>
          <a:p>
            <a:endParaRPr lang="cs-CZ" sz="2000" dirty="0" smtClean="0"/>
          </a:p>
          <a:p>
            <a:r>
              <a:rPr lang="de-DE" sz="2000" b="1" dirty="0" smtClean="0"/>
              <a:t>Studium von Daten</a:t>
            </a:r>
          </a:p>
          <a:p>
            <a:pPr lvl="1"/>
            <a:r>
              <a:rPr lang="de-DE" sz="2000" dirty="0" smtClean="0"/>
              <a:t>systematisch, konsistent, ohne Lücken (systematische Bearbeitung</a:t>
            </a:r>
            <a:r>
              <a:rPr lang="cs-CZ" sz="1600" dirty="0" smtClean="0"/>
              <a:t>) </a:t>
            </a:r>
            <a:endParaRPr lang="de-DE" sz="1600" dirty="0" smtClean="0"/>
          </a:p>
          <a:p>
            <a:endParaRPr lang="cs-CZ" dirty="0"/>
          </a:p>
        </p:txBody>
      </p:sp>
      <p:sp>
        <p:nvSpPr>
          <p:cNvPr id="4" name="Zástupný symbol pro datum 3"/>
          <p:cNvSpPr>
            <a:spLocks noGrp="1"/>
          </p:cNvSpPr>
          <p:nvPr>
            <p:ph type="dt" sz="half" idx="10"/>
          </p:nvPr>
        </p:nvSpPr>
        <p:spPr/>
        <p:txBody>
          <a:bodyPr/>
          <a:lstStyle/>
          <a:p>
            <a:fld id="{468200D6-5FE7-4B08-9379-39CB79BFE210}" type="datetime1">
              <a:rPr lang="cs-CZ" smtClean="0"/>
              <a:pPr/>
              <a:t>14.02.2020</a:t>
            </a:fld>
            <a:endParaRPr lang="cs-CZ"/>
          </a:p>
        </p:txBody>
      </p:sp>
      <p:sp>
        <p:nvSpPr>
          <p:cNvPr id="5" name="Zástupný symbol pro číslo snímku 4"/>
          <p:cNvSpPr>
            <a:spLocks noGrp="1"/>
          </p:cNvSpPr>
          <p:nvPr>
            <p:ph type="sldNum" sz="quarter" idx="12"/>
          </p:nvPr>
        </p:nvSpPr>
        <p:spPr/>
        <p:txBody>
          <a:bodyPr/>
          <a:lstStyle/>
          <a:p>
            <a:fld id="{F1894A37-8539-43D5-B93E-E9818CA99945}" type="slidenum">
              <a:rPr lang="cs-CZ" smtClean="0"/>
              <a:pPr/>
              <a:t>39</a:t>
            </a:fld>
            <a:endParaRPr lang="cs-CZ"/>
          </a:p>
        </p:txBody>
      </p:sp>
    </p:spTree>
  </p:cSld>
  <p:clrMapOvr>
    <a:masterClrMapping/>
  </p:clrMapOvr>
  <p:transition spd="slow">
    <p:dissolv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err="1" smtClean="0"/>
              <a:t>Was</a:t>
            </a:r>
            <a:r>
              <a:rPr lang="cs-CZ" dirty="0" smtClean="0"/>
              <a:t> </a:t>
            </a:r>
            <a:r>
              <a:rPr lang="cs-CZ" dirty="0" err="1" smtClean="0"/>
              <a:t>ist</a:t>
            </a:r>
            <a:r>
              <a:rPr lang="cs-CZ" dirty="0" smtClean="0"/>
              <a:t> </a:t>
            </a:r>
            <a:r>
              <a:rPr lang="cs-CZ" dirty="0" err="1" smtClean="0"/>
              <a:t>ein</a:t>
            </a:r>
            <a:r>
              <a:rPr lang="cs-CZ" dirty="0" smtClean="0"/>
              <a:t> Korpus? - </a:t>
            </a:r>
            <a:r>
              <a:rPr lang="cs-CZ" dirty="0" err="1" smtClean="0"/>
              <a:t>Definition</a:t>
            </a:r>
            <a:endParaRPr lang="cs-CZ" dirty="0"/>
          </a:p>
        </p:txBody>
      </p:sp>
      <p:sp>
        <p:nvSpPr>
          <p:cNvPr id="3" name="Zástupný symbol pro obsah 2"/>
          <p:cNvSpPr>
            <a:spLocks noGrp="1"/>
          </p:cNvSpPr>
          <p:nvPr>
            <p:ph idx="1"/>
          </p:nvPr>
        </p:nvSpPr>
        <p:spPr/>
        <p:txBody>
          <a:bodyPr>
            <a:normAutofit fontScale="92500" lnSpcReduction="10000"/>
          </a:bodyPr>
          <a:lstStyle/>
          <a:p>
            <a:r>
              <a:rPr lang="de-DE" sz="2000" b="1" dirty="0" smtClean="0">
                <a:effectLst>
                  <a:outerShdw blurRad="38100" dist="38100" dir="2700000" algn="tl">
                    <a:srgbClr val="000000">
                      <a:alpha val="43137"/>
                    </a:srgbClr>
                  </a:outerShdw>
                </a:effectLst>
              </a:rPr>
              <a:t>„Ein Korpus ist eine Sammlung von authentischen Sprachdaten.“ </a:t>
            </a:r>
            <a:r>
              <a:rPr lang="de-DE" sz="2000" dirty="0" smtClean="0"/>
              <a:t>(Scherer) </a:t>
            </a:r>
          </a:p>
          <a:p>
            <a:pPr lvl="1">
              <a:buNone/>
            </a:pPr>
            <a:r>
              <a:rPr lang="cs-CZ" sz="2000" dirty="0" smtClean="0"/>
              <a:t>= </a:t>
            </a:r>
            <a:r>
              <a:rPr lang="de-DE" sz="2000" dirty="0" smtClean="0"/>
              <a:t>einfache Textsammlungen,</a:t>
            </a:r>
            <a:r>
              <a:rPr lang="cs-CZ" sz="2000" dirty="0" smtClean="0"/>
              <a:t> </a:t>
            </a:r>
            <a:r>
              <a:rPr lang="de-DE" sz="2000" dirty="0" smtClean="0"/>
              <a:t>die </a:t>
            </a:r>
            <a:r>
              <a:rPr lang="de-DE" sz="2000" u="sng" dirty="0" smtClean="0"/>
              <a:t>nicht</a:t>
            </a:r>
            <a:r>
              <a:rPr lang="de-DE" sz="2000" dirty="0" smtClean="0"/>
              <a:t> mithilfe von den </a:t>
            </a:r>
            <a:r>
              <a:rPr lang="de-DE" sz="2000" dirty="0" err="1" smtClean="0"/>
              <a:t>Korpusmethoden</a:t>
            </a:r>
            <a:r>
              <a:rPr lang="de-DE" sz="2000" dirty="0" smtClean="0"/>
              <a:t> bearbeitet werden müssen </a:t>
            </a:r>
          </a:p>
          <a:p>
            <a:pPr lvl="2">
              <a:buNone/>
            </a:pPr>
            <a:r>
              <a:rPr lang="de-DE" sz="2000" dirty="0" smtClean="0"/>
              <a:t>z. B. Webseiten, Zeitungen </a:t>
            </a:r>
            <a:endParaRPr lang="cs-CZ" sz="2000" dirty="0" smtClean="0"/>
          </a:p>
          <a:p>
            <a:pPr lvl="2">
              <a:buNone/>
            </a:pPr>
            <a:r>
              <a:rPr lang="de-DE" sz="2000" dirty="0" smtClean="0">
                <a:sym typeface="Symbol"/>
              </a:rPr>
              <a:t></a:t>
            </a:r>
            <a:r>
              <a:rPr lang="cs-CZ" sz="2000" dirty="0" smtClean="0">
                <a:sym typeface="Symbol"/>
              </a:rPr>
              <a:t> </a:t>
            </a:r>
            <a:r>
              <a:rPr lang="cs-CZ" sz="2000" dirty="0" err="1" smtClean="0">
                <a:sym typeface="Symbol"/>
              </a:rPr>
              <a:t>sehr</a:t>
            </a:r>
            <a:r>
              <a:rPr lang="cs-CZ" sz="2000" dirty="0" smtClean="0">
                <a:sym typeface="Symbol"/>
              </a:rPr>
              <a:t> </a:t>
            </a:r>
            <a:r>
              <a:rPr lang="cs-CZ" sz="2000" dirty="0" err="1" smtClean="0">
                <a:sym typeface="Symbol"/>
              </a:rPr>
              <a:t>breite</a:t>
            </a:r>
            <a:r>
              <a:rPr lang="cs-CZ" sz="2000" dirty="0" smtClean="0">
                <a:sym typeface="Symbol"/>
              </a:rPr>
              <a:t> </a:t>
            </a:r>
            <a:r>
              <a:rPr lang="cs-CZ" sz="2000" dirty="0" err="1" smtClean="0">
                <a:sym typeface="Symbol"/>
              </a:rPr>
              <a:t>Definition</a:t>
            </a:r>
            <a:endParaRPr lang="cs-CZ" sz="2000" dirty="0" smtClean="0"/>
          </a:p>
          <a:p>
            <a:pPr lvl="2">
              <a:buNone/>
            </a:pPr>
            <a:endParaRPr lang="de-DE" sz="2000" dirty="0" smtClean="0"/>
          </a:p>
          <a:p>
            <a:r>
              <a:rPr lang="de-DE" sz="2000" b="1" dirty="0" smtClean="0">
                <a:effectLst>
                  <a:outerShdw blurRad="38100" dist="38100" dir="2700000" algn="tl">
                    <a:srgbClr val="000000">
                      <a:alpha val="43137"/>
                    </a:srgbClr>
                  </a:outerShdw>
                </a:effectLst>
              </a:rPr>
              <a:t>„Ein Korpus ist eine Sammlung von Texten oder Textteilen, die bewusst nach bestimmten sprachwissenschaftlichen Kriterien ausgewählt und geordnet werden.“ </a:t>
            </a:r>
            <a:r>
              <a:rPr lang="de-DE" sz="2000" dirty="0" smtClean="0"/>
              <a:t>(Scherer)</a:t>
            </a:r>
          </a:p>
          <a:p>
            <a:pPr lvl="1"/>
            <a:r>
              <a:rPr lang="de-DE" sz="2000" dirty="0" smtClean="0"/>
              <a:t>komplette Textsammlungen, die mit Bezugnahme auf ihr Ziel in repräsentativer Weise  zusammengestellt sind und die mithilfe von den </a:t>
            </a:r>
            <a:r>
              <a:rPr lang="de-DE" sz="2000" dirty="0" err="1" smtClean="0"/>
              <a:t>Korpusmethoden</a:t>
            </a:r>
            <a:r>
              <a:rPr lang="de-DE" sz="2000" dirty="0" smtClean="0"/>
              <a:t> bearbeitet werden</a:t>
            </a:r>
            <a:endParaRPr lang="cs-CZ" sz="2000" dirty="0" smtClean="0"/>
          </a:p>
          <a:p>
            <a:pPr lvl="2">
              <a:buNone/>
            </a:pPr>
            <a:r>
              <a:rPr lang="de-DE" dirty="0" smtClean="0">
                <a:sym typeface="Symbol"/>
              </a:rPr>
              <a:t></a:t>
            </a:r>
            <a:r>
              <a:rPr lang="cs-CZ" dirty="0" smtClean="0">
                <a:sym typeface="Symbol"/>
              </a:rPr>
              <a:t> </a:t>
            </a:r>
            <a:r>
              <a:rPr lang="cs-CZ" dirty="0" err="1" smtClean="0">
                <a:sym typeface="Symbol"/>
              </a:rPr>
              <a:t>engere</a:t>
            </a:r>
            <a:r>
              <a:rPr lang="cs-CZ" dirty="0" smtClean="0">
                <a:sym typeface="Symbol"/>
              </a:rPr>
              <a:t> </a:t>
            </a:r>
            <a:r>
              <a:rPr lang="cs-CZ" dirty="0" err="1" smtClean="0">
                <a:sym typeface="Symbol"/>
              </a:rPr>
              <a:t>Definition</a:t>
            </a:r>
            <a:endParaRPr lang="cs-CZ" dirty="0"/>
          </a:p>
        </p:txBody>
      </p:sp>
      <p:sp>
        <p:nvSpPr>
          <p:cNvPr id="4" name="Zástupný symbol pro datum 3"/>
          <p:cNvSpPr>
            <a:spLocks noGrp="1"/>
          </p:cNvSpPr>
          <p:nvPr>
            <p:ph type="dt" sz="half" idx="10"/>
          </p:nvPr>
        </p:nvSpPr>
        <p:spPr/>
        <p:txBody>
          <a:bodyPr/>
          <a:lstStyle/>
          <a:p>
            <a:fld id="{468200D6-5FE7-4B08-9379-39CB79BFE210}" type="datetime1">
              <a:rPr lang="cs-CZ" smtClean="0"/>
              <a:pPr/>
              <a:t>14.02.2020</a:t>
            </a:fld>
            <a:endParaRPr lang="cs-CZ"/>
          </a:p>
        </p:txBody>
      </p:sp>
      <p:sp>
        <p:nvSpPr>
          <p:cNvPr id="5" name="Zástupný symbol pro číslo snímku 4"/>
          <p:cNvSpPr>
            <a:spLocks noGrp="1"/>
          </p:cNvSpPr>
          <p:nvPr>
            <p:ph type="sldNum" sz="quarter" idx="12"/>
          </p:nvPr>
        </p:nvSpPr>
        <p:spPr/>
        <p:txBody>
          <a:bodyPr/>
          <a:lstStyle/>
          <a:p>
            <a:fld id="{F1894A37-8539-43D5-B93E-E9818CA99945}" type="slidenum">
              <a:rPr lang="cs-CZ" smtClean="0"/>
              <a:pPr/>
              <a:t>4</a:t>
            </a:fld>
            <a:endParaRPr lang="cs-CZ"/>
          </a:p>
        </p:txBody>
      </p:sp>
    </p:spTree>
  </p:cSld>
  <p:clrMapOvr>
    <a:masterClrMapping/>
  </p:clrMapOvr>
  <p:transition spd="slow">
    <p:dissolv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cs-CZ"/>
              <a:t>KORPUSLINGUISTIK</a:t>
            </a:r>
          </a:p>
        </p:txBody>
      </p:sp>
      <p:sp>
        <p:nvSpPr>
          <p:cNvPr id="24579" name="Rectangle 3"/>
          <p:cNvSpPr>
            <a:spLocks noGrp="1" noChangeArrowheads="1"/>
          </p:cNvSpPr>
          <p:nvPr>
            <p:ph idx="1"/>
          </p:nvPr>
        </p:nvSpPr>
        <p:spPr/>
        <p:txBody>
          <a:bodyPr/>
          <a:lstStyle/>
          <a:p>
            <a:pPr algn="ctr">
              <a:buFontTx/>
              <a:buNone/>
            </a:pPr>
            <a:r>
              <a:rPr lang="cs-CZ" sz="2400"/>
              <a:t>„Die </a:t>
            </a:r>
            <a:r>
              <a:rPr lang="cs-CZ" sz="2400" b="1"/>
              <a:t>Korpuslinguistik</a:t>
            </a:r>
            <a:r>
              <a:rPr lang="cs-CZ" sz="2400"/>
              <a:t> ist ein Bereich der Linguistik, in dem Theorien über Sprache anhand von Belegen oder statistischen Daten aus Textkorpora aufgestellt oder überprüft werden.“ </a:t>
            </a:r>
          </a:p>
          <a:p>
            <a:pPr algn="ctr">
              <a:buFontTx/>
              <a:buNone/>
            </a:pPr>
            <a:r>
              <a:rPr lang="cs-CZ" sz="2400"/>
              <a:t>(Wikipedia)</a:t>
            </a:r>
          </a:p>
          <a:p>
            <a:endParaRPr lang="cs-CZ" sz="2400"/>
          </a:p>
          <a:p>
            <a:pPr>
              <a:buFontTx/>
              <a:buNone/>
            </a:pPr>
            <a:r>
              <a:rPr lang="cs-CZ" sz="2400"/>
              <a:t>Korpora zweierlei benutzt: </a:t>
            </a:r>
          </a:p>
          <a:p>
            <a:pPr>
              <a:buFontTx/>
              <a:buNone/>
            </a:pPr>
            <a:endParaRPr lang="cs-CZ" sz="2400"/>
          </a:p>
          <a:p>
            <a:pPr lvl="1"/>
            <a:r>
              <a:rPr lang="cs-CZ" sz="2000" b="1"/>
              <a:t>corpus-based approach</a:t>
            </a:r>
            <a:r>
              <a:rPr lang="cs-CZ" sz="2000"/>
              <a:t> </a:t>
            </a:r>
          </a:p>
          <a:p>
            <a:pPr lvl="1"/>
            <a:r>
              <a:rPr lang="cs-CZ" sz="2000" b="1"/>
              <a:t>corpus-driven approach</a:t>
            </a:r>
            <a:endParaRPr lang="cs-CZ" sz="2000"/>
          </a:p>
          <a:p>
            <a:pPr>
              <a:buFontTx/>
              <a:buNone/>
            </a:pPr>
            <a:endParaRPr lang="cs-CZ" sz="3600"/>
          </a:p>
        </p:txBody>
      </p:sp>
      <p:sp>
        <p:nvSpPr>
          <p:cNvPr id="4" name="Zástupný symbol pro datum 3"/>
          <p:cNvSpPr>
            <a:spLocks noGrp="1"/>
          </p:cNvSpPr>
          <p:nvPr>
            <p:ph type="dt" sz="half" idx="10"/>
          </p:nvPr>
        </p:nvSpPr>
        <p:spPr/>
        <p:txBody>
          <a:bodyPr/>
          <a:lstStyle/>
          <a:p>
            <a:fld id="{8150813F-0EC7-4A71-88A6-DD60A282A5BC}" type="datetime1">
              <a:rPr lang="cs-CZ"/>
              <a:pPr/>
              <a:t>14.02.2020</a:t>
            </a:fld>
            <a:endParaRPr lang="cs-CZ"/>
          </a:p>
        </p:txBody>
      </p:sp>
      <p:sp>
        <p:nvSpPr>
          <p:cNvPr id="6" name="Zástupný symbol pro číslo snímku 5"/>
          <p:cNvSpPr>
            <a:spLocks noGrp="1"/>
          </p:cNvSpPr>
          <p:nvPr>
            <p:ph type="sldNum" sz="quarter" idx="12"/>
          </p:nvPr>
        </p:nvSpPr>
        <p:spPr/>
        <p:txBody>
          <a:bodyPr/>
          <a:lstStyle/>
          <a:p>
            <a:fld id="{1026CC7B-FE41-4910-B26F-331A2E2B1986}" type="slidenum">
              <a:rPr lang="cs-CZ"/>
              <a:pPr/>
              <a:t>40</a:t>
            </a:fld>
            <a:endParaRPr lang="cs-CZ"/>
          </a:p>
        </p:txBody>
      </p:sp>
    </p:spTree>
  </p:cSld>
  <p:clrMapOvr>
    <a:masterClrMapping/>
  </p:clrMapOvr>
  <p:transition spd="slow">
    <p:dissolve/>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83568" y="260648"/>
            <a:ext cx="7772400" cy="1143000"/>
          </a:xfrm>
        </p:spPr>
        <p:txBody>
          <a:bodyPr/>
          <a:lstStyle/>
          <a:p>
            <a:r>
              <a:rPr lang="cs-CZ" dirty="0" err="1" smtClean="0"/>
              <a:t>Korpuslinguistik</a:t>
            </a:r>
            <a:endParaRPr lang="cs-CZ" dirty="0"/>
          </a:p>
        </p:txBody>
      </p:sp>
      <p:sp>
        <p:nvSpPr>
          <p:cNvPr id="3" name="Zástupný symbol pro obsah 2"/>
          <p:cNvSpPr>
            <a:spLocks noGrp="1"/>
          </p:cNvSpPr>
          <p:nvPr>
            <p:ph idx="1"/>
          </p:nvPr>
        </p:nvSpPr>
        <p:spPr>
          <a:xfrm>
            <a:off x="685800" y="1340768"/>
            <a:ext cx="7772400" cy="4968552"/>
          </a:xfrm>
        </p:spPr>
        <p:txBody>
          <a:bodyPr/>
          <a:lstStyle/>
          <a:p>
            <a:r>
              <a:rPr lang="de-DE" sz="2000" dirty="0" smtClean="0"/>
              <a:t>Teilbereich der Sprachwissenschaft </a:t>
            </a:r>
          </a:p>
          <a:p>
            <a:r>
              <a:rPr lang="de-DE" sz="2000" dirty="0" smtClean="0"/>
              <a:t>beschäftigt sich mit dem </a:t>
            </a:r>
            <a:r>
              <a:rPr lang="de-DE" sz="2000" b="1" dirty="0" smtClean="0"/>
              <a:t>Aufbau, der Aufbereitung und der Auswertung von (elektronischen) Korpora</a:t>
            </a:r>
          </a:p>
          <a:p>
            <a:r>
              <a:rPr lang="de-DE" sz="2000" dirty="0" smtClean="0"/>
              <a:t>studiert die Sprache mittels von </a:t>
            </a:r>
            <a:r>
              <a:rPr lang="de-DE" sz="2000" b="1" dirty="0" smtClean="0"/>
              <a:t>Korpora</a:t>
            </a:r>
            <a:r>
              <a:rPr lang="de-DE" sz="2000" dirty="0" smtClean="0"/>
              <a:t> und der von ihnen abgeleiteten </a:t>
            </a:r>
            <a:r>
              <a:rPr lang="de-DE" sz="2000" b="1" dirty="0" smtClean="0"/>
              <a:t>Methodologie</a:t>
            </a:r>
            <a:r>
              <a:rPr lang="de-DE" sz="2000" dirty="0" smtClean="0"/>
              <a:t> </a:t>
            </a:r>
          </a:p>
          <a:p>
            <a:r>
              <a:rPr lang="de-DE" sz="2000" dirty="0" smtClean="0"/>
              <a:t>ist notwendig mit den realen, geschriebenen oder gesprochenen Texten verbunden </a:t>
            </a:r>
          </a:p>
          <a:p>
            <a:r>
              <a:rPr lang="de-DE" sz="2000" dirty="0" smtClean="0"/>
              <a:t>beschäftigt sich mit ausschließlich „</a:t>
            </a:r>
            <a:r>
              <a:rPr lang="de-DE" sz="2000" b="1" dirty="0" smtClean="0"/>
              <a:t>authentischen Sprachdaten</a:t>
            </a:r>
            <a:r>
              <a:rPr lang="de-DE" sz="2000" dirty="0" smtClean="0"/>
              <a:t>“ </a:t>
            </a:r>
          </a:p>
          <a:p>
            <a:r>
              <a:rPr lang="de-DE" sz="2000" b="1" dirty="0" smtClean="0"/>
              <a:t>Hauptaufgabengebiete:</a:t>
            </a:r>
          </a:p>
          <a:p>
            <a:pPr lvl="1"/>
            <a:r>
              <a:rPr lang="de-DE" sz="2000" b="1" dirty="0" smtClean="0"/>
              <a:t>Erstellung von Korpora</a:t>
            </a:r>
          </a:p>
          <a:p>
            <a:pPr lvl="1"/>
            <a:r>
              <a:rPr lang="de-DE" sz="2000" b="1" dirty="0" smtClean="0"/>
              <a:t>Verwendung von Korpora</a:t>
            </a:r>
            <a:r>
              <a:rPr lang="de-DE" sz="2000" dirty="0" smtClean="0"/>
              <a:t> </a:t>
            </a:r>
            <a:r>
              <a:rPr lang="de-DE" sz="2000" b="1" dirty="0" smtClean="0"/>
              <a:t>als Datenquelle </a:t>
            </a:r>
            <a:r>
              <a:rPr lang="de-DE" sz="2000" dirty="0" smtClean="0"/>
              <a:t>zur Unterstützung linguistischer Analyse </a:t>
            </a:r>
          </a:p>
          <a:p>
            <a:endParaRPr lang="cs-CZ" dirty="0"/>
          </a:p>
        </p:txBody>
      </p:sp>
      <p:sp>
        <p:nvSpPr>
          <p:cNvPr id="4" name="Zástupný symbol pro datum 3"/>
          <p:cNvSpPr>
            <a:spLocks noGrp="1"/>
          </p:cNvSpPr>
          <p:nvPr>
            <p:ph type="dt" sz="half" idx="10"/>
          </p:nvPr>
        </p:nvSpPr>
        <p:spPr/>
        <p:txBody>
          <a:bodyPr/>
          <a:lstStyle/>
          <a:p>
            <a:fld id="{468200D6-5FE7-4B08-9379-39CB79BFE210}" type="datetime1">
              <a:rPr lang="cs-CZ" smtClean="0"/>
              <a:pPr/>
              <a:t>14.02.2020</a:t>
            </a:fld>
            <a:endParaRPr lang="cs-CZ"/>
          </a:p>
        </p:txBody>
      </p:sp>
      <p:sp>
        <p:nvSpPr>
          <p:cNvPr id="5" name="Zástupný symbol pro číslo snímku 4"/>
          <p:cNvSpPr>
            <a:spLocks noGrp="1"/>
          </p:cNvSpPr>
          <p:nvPr>
            <p:ph type="sldNum" sz="quarter" idx="12"/>
          </p:nvPr>
        </p:nvSpPr>
        <p:spPr/>
        <p:txBody>
          <a:bodyPr/>
          <a:lstStyle/>
          <a:p>
            <a:fld id="{F1894A37-8539-43D5-B93E-E9818CA99945}" type="slidenum">
              <a:rPr lang="cs-CZ" smtClean="0"/>
              <a:pPr/>
              <a:t>41</a:t>
            </a:fld>
            <a:endParaRPr lang="cs-CZ"/>
          </a:p>
        </p:txBody>
      </p:sp>
    </p:spTree>
  </p:cSld>
  <p:clrMapOvr>
    <a:masterClrMapping/>
  </p:clrMapOvr>
  <p:transition spd="slow">
    <p:dissolve/>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050"/>
          <p:cNvSpPr>
            <a:spLocks noGrp="1" noChangeArrowheads="1"/>
          </p:cNvSpPr>
          <p:nvPr>
            <p:ph type="title"/>
          </p:nvPr>
        </p:nvSpPr>
        <p:spPr>
          <a:xfrm>
            <a:off x="683568" y="548680"/>
            <a:ext cx="7772400" cy="1143000"/>
          </a:xfrm>
        </p:spPr>
        <p:txBody>
          <a:bodyPr/>
          <a:lstStyle/>
          <a:p>
            <a:r>
              <a:rPr lang="cs-CZ" dirty="0" err="1" smtClean="0"/>
              <a:t>Geschichte</a:t>
            </a:r>
            <a:r>
              <a:rPr lang="cs-CZ" dirty="0" smtClean="0"/>
              <a:t> – bis 1960</a:t>
            </a:r>
            <a:endParaRPr lang="cs-CZ" dirty="0"/>
          </a:p>
        </p:txBody>
      </p:sp>
      <p:sp>
        <p:nvSpPr>
          <p:cNvPr id="25603" name="Rectangle 2051"/>
          <p:cNvSpPr>
            <a:spLocks noGrp="1" noChangeArrowheads="1"/>
          </p:cNvSpPr>
          <p:nvPr>
            <p:ph idx="1"/>
          </p:nvPr>
        </p:nvSpPr>
        <p:spPr>
          <a:xfrm>
            <a:off x="611560" y="1628800"/>
            <a:ext cx="7772400" cy="4876800"/>
          </a:xfrm>
        </p:spPr>
        <p:txBody>
          <a:bodyPr>
            <a:normAutofit lnSpcReduction="10000"/>
          </a:bodyPr>
          <a:lstStyle/>
          <a:p>
            <a:pPr>
              <a:lnSpc>
                <a:spcPct val="90000"/>
              </a:lnSpc>
            </a:pPr>
            <a:r>
              <a:rPr lang="cs-CZ" sz="2800" dirty="0" err="1" smtClean="0"/>
              <a:t>manuell</a:t>
            </a:r>
            <a:r>
              <a:rPr lang="cs-CZ" sz="2800" dirty="0" smtClean="0"/>
              <a:t> </a:t>
            </a:r>
            <a:r>
              <a:rPr lang="cs-CZ" sz="2800" dirty="0" err="1"/>
              <a:t>gesammelte</a:t>
            </a:r>
            <a:r>
              <a:rPr lang="cs-CZ" sz="2800" dirty="0"/>
              <a:t> </a:t>
            </a:r>
            <a:r>
              <a:rPr lang="cs-CZ" sz="2800" dirty="0" err="1"/>
              <a:t>Textkorpora</a:t>
            </a:r>
            <a:r>
              <a:rPr lang="cs-CZ" sz="2800" dirty="0"/>
              <a:t> (</a:t>
            </a:r>
            <a:r>
              <a:rPr lang="cs-CZ" sz="2800" dirty="0" err="1"/>
              <a:t>Zettelkataloge</a:t>
            </a:r>
            <a:r>
              <a:rPr lang="cs-CZ" sz="2800" dirty="0"/>
              <a:t>, Archive) – </a:t>
            </a:r>
            <a:r>
              <a:rPr lang="cs-CZ" sz="2800" dirty="0" err="1"/>
              <a:t>für</a:t>
            </a:r>
            <a:r>
              <a:rPr lang="cs-CZ" sz="2800" dirty="0"/>
              <a:t> </a:t>
            </a:r>
            <a:r>
              <a:rPr lang="cs-CZ" sz="2800" dirty="0" err="1"/>
              <a:t>Lexikographie</a:t>
            </a:r>
            <a:r>
              <a:rPr lang="cs-CZ" sz="2800" dirty="0"/>
              <a:t>, </a:t>
            </a:r>
            <a:r>
              <a:rPr lang="cs-CZ" sz="2800" dirty="0" err="1"/>
              <a:t>Pädagogik</a:t>
            </a:r>
            <a:r>
              <a:rPr lang="cs-CZ" sz="2800" dirty="0"/>
              <a:t> </a:t>
            </a:r>
            <a:r>
              <a:rPr lang="cs-CZ" sz="2800" dirty="0" err="1"/>
              <a:t>und</a:t>
            </a:r>
            <a:r>
              <a:rPr lang="cs-CZ" sz="2800" dirty="0"/>
              <a:t> </a:t>
            </a:r>
            <a:r>
              <a:rPr lang="cs-CZ" sz="2800" dirty="0" err="1"/>
              <a:t>Beschreibung</a:t>
            </a:r>
            <a:r>
              <a:rPr lang="cs-CZ" sz="2800" dirty="0"/>
              <a:t> der </a:t>
            </a:r>
            <a:r>
              <a:rPr lang="cs-CZ" sz="2800" dirty="0" err="1"/>
              <a:t>Grammatik</a:t>
            </a:r>
            <a:r>
              <a:rPr lang="cs-CZ" sz="2800" dirty="0"/>
              <a:t> </a:t>
            </a:r>
            <a:r>
              <a:rPr lang="cs-CZ" sz="2800" dirty="0" err="1"/>
              <a:t>einer</a:t>
            </a:r>
            <a:r>
              <a:rPr lang="cs-CZ" sz="2800" dirty="0"/>
              <a:t> </a:t>
            </a:r>
            <a:r>
              <a:rPr lang="cs-CZ" sz="2800" dirty="0" err="1" smtClean="0"/>
              <a:t>Sprache</a:t>
            </a:r>
            <a:endParaRPr lang="cs-CZ" sz="2800" dirty="0" smtClean="0"/>
          </a:p>
          <a:p>
            <a:pPr lvl="1"/>
            <a:r>
              <a:rPr lang="cs-CZ" sz="2000" dirty="0" err="1" smtClean="0">
                <a:solidFill>
                  <a:schemeClr val="tx1"/>
                </a:solidFill>
                <a:latin typeface="+mn-lt"/>
                <a:ea typeface="+mn-ea"/>
                <a:cs typeface="+mn-cs"/>
              </a:rPr>
              <a:t>Lexikographie</a:t>
            </a:r>
            <a:r>
              <a:rPr lang="cs-CZ" sz="2000" dirty="0" smtClean="0">
                <a:solidFill>
                  <a:schemeClr val="tx1"/>
                </a:solidFill>
                <a:latin typeface="+mn-lt"/>
                <a:ea typeface="+mn-ea"/>
                <a:cs typeface="+mn-cs"/>
              </a:rPr>
              <a:t>: </a:t>
            </a:r>
            <a:r>
              <a:rPr lang="cs-CZ" sz="2000" dirty="0">
                <a:solidFill>
                  <a:schemeClr val="tx1"/>
                </a:solidFill>
                <a:latin typeface="+mn-lt"/>
                <a:ea typeface="+mn-ea"/>
                <a:cs typeface="+mn-cs"/>
              </a:rPr>
              <a:t>Samuel </a:t>
            </a:r>
            <a:r>
              <a:rPr lang="cs-CZ" sz="2000" dirty="0" err="1">
                <a:solidFill>
                  <a:schemeClr val="tx1"/>
                </a:solidFill>
                <a:latin typeface="+mn-lt"/>
                <a:ea typeface="+mn-ea"/>
                <a:cs typeface="+mn-cs"/>
              </a:rPr>
              <a:t>Johnson</a:t>
            </a:r>
            <a:r>
              <a:rPr lang="cs-CZ" sz="2000" dirty="0">
                <a:solidFill>
                  <a:schemeClr val="tx1"/>
                </a:solidFill>
                <a:latin typeface="+mn-lt"/>
                <a:ea typeface="+mn-ea"/>
                <a:cs typeface="+mn-cs"/>
              </a:rPr>
              <a:t> – </a:t>
            </a:r>
            <a:r>
              <a:rPr lang="cs-CZ" sz="2000" i="1" dirty="0" err="1">
                <a:solidFill>
                  <a:schemeClr val="accent1">
                    <a:lumMod val="75000"/>
                  </a:schemeClr>
                </a:solidFill>
                <a:latin typeface="+mn-lt"/>
                <a:ea typeface="+mn-ea"/>
                <a:cs typeface="+mn-cs"/>
              </a:rPr>
              <a:t>Dictionary</a:t>
            </a:r>
            <a:r>
              <a:rPr lang="cs-CZ" sz="2000" i="1" dirty="0">
                <a:solidFill>
                  <a:schemeClr val="accent1">
                    <a:lumMod val="75000"/>
                  </a:schemeClr>
                </a:solidFill>
                <a:latin typeface="+mn-lt"/>
                <a:ea typeface="+mn-ea"/>
                <a:cs typeface="+mn-cs"/>
              </a:rPr>
              <a:t> </a:t>
            </a:r>
            <a:r>
              <a:rPr lang="cs-CZ" sz="2000" i="1" dirty="0" err="1">
                <a:solidFill>
                  <a:schemeClr val="accent1">
                    <a:lumMod val="75000"/>
                  </a:schemeClr>
                </a:solidFill>
                <a:latin typeface="+mn-lt"/>
                <a:ea typeface="+mn-ea"/>
                <a:cs typeface="+mn-cs"/>
              </a:rPr>
              <a:t>of</a:t>
            </a:r>
            <a:r>
              <a:rPr lang="cs-CZ" sz="2000" i="1" dirty="0">
                <a:solidFill>
                  <a:schemeClr val="accent1">
                    <a:lumMod val="75000"/>
                  </a:schemeClr>
                </a:solidFill>
                <a:latin typeface="+mn-lt"/>
                <a:ea typeface="+mn-ea"/>
                <a:cs typeface="+mn-cs"/>
              </a:rPr>
              <a:t> </a:t>
            </a:r>
            <a:r>
              <a:rPr lang="cs-CZ" sz="2000" i="1" dirty="0" err="1">
                <a:solidFill>
                  <a:schemeClr val="accent1">
                    <a:lumMod val="75000"/>
                  </a:schemeClr>
                </a:solidFill>
                <a:latin typeface="+mn-lt"/>
                <a:ea typeface="+mn-ea"/>
                <a:cs typeface="+mn-cs"/>
              </a:rPr>
              <a:t>English</a:t>
            </a:r>
            <a:r>
              <a:rPr lang="cs-CZ" sz="2000" i="1" dirty="0">
                <a:solidFill>
                  <a:schemeClr val="accent1">
                    <a:lumMod val="75000"/>
                  </a:schemeClr>
                </a:solidFill>
                <a:latin typeface="+mn-lt"/>
                <a:ea typeface="+mn-ea"/>
                <a:cs typeface="+mn-cs"/>
              </a:rPr>
              <a:t> </a:t>
            </a:r>
            <a:r>
              <a:rPr lang="cs-CZ" sz="2000" i="1" dirty="0" err="1">
                <a:solidFill>
                  <a:schemeClr val="accent1">
                    <a:lumMod val="75000"/>
                  </a:schemeClr>
                </a:solidFill>
                <a:latin typeface="+mn-lt"/>
                <a:ea typeface="+mn-ea"/>
                <a:cs typeface="+mn-cs"/>
              </a:rPr>
              <a:t>language</a:t>
            </a:r>
            <a:r>
              <a:rPr lang="cs-CZ" sz="2000" i="1" dirty="0">
                <a:solidFill>
                  <a:schemeClr val="accent1">
                    <a:lumMod val="75000"/>
                  </a:schemeClr>
                </a:solidFill>
                <a:latin typeface="+mn-lt"/>
                <a:ea typeface="+mn-ea"/>
                <a:cs typeface="+mn-cs"/>
              </a:rPr>
              <a:t> </a:t>
            </a:r>
            <a:r>
              <a:rPr lang="cs-CZ" sz="2000" dirty="0" smtClean="0">
                <a:solidFill>
                  <a:schemeClr val="tx1"/>
                </a:solidFill>
                <a:latin typeface="+mn-lt"/>
                <a:ea typeface="+mn-ea"/>
                <a:cs typeface="+mn-cs"/>
              </a:rPr>
              <a:t>(Anfang17.Jhr., </a:t>
            </a:r>
            <a:r>
              <a:rPr lang="cs-CZ" sz="2000" dirty="0" err="1" smtClean="0">
                <a:solidFill>
                  <a:schemeClr val="tx1"/>
                </a:solidFill>
                <a:latin typeface="+mn-lt"/>
                <a:ea typeface="+mn-ea"/>
                <a:cs typeface="+mn-cs"/>
              </a:rPr>
              <a:t>Zettelkatalog</a:t>
            </a:r>
            <a:r>
              <a:rPr lang="cs-CZ" sz="2000" dirty="0" smtClean="0">
                <a:solidFill>
                  <a:schemeClr val="tx1"/>
                </a:solidFill>
                <a:latin typeface="+mn-lt"/>
                <a:ea typeface="+mn-ea"/>
                <a:cs typeface="+mn-cs"/>
              </a:rPr>
              <a:t> </a:t>
            </a:r>
            <a:r>
              <a:rPr lang="cs-CZ" sz="2000" dirty="0" err="1" smtClean="0">
                <a:solidFill>
                  <a:schemeClr val="tx1"/>
                </a:solidFill>
                <a:latin typeface="+mn-lt"/>
                <a:ea typeface="+mn-ea"/>
                <a:cs typeface="+mn-cs"/>
              </a:rPr>
              <a:t>mit</a:t>
            </a:r>
            <a:r>
              <a:rPr lang="cs-CZ" sz="2000" dirty="0" smtClean="0">
                <a:solidFill>
                  <a:schemeClr val="tx1"/>
                </a:solidFill>
                <a:latin typeface="+mn-lt"/>
                <a:ea typeface="+mn-ea"/>
                <a:cs typeface="+mn-cs"/>
              </a:rPr>
              <a:t> 150 </a:t>
            </a:r>
            <a:r>
              <a:rPr lang="cs-CZ" sz="2000" dirty="0">
                <a:solidFill>
                  <a:schemeClr val="tx1"/>
                </a:solidFill>
                <a:latin typeface="+mn-lt"/>
                <a:ea typeface="+mn-ea"/>
                <a:cs typeface="+mn-cs"/>
              </a:rPr>
              <a:t>000 </a:t>
            </a:r>
            <a:r>
              <a:rPr lang="cs-CZ" sz="2000" dirty="0" err="1" smtClean="0">
                <a:solidFill>
                  <a:schemeClr val="tx1"/>
                </a:solidFill>
                <a:latin typeface="+mn-lt"/>
                <a:ea typeface="+mn-ea"/>
                <a:cs typeface="+mn-cs"/>
              </a:rPr>
              <a:t>Zitationen</a:t>
            </a:r>
            <a:r>
              <a:rPr lang="cs-CZ" sz="2000" dirty="0" smtClean="0">
                <a:solidFill>
                  <a:schemeClr val="tx1"/>
                </a:solidFill>
                <a:latin typeface="+mn-lt"/>
                <a:ea typeface="+mn-ea"/>
                <a:cs typeface="+mn-cs"/>
              </a:rPr>
              <a:t>, </a:t>
            </a:r>
            <a:r>
              <a:rPr lang="cs-CZ" sz="2000" dirty="0" err="1" smtClean="0">
                <a:solidFill>
                  <a:schemeClr val="tx1"/>
                </a:solidFill>
                <a:latin typeface="+mn-lt"/>
                <a:ea typeface="+mn-ea"/>
                <a:cs typeface="+mn-cs"/>
              </a:rPr>
              <a:t>Wörterbuch</a:t>
            </a:r>
            <a:r>
              <a:rPr lang="cs-CZ" sz="2000" dirty="0" smtClean="0">
                <a:solidFill>
                  <a:schemeClr val="tx1"/>
                </a:solidFill>
                <a:latin typeface="+mn-lt"/>
                <a:ea typeface="+mn-ea"/>
                <a:cs typeface="+mn-cs"/>
              </a:rPr>
              <a:t> </a:t>
            </a:r>
            <a:r>
              <a:rPr lang="cs-CZ" sz="2000" dirty="0" err="1" smtClean="0">
                <a:solidFill>
                  <a:schemeClr val="tx1"/>
                </a:solidFill>
                <a:latin typeface="+mn-lt"/>
                <a:ea typeface="+mn-ea"/>
                <a:cs typeface="+mn-cs"/>
              </a:rPr>
              <a:t>mit</a:t>
            </a:r>
            <a:r>
              <a:rPr lang="cs-CZ" sz="2000" dirty="0" smtClean="0">
                <a:solidFill>
                  <a:schemeClr val="tx1"/>
                </a:solidFill>
                <a:latin typeface="+mn-lt"/>
                <a:ea typeface="+mn-ea"/>
                <a:cs typeface="+mn-cs"/>
              </a:rPr>
              <a:t> 40 </a:t>
            </a:r>
            <a:r>
              <a:rPr lang="cs-CZ" sz="2000" dirty="0">
                <a:solidFill>
                  <a:schemeClr val="tx1"/>
                </a:solidFill>
                <a:latin typeface="+mn-lt"/>
                <a:ea typeface="+mn-ea"/>
                <a:cs typeface="+mn-cs"/>
              </a:rPr>
              <a:t>000 </a:t>
            </a:r>
            <a:r>
              <a:rPr lang="cs-CZ" sz="2000" dirty="0" err="1" smtClean="0">
                <a:solidFill>
                  <a:schemeClr val="tx1"/>
                </a:solidFill>
                <a:latin typeface="+mn-lt"/>
                <a:ea typeface="+mn-ea"/>
                <a:cs typeface="+mn-cs"/>
              </a:rPr>
              <a:t>Wörterbuchartikeln</a:t>
            </a:r>
            <a:r>
              <a:rPr lang="cs-CZ" sz="2000" dirty="0" smtClean="0">
                <a:solidFill>
                  <a:schemeClr val="tx1"/>
                </a:solidFill>
                <a:latin typeface="+mn-lt"/>
                <a:ea typeface="+mn-ea"/>
                <a:cs typeface="+mn-cs"/>
              </a:rPr>
              <a:t>)</a:t>
            </a:r>
          </a:p>
          <a:p>
            <a:pPr lvl="1"/>
            <a:r>
              <a:rPr lang="cs-CZ" sz="2000" dirty="0" err="1" smtClean="0">
                <a:solidFill>
                  <a:schemeClr val="tx1"/>
                </a:solidFill>
                <a:latin typeface="+mn-lt"/>
                <a:ea typeface="+mn-ea"/>
                <a:cs typeface="+mn-cs"/>
              </a:rPr>
              <a:t>Noah</a:t>
            </a:r>
            <a:r>
              <a:rPr lang="cs-CZ" sz="2000" dirty="0" smtClean="0">
                <a:solidFill>
                  <a:schemeClr val="tx1"/>
                </a:solidFill>
                <a:latin typeface="+mn-lt"/>
                <a:ea typeface="+mn-ea"/>
                <a:cs typeface="+mn-cs"/>
              </a:rPr>
              <a:t> </a:t>
            </a:r>
            <a:r>
              <a:rPr lang="cs-CZ" sz="2000" dirty="0" err="1">
                <a:solidFill>
                  <a:schemeClr val="tx1"/>
                </a:solidFill>
                <a:latin typeface="+mn-lt"/>
                <a:ea typeface="+mn-ea"/>
                <a:cs typeface="+mn-cs"/>
              </a:rPr>
              <a:t>Webster</a:t>
            </a:r>
            <a:r>
              <a:rPr lang="cs-CZ" sz="2000" dirty="0">
                <a:solidFill>
                  <a:schemeClr val="tx1"/>
                </a:solidFill>
                <a:latin typeface="+mn-lt"/>
                <a:ea typeface="+mn-ea"/>
                <a:cs typeface="+mn-cs"/>
              </a:rPr>
              <a:t> – </a:t>
            </a:r>
            <a:r>
              <a:rPr lang="cs-CZ" sz="2000" i="1" dirty="0" err="1">
                <a:solidFill>
                  <a:schemeClr val="accent1">
                    <a:lumMod val="75000"/>
                  </a:schemeClr>
                </a:solidFill>
                <a:latin typeface="+mn-lt"/>
                <a:ea typeface="+mn-ea"/>
                <a:cs typeface="+mn-cs"/>
              </a:rPr>
              <a:t>An</a:t>
            </a:r>
            <a:r>
              <a:rPr lang="cs-CZ" sz="2000" i="1" dirty="0">
                <a:solidFill>
                  <a:schemeClr val="accent1">
                    <a:lumMod val="75000"/>
                  </a:schemeClr>
                </a:solidFill>
                <a:latin typeface="+mn-lt"/>
                <a:ea typeface="+mn-ea"/>
                <a:cs typeface="+mn-cs"/>
              </a:rPr>
              <a:t> </a:t>
            </a:r>
            <a:r>
              <a:rPr lang="cs-CZ" sz="2000" i="1" dirty="0" err="1">
                <a:solidFill>
                  <a:schemeClr val="accent1">
                    <a:lumMod val="75000"/>
                  </a:schemeClr>
                </a:solidFill>
                <a:latin typeface="+mn-lt"/>
                <a:ea typeface="+mn-ea"/>
                <a:cs typeface="+mn-cs"/>
              </a:rPr>
              <a:t>American</a:t>
            </a:r>
            <a:r>
              <a:rPr lang="cs-CZ" sz="2000" i="1" dirty="0">
                <a:solidFill>
                  <a:schemeClr val="accent1">
                    <a:lumMod val="75000"/>
                  </a:schemeClr>
                </a:solidFill>
                <a:latin typeface="+mn-lt"/>
                <a:ea typeface="+mn-ea"/>
                <a:cs typeface="+mn-cs"/>
              </a:rPr>
              <a:t> </a:t>
            </a:r>
            <a:r>
              <a:rPr lang="cs-CZ" sz="2000" i="1" dirty="0" err="1">
                <a:solidFill>
                  <a:schemeClr val="accent1">
                    <a:lumMod val="75000"/>
                  </a:schemeClr>
                </a:solidFill>
                <a:latin typeface="+mn-lt"/>
                <a:ea typeface="+mn-ea"/>
                <a:cs typeface="+mn-cs"/>
              </a:rPr>
              <a:t>Dictionary</a:t>
            </a:r>
            <a:r>
              <a:rPr lang="cs-CZ" sz="2000" i="1" dirty="0">
                <a:solidFill>
                  <a:schemeClr val="accent1">
                    <a:lumMod val="75000"/>
                  </a:schemeClr>
                </a:solidFill>
                <a:latin typeface="+mn-lt"/>
                <a:ea typeface="+mn-ea"/>
                <a:cs typeface="+mn-cs"/>
              </a:rPr>
              <a:t> </a:t>
            </a:r>
            <a:r>
              <a:rPr lang="cs-CZ" sz="2000" i="1" dirty="0" err="1">
                <a:solidFill>
                  <a:schemeClr val="accent1">
                    <a:lumMod val="75000"/>
                  </a:schemeClr>
                </a:solidFill>
                <a:latin typeface="+mn-lt"/>
                <a:ea typeface="+mn-ea"/>
                <a:cs typeface="+mn-cs"/>
              </a:rPr>
              <a:t>of</a:t>
            </a:r>
            <a:r>
              <a:rPr lang="cs-CZ" sz="2000" i="1" dirty="0">
                <a:solidFill>
                  <a:schemeClr val="accent1">
                    <a:lumMod val="75000"/>
                  </a:schemeClr>
                </a:solidFill>
                <a:latin typeface="+mn-lt"/>
                <a:ea typeface="+mn-ea"/>
                <a:cs typeface="+mn-cs"/>
              </a:rPr>
              <a:t> </a:t>
            </a:r>
            <a:r>
              <a:rPr lang="cs-CZ" sz="2000" i="1" dirty="0" err="1">
                <a:solidFill>
                  <a:schemeClr val="accent1">
                    <a:lumMod val="75000"/>
                  </a:schemeClr>
                </a:solidFill>
                <a:latin typeface="+mn-lt"/>
                <a:ea typeface="+mn-ea"/>
                <a:cs typeface="+mn-cs"/>
              </a:rPr>
              <a:t>the</a:t>
            </a:r>
            <a:r>
              <a:rPr lang="cs-CZ" sz="2000" i="1" dirty="0">
                <a:solidFill>
                  <a:schemeClr val="accent1">
                    <a:lumMod val="75000"/>
                  </a:schemeClr>
                </a:solidFill>
                <a:latin typeface="+mn-lt"/>
                <a:ea typeface="+mn-ea"/>
                <a:cs typeface="+mn-cs"/>
              </a:rPr>
              <a:t> </a:t>
            </a:r>
            <a:r>
              <a:rPr lang="cs-CZ" sz="2000" i="1" dirty="0" err="1">
                <a:solidFill>
                  <a:schemeClr val="accent1">
                    <a:lumMod val="75000"/>
                  </a:schemeClr>
                </a:solidFill>
                <a:latin typeface="+mn-lt"/>
                <a:ea typeface="+mn-ea"/>
                <a:cs typeface="+mn-cs"/>
              </a:rPr>
              <a:t>English</a:t>
            </a:r>
            <a:r>
              <a:rPr lang="cs-CZ" sz="2000" i="1" dirty="0">
                <a:solidFill>
                  <a:schemeClr val="accent1">
                    <a:lumMod val="75000"/>
                  </a:schemeClr>
                </a:solidFill>
                <a:latin typeface="+mn-lt"/>
                <a:ea typeface="+mn-ea"/>
                <a:cs typeface="+mn-cs"/>
              </a:rPr>
              <a:t> </a:t>
            </a:r>
            <a:r>
              <a:rPr lang="cs-CZ" sz="2000" i="1" dirty="0" err="1">
                <a:solidFill>
                  <a:schemeClr val="accent1">
                    <a:lumMod val="75000"/>
                  </a:schemeClr>
                </a:solidFill>
                <a:latin typeface="+mn-lt"/>
                <a:ea typeface="+mn-ea"/>
                <a:cs typeface="+mn-cs"/>
              </a:rPr>
              <a:t>Language</a:t>
            </a:r>
            <a:r>
              <a:rPr lang="cs-CZ" sz="2000" i="1" dirty="0">
                <a:solidFill>
                  <a:schemeClr val="accent1">
                    <a:lumMod val="75000"/>
                  </a:schemeClr>
                </a:solidFill>
                <a:latin typeface="+mn-lt"/>
                <a:ea typeface="+mn-ea"/>
                <a:cs typeface="+mn-cs"/>
              </a:rPr>
              <a:t> </a:t>
            </a:r>
            <a:r>
              <a:rPr lang="cs-CZ" sz="2000" dirty="0">
                <a:solidFill>
                  <a:schemeClr val="tx1"/>
                </a:solidFill>
                <a:latin typeface="+mn-lt"/>
                <a:ea typeface="+mn-ea"/>
                <a:cs typeface="+mn-cs"/>
              </a:rPr>
              <a:t>(1828 </a:t>
            </a:r>
            <a:r>
              <a:rPr lang="cs-CZ" sz="2000" dirty="0" err="1" smtClean="0">
                <a:ea typeface="+mn-ea"/>
              </a:rPr>
              <a:t>etc</a:t>
            </a:r>
            <a:r>
              <a:rPr lang="cs-CZ" sz="2000" dirty="0" smtClean="0">
                <a:ea typeface="+mn-ea"/>
              </a:rPr>
              <a:t>.</a:t>
            </a:r>
            <a:r>
              <a:rPr lang="cs-CZ" sz="2000" dirty="0" smtClean="0">
                <a:solidFill>
                  <a:schemeClr val="tx1"/>
                </a:solidFill>
                <a:latin typeface="+mn-lt"/>
                <a:ea typeface="+mn-ea"/>
                <a:cs typeface="+mn-cs"/>
              </a:rPr>
              <a:t>)</a:t>
            </a:r>
          </a:p>
          <a:p>
            <a:pPr lvl="1"/>
            <a:r>
              <a:rPr lang="cs-CZ" sz="2000" dirty="0" err="1" smtClean="0">
                <a:ea typeface="+mn-ea"/>
              </a:rPr>
              <a:t>Auch</a:t>
            </a:r>
            <a:r>
              <a:rPr lang="cs-CZ" sz="2000" dirty="0" smtClean="0">
                <a:ea typeface="+mn-ea"/>
              </a:rPr>
              <a:t> </a:t>
            </a:r>
            <a:r>
              <a:rPr lang="cs-CZ" sz="2000" i="1" dirty="0" smtClean="0">
                <a:solidFill>
                  <a:schemeClr val="accent1">
                    <a:lumMod val="75000"/>
                  </a:schemeClr>
                </a:solidFill>
                <a:latin typeface="+mn-lt"/>
                <a:ea typeface="+mn-ea"/>
                <a:cs typeface="+mn-cs"/>
              </a:rPr>
              <a:t>Oxford </a:t>
            </a:r>
            <a:r>
              <a:rPr lang="cs-CZ" sz="2000" i="1" dirty="0" err="1">
                <a:solidFill>
                  <a:schemeClr val="accent1">
                    <a:lumMod val="75000"/>
                  </a:schemeClr>
                </a:solidFill>
                <a:latin typeface="+mn-lt"/>
                <a:ea typeface="+mn-ea"/>
                <a:cs typeface="+mn-cs"/>
              </a:rPr>
              <a:t>English</a:t>
            </a:r>
            <a:r>
              <a:rPr lang="cs-CZ" sz="2000" i="1" dirty="0">
                <a:solidFill>
                  <a:schemeClr val="accent1">
                    <a:lumMod val="75000"/>
                  </a:schemeClr>
                </a:solidFill>
                <a:latin typeface="+mn-lt"/>
                <a:ea typeface="+mn-ea"/>
                <a:cs typeface="+mn-cs"/>
              </a:rPr>
              <a:t> </a:t>
            </a:r>
            <a:r>
              <a:rPr lang="cs-CZ" sz="2000" i="1" dirty="0" err="1">
                <a:solidFill>
                  <a:schemeClr val="accent1">
                    <a:lumMod val="75000"/>
                  </a:schemeClr>
                </a:solidFill>
                <a:latin typeface="+mn-lt"/>
                <a:ea typeface="+mn-ea"/>
                <a:cs typeface="+mn-cs"/>
              </a:rPr>
              <a:t>Dictionary</a:t>
            </a:r>
            <a:r>
              <a:rPr lang="cs-CZ" sz="2000" i="1" dirty="0">
                <a:solidFill>
                  <a:schemeClr val="accent1">
                    <a:lumMod val="75000"/>
                  </a:schemeClr>
                </a:solidFill>
                <a:latin typeface="+mn-lt"/>
                <a:ea typeface="+mn-ea"/>
                <a:cs typeface="+mn-cs"/>
              </a:rPr>
              <a:t> </a:t>
            </a:r>
            <a:r>
              <a:rPr lang="cs-CZ" sz="2000" dirty="0">
                <a:solidFill>
                  <a:schemeClr val="tx1"/>
                </a:solidFill>
                <a:latin typeface="+mn-lt"/>
                <a:ea typeface="+mn-ea"/>
                <a:cs typeface="+mn-cs"/>
              </a:rPr>
              <a:t>(OED)</a:t>
            </a:r>
          </a:p>
          <a:p>
            <a:pPr lvl="1"/>
            <a:r>
              <a:rPr lang="cs-CZ" sz="2000" dirty="0" err="1" smtClean="0">
                <a:solidFill>
                  <a:schemeClr val="tx1"/>
                </a:solidFill>
                <a:latin typeface="+mn-lt"/>
                <a:ea typeface="+mn-ea"/>
                <a:cs typeface="+mn-cs"/>
              </a:rPr>
              <a:t>Grammatik</a:t>
            </a:r>
            <a:r>
              <a:rPr lang="cs-CZ" sz="2000" dirty="0" smtClean="0">
                <a:solidFill>
                  <a:schemeClr val="tx1"/>
                </a:solidFill>
                <a:latin typeface="+mn-lt"/>
                <a:ea typeface="+mn-ea"/>
                <a:cs typeface="+mn-cs"/>
              </a:rPr>
              <a:t>: </a:t>
            </a:r>
            <a:r>
              <a:rPr lang="cs-CZ" sz="2000" dirty="0" err="1">
                <a:solidFill>
                  <a:schemeClr val="tx1"/>
                </a:solidFill>
                <a:latin typeface="+mn-lt"/>
                <a:ea typeface="+mn-ea"/>
                <a:cs typeface="+mn-cs"/>
              </a:rPr>
              <a:t>Randolph</a:t>
            </a:r>
            <a:r>
              <a:rPr lang="cs-CZ" sz="2000" dirty="0">
                <a:solidFill>
                  <a:schemeClr val="tx1"/>
                </a:solidFill>
                <a:latin typeface="+mn-lt"/>
                <a:ea typeface="+mn-ea"/>
                <a:cs typeface="+mn-cs"/>
              </a:rPr>
              <a:t> </a:t>
            </a:r>
            <a:r>
              <a:rPr lang="cs-CZ" sz="2000" dirty="0" err="1">
                <a:solidFill>
                  <a:schemeClr val="tx1"/>
                </a:solidFill>
                <a:latin typeface="+mn-lt"/>
                <a:ea typeface="+mn-ea"/>
                <a:cs typeface="+mn-cs"/>
              </a:rPr>
              <a:t>Quirk</a:t>
            </a:r>
            <a:r>
              <a:rPr lang="cs-CZ" sz="2000" dirty="0">
                <a:solidFill>
                  <a:schemeClr val="tx1"/>
                </a:solidFill>
                <a:latin typeface="+mn-lt"/>
                <a:ea typeface="+mn-ea"/>
                <a:cs typeface="+mn-cs"/>
              </a:rPr>
              <a:t>: </a:t>
            </a:r>
            <a:r>
              <a:rPr lang="cs-CZ" sz="2000" dirty="0" err="1">
                <a:solidFill>
                  <a:schemeClr val="tx1"/>
                </a:solidFill>
                <a:latin typeface="+mn-lt"/>
                <a:ea typeface="+mn-ea"/>
                <a:cs typeface="+mn-cs"/>
              </a:rPr>
              <a:t>Survey</a:t>
            </a:r>
            <a:r>
              <a:rPr lang="cs-CZ" sz="2000" dirty="0">
                <a:solidFill>
                  <a:schemeClr val="tx1"/>
                </a:solidFill>
                <a:latin typeface="+mn-lt"/>
                <a:ea typeface="+mn-ea"/>
                <a:cs typeface="+mn-cs"/>
              </a:rPr>
              <a:t> </a:t>
            </a:r>
            <a:r>
              <a:rPr lang="cs-CZ" sz="2000" dirty="0" err="1">
                <a:solidFill>
                  <a:schemeClr val="tx1"/>
                </a:solidFill>
                <a:latin typeface="+mn-lt"/>
                <a:ea typeface="+mn-ea"/>
                <a:cs typeface="+mn-cs"/>
              </a:rPr>
              <a:t>of</a:t>
            </a:r>
            <a:r>
              <a:rPr lang="cs-CZ" sz="2000" dirty="0">
                <a:solidFill>
                  <a:schemeClr val="tx1"/>
                </a:solidFill>
                <a:latin typeface="+mn-lt"/>
                <a:ea typeface="+mn-ea"/>
                <a:cs typeface="+mn-cs"/>
              </a:rPr>
              <a:t> </a:t>
            </a:r>
            <a:r>
              <a:rPr lang="cs-CZ" sz="2000" dirty="0" err="1">
                <a:solidFill>
                  <a:schemeClr val="tx1"/>
                </a:solidFill>
                <a:latin typeface="+mn-lt"/>
                <a:ea typeface="+mn-ea"/>
                <a:cs typeface="+mn-cs"/>
              </a:rPr>
              <a:t>English</a:t>
            </a:r>
            <a:r>
              <a:rPr lang="cs-CZ" sz="2000" dirty="0">
                <a:solidFill>
                  <a:schemeClr val="tx1"/>
                </a:solidFill>
                <a:latin typeface="+mn-lt"/>
                <a:ea typeface="+mn-ea"/>
                <a:cs typeface="+mn-cs"/>
              </a:rPr>
              <a:t> </a:t>
            </a:r>
            <a:r>
              <a:rPr lang="cs-CZ" sz="2000" dirty="0" err="1">
                <a:solidFill>
                  <a:schemeClr val="tx1"/>
                </a:solidFill>
                <a:latin typeface="+mn-lt"/>
                <a:ea typeface="+mn-ea"/>
                <a:cs typeface="+mn-cs"/>
              </a:rPr>
              <a:t>Usage</a:t>
            </a:r>
            <a:r>
              <a:rPr lang="cs-CZ" sz="2000" dirty="0">
                <a:solidFill>
                  <a:schemeClr val="tx1"/>
                </a:solidFill>
                <a:latin typeface="+mn-lt"/>
                <a:ea typeface="+mn-ea"/>
                <a:cs typeface="+mn-cs"/>
              </a:rPr>
              <a:t> Corpus (SEU) – </a:t>
            </a:r>
            <a:r>
              <a:rPr lang="cs-CZ" sz="2000" dirty="0" err="1" smtClean="0">
                <a:solidFill>
                  <a:schemeClr val="tx1"/>
                </a:solidFill>
                <a:latin typeface="+mn-lt"/>
                <a:ea typeface="+mn-ea"/>
                <a:cs typeface="+mn-cs"/>
              </a:rPr>
              <a:t>auf</a:t>
            </a:r>
            <a:r>
              <a:rPr lang="cs-CZ" sz="2000" dirty="0" smtClean="0">
                <a:solidFill>
                  <a:schemeClr val="tx1"/>
                </a:solidFill>
                <a:latin typeface="+mn-lt"/>
                <a:ea typeface="+mn-ea"/>
                <a:cs typeface="+mn-cs"/>
              </a:rPr>
              <a:t> Basis </a:t>
            </a:r>
            <a:r>
              <a:rPr lang="cs-CZ" sz="2000" dirty="0" err="1" smtClean="0">
                <a:solidFill>
                  <a:schemeClr val="tx1"/>
                </a:solidFill>
                <a:latin typeface="+mn-lt"/>
                <a:ea typeface="+mn-ea"/>
                <a:cs typeface="+mn-cs"/>
              </a:rPr>
              <a:t>dieses</a:t>
            </a:r>
            <a:r>
              <a:rPr lang="cs-CZ" sz="2000" dirty="0" smtClean="0">
                <a:solidFill>
                  <a:schemeClr val="tx1"/>
                </a:solidFill>
                <a:latin typeface="+mn-lt"/>
                <a:ea typeface="+mn-ea"/>
                <a:cs typeface="+mn-cs"/>
              </a:rPr>
              <a:t> Korpus </a:t>
            </a:r>
            <a:r>
              <a:rPr lang="cs-CZ" sz="2000" dirty="0" err="1" smtClean="0">
                <a:solidFill>
                  <a:schemeClr val="tx1"/>
                </a:solidFill>
                <a:latin typeface="+mn-lt"/>
                <a:ea typeface="+mn-ea"/>
                <a:cs typeface="+mn-cs"/>
              </a:rPr>
              <a:t>eine</a:t>
            </a:r>
            <a:r>
              <a:rPr lang="cs-CZ" sz="2000" dirty="0" smtClean="0">
                <a:solidFill>
                  <a:schemeClr val="tx1"/>
                </a:solidFill>
                <a:latin typeface="+mn-lt"/>
                <a:ea typeface="+mn-ea"/>
                <a:cs typeface="+mn-cs"/>
              </a:rPr>
              <a:t> der </a:t>
            </a:r>
            <a:r>
              <a:rPr lang="cs-CZ" sz="2000" dirty="0" err="1" smtClean="0">
                <a:solidFill>
                  <a:schemeClr val="tx1"/>
                </a:solidFill>
                <a:latin typeface="+mn-lt"/>
                <a:ea typeface="+mn-ea"/>
                <a:cs typeface="+mn-cs"/>
              </a:rPr>
              <a:t>ausführlichsten</a:t>
            </a:r>
            <a:r>
              <a:rPr lang="cs-CZ" sz="2000" dirty="0" smtClean="0">
                <a:solidFill>
                  <a:schemeClr val="tx1"/>
                </a:solidFill>
                <a:latin typeface="+mn-lt"/>
                <a:ea typeface="+mn-ea"/>
                <a:cs typeface="+mn-cs"/>
              </a:rPr>
              <a:t> </a:t>
            </a:r>
            <a:r>
              <a:rPr lang="cs-CZ" sz="2000" dirty="0" err="1" smtClean="0">
                <a:solidFill>
                  <a:schemeClr val="tx1"/>
                </a:solidFill>
                <a:latin typeface="+mn-lt"/>
                <a:ea typeface="+mn-ea"/>
                <a:cs typeface="+mn-cs"/>
              </a:rPr>
              <a:t>Grammatiken</a:t>
            </a:r>
            <a:r>
              <a:rPr lang="cs-CZ" sz="2000" dirty="0" smtClean="0">
                <a:solidFill>
                  <a:schemeClr val="tx1"/>
                </a:solidFill>
                <a:latin typeface="+mn-lt"/>
                <a:ea typeface="+mn-ea"/>
                <a:cs typeface="+mn-cs"/>
              </a:rPr>
              <a:t> des </a:t>
            </a:r>
            <a:r>
              <a:rPr lang="cs-CZ" sz="2000" dirty="0" err="1" smtClean="0">
                <a:solidFill>
                  <a:schemeClr val="tx1"/>
                </a:solidFill>
                <a:latin typeface="+mn-lt"/>
                <a:ea typeface="+mn-ea"/>
                <a:cs typeface="+mn-cs"/>
              </a:rPr>
              <a:t>Englischen</a:t>
            </a:r>
            <a:r>
              <a:rPr lang="cs-CZ" sz="2000" dirty="0" smtClean="0">
                <a:solidFill>
                  <a:schemeClr val="tx1"/>
                </a:solidFill>
                <a:latin typeface="+mn-lt"/>
                <a:ea typeface="+mn-ea"/>
                <a:cs typeface="+mn-cs"/>
              </a:rPr>
              <a:t> </a:t>
            </a:r>
            <a:r>
              <a:rPr lang="cs-CZ" sz="2000" dirty="0" err="1" smtClean="0">
                <a:solidFill>
                  <a:schemeClr val="tx1"/>
                </a:solidFill>
                <a:latin typeface="+mn-lt"/>
                <a:ea typeface="+mn-ea"/>
                <a:cs typeface="+mn-cs"/>
              </a:rPr>
              <a:t>entstanden</a:t>
            </a:r>
            <a:r>
              <a:rPr lang="cs-CZ" sz="2000" dirty="0" smtClean="0">
                <a:solidFill>
                  <a:schemeClr val="tx1"/>
                </a:solidFill>
                <a:latin typeface="+mn-lt"/>
                <a:ea typeface="+mn-ea"/>
                <a:cs typeface="+mn-cs"/>
              </a:rPr>
              <a:t> </a:t>
            </a:r>
            <a:r>
              <a:rPr lang="cs-CZ" sz="2000" i="1" dirty="0" smtClean="0">
                <a:solidFill>
                  <a:schemeClr val="accent1">
                    <a:lumMod val="75000"/>
                  </a:schemeClr>
                </a:solidFill>
                <a:latin typeface="+mn-lt"/>
                <a:ea typeface="+mn-ea"/>
                <a:cs typeface="+mn-cs"/>
              </a:rPr>
              <a:t>A </a:t>
            </a:r>
            <a:r>
              <a:rPr lang="cs-CZ" sz="2000" i="1" dirty="0" err="1">
                <a:solidFill>
                  <a:schemeClr val="accent1">
                    <a:lumMod val="75000"/>
                  </a:schemeClr>
                </a:solidFill>
                <a:latin typeface="+mn-lt"/>
                <a:ea typeface="+mn-ea"/>
                <a:cs typeface="+mn-cs"/>
              </a:rPr>
              <a:t>Comprehensive</a:t>
            </a:r>
            <a:r>
              <a:rPr lang="cs-CZ" sz="2000" i="1" dirty="0">
                <a:solidFill>
                  <a:schemeClr val="accent1">
                    <a:lumMod val="75000"/>
                  </a:schemeClr>
                </a:solidFill>
                <a:latin typeface="+mn-lt"/>
                <a:ea typeface="+mn-ea"/>
                <a:cs typeface="+mn-cs"/>
              </a:rPr>
              <a:t> </a:t>
            </a:r>
            <a:r>
              <a:rPr lang="cs-CZ" sz="2000" i="1" dirty="0" err="1">
                <a:solidFill>
                  <a:schemeClr val="accent1">
                    <a:lumMod val="75000"/>
                  </a:schemeClr>
                </a:solidFill>
                <a:latin typeface="+mn-lt"/>
                <a:ea typeface="+mn-ea"/>
                <a:cs typeface="+mn-cs"/>
              </a:rPr>
              <a:t>Grammar</a:t>
            </a:r>
            <a:r>
              <a:rPr lang="cs-CZ" sz="2000" i="1" dirty="0">
                <a:solidFill>
                  <a:schemeClr val="accent1">
                    <a:lumMod val="75000"/>
                  </a:schemeClr>
                </a:solidFill>
                <a:latin typeface="+mn-lt"/>
                <a:ea typeface="+mn-ea"/>
                <a:cs typeface="+mn-cs"/>
              </a:rPr>
              <a:t> </a:t>
            </a:r>
            <a:r>
              <a:rPr lang="cs-CZ" sz="2000" i="1" dirty="0" err="1">
                <a:solidFill>
                  <a:schemeClr val="accent1">
                    <a:lumMod val="75000"/>
                  </a:schemeClr>
                </a:solidFill>
                <a:latin typeface="+mn-lt"/>
                <a:ea typeface="+mn-ea"/>
                <a:cs typeface="+mn-cs"/>
              </a:rPr>
              <a:t>of</a:t>
            </a:r>
            <a:r>
              <a:rPr lang="cs-CZ" sz="2000" i="1" dirty="0">
                <a:solidFill>
                  <a:schemeClr val="accent1">
                    <a:lumMod val="75000"/>
                  </a:schemeClr>
                </a:solidFill>
                <a:latin typeface="+mn-lt"/>
                <a:ea typeface="+mn-ea"/>
                <a:cs typeface="+mn-cs"/>
              </a:rPr>
              <a:t> </a:t>
            </a:r>
            <a:r>
              <a:rPr lang="cs-CZ" sz="2000" i="1" dirty="0" err="1" smtClean="0">
                <a:solidFill>
                  <a:schemeClr val="accent1">
                    <a:lumMod val="75000"/>
                  </a:schemeClr>
                </a:solidFill>
                <a:latin typeface="+mn-lt"/>
                <a:ea typeface="+mn-ea"/>
                <a:cs typeface="+mn-cs"/>
              </a:rPr>
              <a:t>the</a:t>
            </a:r>
            <a:r>
              <a:rPr lang="cs-CZ" sz="2000" i="1" dirty="0" smtClean="0">
                <a:solidFill>
                  <a:schemeClr val="accent1">
                    <a:lumMod val="75000"/>
                  </a:schemeClr>
                </a:solidFill>
                <a:ea typeface="+mn-ea"/>
              </a:rPr>
              <a:t> </a:t>
            </a:r>
            <a:r>
              <a:rPr lang="cs-CZ" sz="2000" i="1" dirty="0" err="1" smtClean="0">
                <a:solidFill>
                  <a:schemeClr val="accent1">
                    <a:lumMod val="75000"/>
                  </a:schemeClr>
                </a:solidFill>
                <a:latin typeface="+mn-lt"/>
                <a:ea typeface="+mn-ea"/>
                <a:cs typeface="+mn-cs"/>
              </a:rPr>
              <a:t>English</a:t>
            </a:r>
            <a:r>
              <a:rPr lang="cs-CZ" sz="2000" i="1" dirty="0" smtClean="0">
                <a:solidFill>
                  <a:schemeClr val="accent1">
                    <a:lumMod val="75000"/>
                  </a:schemeClr>
                </a:solidFill>
                <a:latin typeface="+mn-lt"/>
                <a:ea typeface="+mn-ea"/>
                <a:cs typeface="+mn-cs"/>
              </a:rPr>
              <a:t> </a:t>
            </a:r>
            <a:r>
              <a:rPr lang="cs-CZ" sz="2000" i="1" dirty="0" err="1">
                <a:solidFill>
                  <a:schemeClr val="accent1">
                    <a:lumMod val="75000"/>
                  </a:schemeClr>
                </a:solidFill>
                <a:latin typeface="+mn-lt"/>
                <a:ea typeface="+mn-ea"/>
                <a:cs typeface="+mn-cs"/>
              </a:rPr>
              <a:t>Language</a:t>
            </a:r>
            <a:r>
              <a:rPr lang="cs-CZ" sz="2000" dirty="0">
                <a:solidFill>
                  <a:schemeClr val="tx1"/>
                </a:solidFill>
                <a:latin typeface="+mn-lt"/>
                <a:ea typeface="+mn-ea"/>
                <a:cs typeface="+mn-cs"/>
              </a:rPr>
              <a:t> (</a:t>
            </a:r>
            <a:r>
              <a:rPr lang="cs-CZ" sz="2000" dirty="0" err="1">
                <a:solidFill>
                  <a:schemeClr val="tx1"/>
                </a:solidFill>
                <a:latin typeface="+mn-lt"/>
                <a:ea typeface="+mn-ea"/>
                <a:cs typeface="+mn-cs"/>
              </a:rPr>
              <a:t>Quirk</a:t>
            </a:r>
            <a:r>
              <a:rPr lang="cs-CZ" sz="2000" dirty="0">
                <a:solidFill>
                  <a:schemeClr val="tx1"/>
                </a:solidFill>
                <a:latin typeface="+mn-lt"/>
                <a:ea typeface="+mn-ea"/>
                <a:cs typeface="+mn-cs"/>
              </a:rPr>
              <a:t> 1985)</a:t>
            </a:r>
          </a:p>
          <a:p>
            <a:pPr lvl="1">
              <a:lnSpc>
                <a:spcPct val="90000"/>
              </a:lnSpc>
            </a:pPr>
            <a:endParaRPr lang="cs-CZ" sz="2400" dirty="0"/>
          </a:p>
        </p:txBody>
      </p:sp>
      <p:sp>
        <p:nvSpPr>
          <p:cNvPr id="6" name="Zástupný symbol pro číslo snímku 5"/>
          <p:cNvSpPr>
            <a:spLocks noGrp="1"/>
          </p:cNvSpPr>
          <p:nvPr>
            <p:ph type="sldNum" sz="quarter" idx="12"/>
          </p:nvPr>
        </p:nvSpPr>
        <p:spPr/>
        <p:txBody>
          <a:bodyPr/>
          <a:lstStyle/>
          <a:p>
            <a:fld id="{8BE49081-03E0-4593-8A1C-9A70C3B0AF6B}" type="slidenum">
              <a:rPr lang="cs-CZ"/>
              <a:pPr/>
              <a:t>42</a:t>
            </a:fld>
            <a:endParaRPr lang="cs-CZ"/>
          </a:p>
        </p:txBody>
      </p:sp>
    </p:spTree>
  </p:cSld>
  <p:clrMapOvr>
    <a:masterClrMapping/>
  </p:clrMapOvr>
  <p:transition spd="slow">
    <p:dissolve/>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57200" y="1143000"/>
            <a:ext cx="8229600" cy="701824"/>
          </a:xfrm>
        </p:spPr>
        <p:txBody>
          <a:bodyPr/>
          <a:lstStyle/>
          <a:p>
            <a:r>
              <a:rPr lang="cs-CZ" dirty="0" err="1" smtClean="0"/>
              <a:t>Anfang</a:t>
            </a:r>
            <a:r>
              <a:rPr lang="cs-CZ" dirty="0" smtClean="0"/>
              <a:t> der 60er </a:t>
            </a:r>
            <a:endParaRPr lang="cs-CZ" dirty="0"/>
          </a:p>
        </p:txBody>
      </p:sp>
      <p:sp>
        <p:nvSpPr>
          <p:cNvPr id="3" name="Zástupný symbol pro obsah 2"/>
          <p:cNvSpPr>
            <a:spLocks noGrp="1"/>
          </p:cNvSpPr>
          <p:nvPr>
            <p:ph idx="1"/>
          </p:nvPr>
        </p:nvSpPr>
        <p:spPr>
          <a:xfrm>
            <a:off x="685800" y="1981200"/>
            <a:ext cx="7772400" cy="4876800"/>
          </a:xfrm>
        </p:spPr>
        <p:txBody>
          <a:bodyPr/>
          <a:lstStyle/>
          <a:p>
            <a:pPr>
              <a:lnSpc>
                <a:spcPct val="90000"/>
              </a:lnSpc>
            </a:pPr>
            <a:r>
              <a:rPr lang="cs-CZ" dirty="0" err="1" smtClean="0"/>
              <a:t>Computer</a:t>
            </a:r>
            <a:r>
              <a:rPr lang="cs-CZ" dirty="0" smtClean="0"/>
              <a:t>, v.a. </a:t>
            </a:r>
            <a:r>
              <a:rPr lang="cs-CZ" dirty="0" err="1" smtClean="0"/>
              <a:t>anglophone</a:t>
            </a:r>
            <a:r>
              <a:rPr lang="cs-CZ" dirty="0" smtClean="0"/>
              <a:t> </a:t>
            </a:r>
            <a:r>
              <a:rPr lang="cs-CZ" dirty="0" err="1" smtClean="0"/>
              <a:t>Länder</a:t>
            </a:r>
            <a:r>
              <a:rPr lang="cs-CZ" dirty="0" smtClean="0"/>
              <a:t> </a:t>
            </a:r>
          </a:p>
          <a:p>
            <a:pPr lvl="1">
              <a:lnSpc>
                <a:spcPct val="90000"/>
              </a:lnSpc>
            </a:pPr>
            <a:r>
              <a:rPr lang="cs-CZ" dirty="0" smtClean="0"/>
              <a:t>Henry Kučera</a:t>
            </a:r>
          </a:p>
          <a:p>
            <a:pPr lvl="1">
              <a:lnSpc>
                <a:spcPct val="90000"/>
              </a:lnSpc>
            </a:pPr>
            <a:r>
              <a:rPr lang="cs-CZ" dirty="0" smtClean="0"/>
              <a:t>Nelson </a:t>
            </a:r>
            <a:r>
              <a:rPr lang="cs-CZ" dirty="0" err="1" smtClean="0"/>
              <a:t>Francis</a:t>
            </a:r>
            <a:r>
              <a:rPr lang="cs-CZ" dirty="0" smtClean="0"/>
              <a:t>: </a:t>
            </a:r>
            <a:r>
              <a:rPr lang="cs-CZ" b="1" dirty="0" smtClean="0"/>
              <a:t>Brown</a:t>
            </a:r>
            <a:r>
              <a:rPr lang="cs-CZ" dirty="0" smtClean="0"/>
              <a:t> University Standard </a:t>
            </a:r>
            <a:r>
              <a:rPr lang="cs-CZ" b="1" dirty="0" smtClean="0"/>
              <a:t>Corpus</a:t>
            </a:r>
            <a:r>
              <a:rPr lang="cs-CZ" dirty="0" smtClean="0"/>
              <a:t> </a:t>
            </a:r>
            <a:r>
              <a:rPr lang="cs-CZ" dirty="0" err="1" smtClean="0"/>
              <a:t>of</a:t>
            </a:r>
            <a:r>
              <a:rPr lang="cs-CZ" dirty="0" smtClean="0"/>
              <a:t> </a:t>
            </a:r>
            <a:r>
              <a:rPr lang="cs-CZ" dirty="0" err="1" smtClean="0"/>
              <a:t>Present</a:t>
            </a:r>
            <a:r>
              <a:rPr lang="cs-CZ" dirty="0" smtClean="0"/>
              <a:t>-</a:t>
            </a:r>
            <a:r>
              <a:rPr lang="cs-CZ" dirty="0" err="1" smtClean="0"/>
              <a:t>Day</a:t>
            </a:r>
            <a:r>
              <a:rPr lang="cs-CZ" dirty="0" smtClean="0"/>
              <a:t> </a:t>
            </a:r>
            <a:r>
              <a:rPr lang="cs-CZ" dirty="0" err="1" smtClean="0"/>
              <a:t>American</a:t>
            </a:r>
            <a:r>
              <a:rPr lang="cs-CZ" dirty="0" smtClean="0"/>
              <a:t> </a:t>
            </a:r>
            <a:r>
              <a:rPr lang="cs-CZ" dirty="0" err="1" smtClean="0"/>
              <a:t>English</a:t>
            </a:r>
            <a:r>
              <a:rPr lang="cs-CZ" dirty="0" smtClean="0"/>
              <a:t>), </a:t>
            </a:r>
            <a:r>
              <a:rPr lang="cs-CZ" dirty="0" err="1" smtClean="0"/>
              <a:t>auch</a:t>
            </a:r>
            <a:r>
              <a:rPr lang="cs-CZ" dirty="0" smtClean="0"/>
              <a:t> </a:t>
            </a:r>
            <a:r>
              <a:rPr lang="cs-CZ" dirty="0" smtClean="0">
                <a:solidFill>
                  <a:schemeClr val="tx1"/>
                </a:solidFill>
                <a:latin typeface="+mn-lt"/>
                <a:ea typeface="+mn-ea"/>
                <a:cs typeface="+mn-cs"/>
              </a:rPr>
              <a:t>Brown Corpus </a:t>
            </a:r>
            <a:r>
              <a:rPr lang="cs-CZ" dirty="0" err="1" smtClean="0">
                <a:solidFill>
                  <a:schemeClr val="tx1"/>
                </a:solidFill>
                <a:latin typeface="+mn-lt"/>
                <a:ea typeface="+mn-ea"/>
                <a:cs typeface="+mn-cs"/>
              </a:rPr>
              <a:t>genannt</a:t>
            </a:r>
            <a:r>
              <a:rPr lang="cs-CZ" dirty="0" smtClean="0">
                <a:solidFill>
                  <a:schemeClr val="tx1"/>
                </a:solidFill>
                <a:latin typeface="+mn-lt"/>
                <a:ea typeface="+mn-ea"/>
                <a:cs typeface="+mn-cs"/>
              </a:rPr>
              <a:t> – </a:t>
            </a:r>
            <a:r>
              <a:rPr lang="cs-CZ" dirty="0" err="1" smtClean="0">
                <a:solidFill>
                  <a:schemeClr val="tx1"/>
                </a:solidFill>
                <a:latin typeface="+mn-lt"/>
                <a:ea typeface="+mn-ea"/>
                <a:cs typeface="+mn-cs"/>
              </a:rPr>
              <a:t>Ziel</a:t>
            </a:r>
            <a:r>
              <a:rPr lang="cs-CZ" dirty="0" smtClean="0">
                <a:solidFill>
                  <a:schemeClr val="tx1"/>
                </a:solidFill>
                <a:latin typeface="+mn-lt"/>
                <a:ea typeface="+mn-ea"/>
                <a:cs typeface="+mn-cs"/>
              </a:rPr>
              <a:t>: </a:t>
            </a:r>
            <a:r>
              <a:rPr lang="cs-CZ" dirty="0" err="1" smtClean="0">
                <a:solidFill>
                  <a:schemeClr val="tx1"/>
                </a:solidFill>
                <a:latin typeface="+mn-lt"/>
                <a:ea typeface="+mn-ea"/>
                <a:cs typeface="+mn-cs"/>
              </a:rPr>
              <a:t>repräsentativ</a:t>
            </a:r>
            <a:r>
              <a:rPr lang="cs-CZ" dirty="0" smtClean="0">
                <a:solidFill>
                  <a:schemeClr val="tx1"/>
                </a:solidFill>
                <a:latin typeface="+mn-lt"/>
                <a:ea typeface="+mn-ea"/>
                <a:cs typeface="+mn-cs"/>
              </a:rPr>
              <a:t> </a:t>
            </a:r>
            <a:r>
              <a:rPr lang="cs-CZ" dirty="0" err="1" smtClean="0">
                <a:solidFill>
                  <a:schemeClr val="tx1"/>
                </a:solidFill>
                <a:latin typeface="+mn-lt"/>
                <a:ea typeface="+mn-ea"/>
                <a:cs typeface="+mn-cs"/>
              </a:rPr>
              <a:t>für</a:t>
            </a:r>
            <a:r>
              <a:rPr lang="cs-CZ" dirty="0" smtClean="0">
                <a:solidFill>
                  <a:schemeClr val="tx1"/>
                </a:solidFill>
                <a:latin typeface="+mn-lt"/>
                <a:ea typeface="+mn-ea"/>
                <a:cs typeface="+mn-cs"/>
              </a:rPr>
              <a:t> </a:t>
            </a:r>
            <a:r>
              <a:rPr lang="cs-CZ" dirty="0" err="1" smtClean="0">
                <a:solidFill>
                  <a:schemeClr val="tx1"/>
                </a:solidFill>
                <a:latin typeface="+mn-lt"/>
                <a:ea typeface="+mn-ea"/>
                <a:cs typeface="+mn-cs"/>
              </a:rPr>
              <a:t>das</a:t>
            </a:r>
            <a:r>
              <a:rPr lang="cs-CZ" dirty="0" smtClean="0">
                <a:solidFill>
                  <a:schemeClr val="tx1"/>
                </a:solidFill>
                <a:latin typeface="+mn-lt"/>
                <a:ea typeface="+mn-ea"/>
                <a:cs typeface="+mn-cs"/>
              </a:rPr>
              <a:t> </a:t>
            </a:r>
            <a:r>
              <a:rPr lang="cs-CZ" dirty="0" err="1" smtClean="0">
                <a:solidFill>
                  <a:schemeClr val="tx1"/>
                </a:solidFill>
                <a:latin typeface="+mn-lt"/>
                <a:ea typeface="+mn-ea"/>
                <a:cs typeface="+mn-cs"/>
              </a:rPr>
              <a:t>damalige</a:t>
            </a:r>
            <a:r>
              <a:rPr lang="cs-CZ" dirty="0" smtClean="0">
                <a:solidFill>
                  <a:schemeClr val="tx1"/>
                </a:solidFill>
                <a:latin typeface="+mn-lt"/>
                <a:ea typeface="+mn-ea"/>
                <a:cs typeface="+mn-cs"/>
              </a:rPr>
              <a:t> </a:t>
            </a:r>
            <a:r>
              <a:rPr lang="cs-CZ" dirty="0" err="1" smtClean="0">
                <a:solidFill>
                  <a:schemeClr val="tx1"/>
                </a:solidFill>
                <a:latin typeface="+mn-lt"/>
                <a:ea typeface="+mn-ea"/>
                <a:cs typeface="+mn-cs"/>
              </a:rPr>
              <a:t>gedruckte</a:t>
            </a:r>
            <a:r>
              <a:rPr lang="cs-CZ" dirty="0" smtClean="0">
                <a:solidFill>
                  <a:schemeClr val="tx1"/>
                </a:solidFill>
                <a:latin typeface="+mn-lt"/>
                <a:ea typeface="+mn-ea"/>
                <a:cs typeface="+mn-cs"/>
              </a:rPr>
              <a:t> </a:t>
            </a:r>
            <a:r>
              <a:rPr lang="cs-CZ" dirty="0" err="1" smtClean="0">
                <a:solidFill>
                  <a:schemeClr val="tx1"/>
                </a:solidFill>
                <a:latin typeface="+mn-lt"/>
                <a:ea typeface="+mn-ea"/>
                <a:cs typeface="+mn-cs"/>
              </a:rPr>
              <a:t>amerikanische</a:t>
            </a:r>
            <a:r>
              <a:rPr lang="cs-CZ" dirty="0" smtClean="0">
                <a:solidFill>
                  <a:schemeClr val="tx1"/>
                </a:solidFill>
                <a:latin typeface="+mn-lt"/>
                <a:ea typeface="+mn-ea"/>
                <a:cs typeface="+mn-cs"/>
              </a:rPr>
              <a:t> </a:t>
            </a:r>
            <a:r>
              <a:rPr lang="cs-CZ" dirty="0" err="1" smtClean="0">
                <a:solidFill>
                  <a:schemeClr val="tx1"/>
                </a:solidFill>
                <a:latin typeface="+mn-lt"/>
                <a:ea typeface="+mn-ea"/>
                <a:cs typeface="+mn-cs"/>
              </a:rPr>
              <a:t>Englisch</a:t>
            </a:r>
            <a:r>
              <a:rPr lang="cs-CZ" dirty="0" smtClean="0">
                <a:solidFill>
                  <a:schemeClr val="tx1"/>
                </a:solidFill>
                <a:latin typeface="+mn-lt"/>
                <a:ea typeface="+mn-ea"/>
                <a:cs typeface="+mn-cs"/>
              </a:rPr>
              <a:t> </a:t>
            </a:r>
            <a:r>
              <a:rPr lang="cs-CZ" dirty="0" err="1" smtClean="0">
                <a:solidFill>
                  <a:schemeClr val="tx1"/>
                </a:solidFill>
                <a:latin typeface="+mn-lt"/>
                <a:ea typeface="+mn-ea"/>
                <a:cs typeface="+mn-cs"/>
              </a:rPr>
              <a:t>sein</a:t>
            </a:r>
            <a:r>
              <a:rPr lang="cs-CZ" dirty="0" smtClean="0">
                <a:solidFill>
                  <a:schemeClr val="tx1"/>
                </a:solidFill>
                <a:latin typeface="+mn-lt"/>
                <a:ea typeface="+mn-ea"/>
                <a:cs typeface="+mn-cs"/>
              </a:rPr>
              <a:t> </a:t>
            </a:r>
            <a:r>
              <a:rPr lang="cs-CZ" dirty="0" err="1" smtClean="0">
                <a:solidFill>
                  <a:schemeClr val="tx1"/>
                </a:solidFill>
                <a:latin typeface="+mn-lt"/>
                <a:ea typeface="+mn-ea"/>
                <a:cs typeface="+mn-cs"/>
              </a:rPr>
              <a:t>und</a:t>
            </a:r>
            <a:r>
              <a:rPr lang="cs-CZ" dirty="0" smtClean="0">
                <a:solidFill>
                  <a:schemeClr val="tx1"/>
                </a:solidFill>
                <a:latin typeface="+mn-lt"/>
                <a:ea typeface="+mn-ea"/>
                <a:cs typeface="+mn-cs"/>
              </a:rPr>
              <a:t> </a:t>
            </a:r>
            <a:r>
              <a:rPr lang="cs-CZ" dirty="0" err="1" smtClean="0">
                <a:solidFill>
                  <a:schemeClr val="tx1"/>
                </a:solidFill>
                <a:latin typeface="+mn-lt"/>
                <a:ea typeface="+mn-ea"/>
                <a:cs typeface="+mn-cs"/>
              </a:rPr>
              <a:t>als</a:t>
            </a:r>
            <a:r>
              <a:rPr lang="cs-CZ" dirty="0" smtClean="0">
                <a:solidFill>
                  <a:schemeClr val="tx1"/>
                </a:solidFill>
                <a:latin typeface="+mn-lt"/>
                <a:ea typeface="+mn-ea"/>
                <a:cs typeface="+mn-cs"/>
              </a:rPr>
              <a:t> </a:t>
            </a:r>
            <a:r>
              <a:rPr lang="cs-CZ" dirty="0" err="1" smtClean="0">
                <a:solidFill>
                  <a:schemeClr val="tx1"/>
                </a:solidFill>
                <a:latin typeface="+mn-lt"/>
                <a:ea typeface="+mn-ea"/>
                <a:cs typeface="+mn-cs"/>
              </a:rPr>
              <a:t>Quelle</a:t>
            </a:r>
            <a:r>
              <a:rPr lang="cs-CZ" dirty="0" smtClean="0">
                <a:solidFill>
                  <a:schemeClr val="tx1"/>
                </a:solidFill>
                <a:latin typeface="+mn-lt"/>
                <a:ea typeface="+mn-ea"/>
                <a:cs typeface="+mn-cs"/>
              </a:rPr>
              <a:t> der </a:t>
            </a:r>
            <a:r>
              <a:rPr lang="cs-CZ" dirty="0" err="1" smtClean="0">
                <a:solidFill>
                  <a:schemeClr val="tx1"/>
                </a:solidFill>
                <a:latin typeface="+mn-lt"/>
                <a:ea typeface="+mn-ea"/>
                <a:cs typeface="+mn-cs"/>
              </a:rPr>
              <a:t>linguistischen</a:t>
            </a:r>
            <a:r>
              <a:rPr lang="cs-CZ" dirty="0" smtClean="0">
                <a:solidFill>
                  <a:schemeClr val="tx1"/>
                </a:solidFill>
                <a:latin typeface="+mn-lt"/>
                <a:ea typeface="+mn-ea"/>
                <a:cs typeface="+mn-cs"/>
              </a:rPr>
              <a:t> </a:t>
            </a:r>
            <a:r>
              <a:rPr lang="cs-CZ" dirty="0" err="1" smtClean="0">
                <a:solidFill>
                  <a:schemeClr val="tx1"/>
                </a:solidFill>
                <a:latin typeface="+mn-lt"/>
                <a:ea typeface="+mn-ea"/>
                <a:cs typeface="+mn-cs"/>
              </a:rPr>
              <a:t>Forschung</a:t>
            </a:r>
            <a:r>
              <a:rPr lang="cs-CZ" dirty="0" smtClean="0">
                <a:solidFill>
                  <a:schemeClr val="tx1"/>
                </a:solidFill>
                <a:latin typeface="+mn-lt"/>
                <a:ea typeface="+mn-ea"/>
                <a:cs typeface="+mn-cs"/>
              </a:rPr>
              <a:t> </a:t>
            </a:r>
            <a:r>
              <a:rPr lang="cs-CZ" dirty="0" err="1" smtClean="0">
                <a:solidFill>
                  <a:schemeClr val="tx1"/>
                </a:solidFill>
                <a:latin typeface="+mn-lt"/>
                <a:ea typeface="+mn-ea"/>
                <a:cs typeface="+mn-cs"/>
              </a:rPr>
              <a:t>dienen</a:t>
            </a:r>
            <a:r>
              <a:rPr lang="cs-CZ" dirty="0" smtClean="0">
                <a:solidFill>
                  <a:schemeClr val="tx1"/>
                </a:solidFill>
                <a:latin typeface="+mn-lt"/>
                <a:ea typeface="+mn-ea"/>
                <a:cs typeface="+mn-cs"/>
              </a:rPr>
              <a:t> </a:t>
            </a:r>
          </a:p>
          <a:p>
            <a:pPr lvl="1">
              <a:lnSpc>
                <a:spcPct val="90000"/>
              </a:lnSpc>
            </a:pPr>
            <a:r>
              <a:rPr lang="cs-CZ" dirty="0" err="1" smtClean="0">
                <a:ea typeface="+mn-ea"/>
              </a:rPr>
              <a:t>entstanden</a:t>
            </a:r>
            <a:r>
              <a:rPr lang="cs-CZ" dirty="0" smtClean="0">
                <a:solidFill>
                  <a:schemeClr val="tx1"/>
                </a:solidFill>
                <a:latin typeface="+mn-lt"/>
                <a:ea typeface="+mn-ea"/>
                <a:cs typeface="+mn-cs"/>
              </a:rPr>
              <a:t> 1961-64, der </a:t>
            </a:r>
            <a:r>
              <a:rPr lang="cs-CZ" dirty="0" err="1" smtClean="0">
                <a:solidFill>
                  <a:schemeClr val="tx1"/>
                </a:solidFill>
                <a:latin typeface="+mn-lt"/>
                <a:ea typeface="+mn-ea"/>
                <a:cs typeface="+mn-cs"/>
              </a:rPr>
              <a:t>leitenden</a:t>
            </a:r>
            <a:r>
              <a:rPr lang="cs-CZ" dirty="0" smtClean="0">
                <a:solidFill>
                  <a:schemeClr val="tx1"/>
                </a:solidFill>
                <a:latin typeface="+mn-lt"/>
                <a:ea typeface="+mn-ea"/>
                <a:cs typeface="+mn-cs"/>
              </a:rPr>
              <a:t> Person der </a:t>
            </a:r>
            <a:r>
              <a:rPr lang="cs-CZ" dirty="0" err="1" smtClean="0">
                <a:solidFill>
                  <a:schemeClr val="tx1"/>
                </a:solidFill>
                <a:latin typeface="+mn-lt"/>
                <a:ea typeface="+mn-ea"/>
                <a:cs typeface="+mn-cs"/>
              </a:rPr>
              <a:t>damaligen</a:t>
            </a:r>
            <a:r>
              <a:rPr lang="cs-CZ" dirty="0" smtClean="0">
                <a:solidFill>
                  <a:schemeClr val="tx1"/>
                </a:solidFill>
                <a:latin typeface="+mn-lt"/>
                <a:ea typeface="+mn-ea"/>
                <a:cs typeface="+mn-cs"/>
              </a:rPr>
              <a:t> </a:t>
            </a:r>
            <a:r>
              <a:rPr lang="cs-CZ" dirty="0" err="1" smtClean="0">
                <a:solidFill>
                  <a:schemeClr val="tx1"/>
                </a:solidFill>
                <a:latin typeface="+mn-lt"/>
                <a:ea typeface="+mn-ea"/>
                <a:cs typeface="+mn-cs"/>
              </a:rPr>
              <a:t>amerikanischen</a:t>
            </a:r>
            <a:r>
              <a:rPr lang="cs-CZ" dirty="0" smtClean="0">
                <a:solidFill>
                  <a:schemeClr val="tx1"/>
                </a:solidFill>
                <a:latin typeface="+mn-lt"/>
                <a:ea typeface="+mn-ea"/>
                <a:cs typeface="+mn-cs"/>
              </a:rPr>
              <a:t> </a:t>
            </a:r>
            <a:r>
              <a:rPr lang="cs-CZ" dirty="0" err="1" smtClean="0">
                <a:solidFill>
                  <a:schemeClr val="tx1"/>
                </a:solidFill>
                <a:latin typeface="+mn-lt"/>
                <a:ea typeface="+mn-ea"/>
                <a:cs typeface="+mn-cs"/>
              </a:rPr>
              <a:t>Linguistik</a:t>
            </a:r>
            <a:r>
              <a:rPr lang="cs-CZ" dirty="0" smtClean="0">
                <a:solidFill>
                  <a:schemeClr val="tx1"/>
                </a:solidFill>
                <a:latin typeface="+mn-lt"/>
                <a:ea typeface="+mn-ea"/>
                <a:cs typeface="+mn-cs"/>
              </a:rPr>
              <a:t> </a:t>
            </a:r>
            <a:r>
              <a:rPr lang="cs-CZ" dirty="0" err="1" smtClean="0">
                <a:solidFill>
                  <a:schemeClr val="tx1"/>
                </a:solidFill>
                <a:latin typeface="+mn-lt"/>
                <a:ea typeface="+mn-ea"/>
                <a:cs typeface="+mn-cs"/>
              </a:rPr>
              <a:t>Noam</a:t>
            </a:r>
            <a:r>
              <a:rPr lang="cs-CZ" dirty="0" smtClean="0">
                <a:solidFill>
                  <a:schemeClr val="tx1"/>
                </a:solidFill>
                <a:latin typeface="+mn-lt"/>
                <a:ea typeface="+mn-ea"/>
                <a:cs typeface="+mn-cs"/>
              </a:rPr>
              <a:t> </a:t>
            </a:r>
            <a:r>
              <a:rPr lang="cs-CZ" dirty="0" err="1" smtClean="0">
                <a:solidFill>
                  <a:schemeClr val="tx1"/>
                </a:solidFill>
                <a:latin typeface="+mn-lt"/>
                <a:ea typeface="+mn-ea"/>
                <a:cs typeface="+mn-cs"/>
              </a:rPr>
              <a:t>Chomsky</a:t>
            </a:r>
            <a:r>
              <a:rPr lang="cs-CZ" dirty="0" smtClean="0">
                <a:solidFill>
                  <a:schemeClr val="tx1"/>
                </a:solidFill>
                <a:latin typeface="+mn-lt"/>
                <a:ea typeface="+mn-ea"/>
                <a:cs typeface="+mn-cs"/>
              </a:rPr>
              <a:t> </a:t>
            </a:r>
            <a:r>
              <a:rPr lang="cs-CZ" dirty="0" err="1" smtClean="0">
                <a:solidFill>
                  <a:schemeClr val="tx1"/>
                </a:solidFill>
                <a:latin typeface="+mn-lt"/>
                <a:ea typeface="+mn-ea"/>
                <a:cs typeface="+mn-cs"/>
              </a:rPr>
              <a:t>zum</a:t>
            </a:r>
            <a:r>
              <a:rPr lang="cs-CZ" dirty="0" smtClean="0">
                <a:solidFill>
                  <a:schemeClr val="tx1"/>
                </a:solidFill>
                <a:latin typeface="+mn-lt"/>
                <a:ea typeface="+mn-ea"/>
                <a:cs typeface="+mn-cs"/>
              </a:rPr>
              <a:t> </a:t>
            </a:r>
            <a:r>
              <a:rPr lang="cs-CZ" dirty="0" err="1" smtClean="0">
                <a:solidFill>
                  <a:schemeClr val="tx1"/>
                </a:solidFill>
                <a:latin typeface="+mn-lt"/>
                <a:ea typeface="+mn-ea"/>
                <a:cs typeface="+mn-cs"/>
              </a:rPr>
              <a:t>Trotz</a:t>
            </a:r>
            <a:endParaRPr lang="cs-CZ" dirty="0" smtClean="0">
              <a:solidFill>
                <a:schemeClr val="tx1"/>
              </a:solidFill>
              <a:latin typeface="+mn-lt"/>
              <a:ea typeface="+mn-ea"/>
              <a:cs typeface="+mn-cs"/>
            </a:endParaRPr>
          </a:p>
        </p:txBody>
      </p:sp>
      <p:sp>
        <p:nvSpPr>
          <p:cNvPr id="5" name="Zástupný symbol pro číslo snímku 4"/>
          <p:cNvSpPr>
            <a:spLocks noGrp="1"/>
          </p:cNvSpPr>
          <p:nvPr>
            <p:ph type="sldNum" sz="quarter" idx="12"/>
          </p:nvPr>
        </p:nvSpPr>
        <p:spPr/>
        <p:txBody>
          <a:bodyPr/>
          <a:lstStyle/>
          <a:p>
            <a:fld id="{F1894A37-8539-43D5-B93E-E9818CA99945}" type="slidenum">
              <a:rPr lang="cs-CZ" smtClean="0"/>
              <a:pPr/>
              <a:t>43</a:t>
            </a:fld>
            <a:endParaRPr lang="cs-CZ"/>
          </a:p>
        </p:txBody>
      </p:sp>
    </p:spTree>
  </p:cSld>
  <p:clrMapOvr>
    <a:masterClrMapping/>
  </p:clrMapOvr>
  <p:transition spd="slow">
    <p:dissolve/>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11560" y="908720"/>
            <a:ext cx="7772400" cy="1143000"/>
          </a:xfrm>
        </p:spPr>
        <p:txBody>
          <a:bodyPr/>
          <a:lstStyle/>
          <a:p>
            <a:r>
              <a:rPr lang="cs-CZ" dirty="0" smtClean="0"/>
              <a:t>80er </a:t>
            </a:r>
            <a:r>
              <a:rPr lang="cs-CZ" dirty="0" err="1" smtClean="0"/>
              <a:t>Jahre</a:t>
            </a:r>
            <a:r>
              <a:rPr lang="cs-CZ" dirty="0" smtClean="0"/>
              <a:t> </a:t>
            </a:r>
            <a:endParaRPr lang="cs-CZ" dirty="0"/>
          </a:p>
        </p:txBody>
      </p:sp>
      <p:sp>
        <p:nvSpPr>
          <p:cNvPr id="3" name="Zástupný symbol pro obsah 2"/>
          <p:cNvSpPr>
            <a:spLocks noGrp="1"/>
          </p:cNvSpPr>
          <p:nvPr>
            <p:ph idx="1"/>
          </p:nvPr>
        </p:nvSpPr>
        <p:spPr>
          <a:xfrm>
            <a:off x="683568" y="2132856"/>
            <a:ext cx="7772400" cy="4114800"/>
          </a:xfrm>
        </p:spPr>
        <p:txBody>
          <a:bodyPr>
            <a:normAutofit fontScale="92500" lnSpcReduction="20000"/>
          </a:bodyPr>
          <a:lstStyle/>
          <a:p>
            <a:pPr lvl="0"/>
            <a:r>
              <a:rPr lang="cs-CZ" sz="2800" dirty="0" err="1" smtClean="0"/>
              <a:t>Weitere</a:t>
            </a:r>
            <a:r>
              <a:rPr lang="cs-CZ" sz="2800" dirty="0" smtClean="0"/>
              <a:t> </a:t>
            </a:r>
            <a:r>
              <a:rPr lang="cs-CZ" sz="2800" dirty="0" err="1" smtClean="0"/>
              <a:t>Korpora</a:t>
            </a:r>
            <a:r>
              <a:rPr lang="cs-CZ" sz="2800" dirty="0" smtClean="0"/>
              <a:t> in</a:t>
            </a:r>
            <a:r>
              <a:rPr lang="cs-CZ" sz="2800" dirty="0" smtClean="0">
                <a:solidFill>
                  <a:schemeClr val="tx1"/>
                </a:solidFill>
                <a:latin typeface="+mn-lt"/>
                <a:ea typeface="+mn-ea"/>
                <a:cs typeface="+mn-cs"/>
              </a:rPr>
              <a:t> </a:t>
            </a:r>
            <a:r>
              <a:rPr lang="cs-CZ" sz="2800" dirty="0" err="1" smtClean="0">
                <a:solidFill>
                  <a:schemeClr val="tx1"/>
                </a:solidFill>
                <a:latin typeface="+mn-lt"/>
                <a:ea typeface="+mn-ea"/>
                <a:cs typeface="+mn-cs"/>
              </a:rPr>
              <a:t>Lancaster</a:t>
            </a:r>
            <a:r>
              <a:rPr lang="cs-CZ" sz="2800" dirty="0" smtClean="0">
                <a:solidFill>
                  <a:schemeClr val="tx1"/>
                </a:solidFill>
                <a:latin typeface="+mn-lt"/>
                <a:ea typeface="+mn-ea"/>
                <a:cs typeface="+mn-cs"/>
              </a:rPr>
              <a:t>-</a:t>
            </a:r>
            <a:r>
              <a:rPr lang="cs-CZ" sz="2800" dirty="0" err="1" smtClean="0">
                <a:solidFill>
                  <a:schemeClr val="tx1"/>
                </a:solidFill>
                <a:latin typeface="+mn-lt"/>
                <a:ea typeface="+mn-ea"/>
                <a:cs typeface="+mn-cs"/>
              </a:rPr>
              <a:t>Oslo</a:t>
            </a:r>
            <a:r>
              <a:rPr lang="cs-CZ" sz="2800" dirty="0" smtClean="0">
                <a:solidFill>
                  <a:schemeClr val="tx1"/>
                </a:solidFill>
                <a:latin typeface="+mn-lt"/>
                <a:ea typeface="+mn-ea"/>
                <a:cs typeface="+mn-cs"/>
              </a:rPr>
              <a:t>/Bergen </a:t>
            </a:r>
            <a:r>
              <a:rPr lang="cs-CZ" sz="2800" b="1" dirty="0" smtClean="0"/>
              <a:t> „</a:t>
            </a:r>
            <a:r>
              <a:rPr lang="de-DE" sz="2800" b="1" dirty="0" smtClean="0"/>
              <a:t>Lancaster-Oslo-Bergen-Corpus</a:t>
            </a:r>
            <a:r>
              <a:rPr lang="cs-CZ" sz="2800" b="1" dirty="0" smtClean="0"/>
              <a:t>“</a:t>
            </a:r>
            <a:r>
              <a:rPr lang="de-DE" sz="2800" b="1" dirty="0" smtClean="0"/>
              <a:t> </a:t>
            </a:r>
            <a:r>
              <a:rPr lang="de-DE" sz="2800" dirty="0" smtClean="0"/>
              <a:t>(LOB Corpus)</a:t>
            </a:r>
            <a:endParaRPr lang="cs-CZ" sz="2800" dirty="0" smtClean="0">
              <a:solidFill>
                <a:schemeClr val="tx1"/>
              </a:solidFill>
              <a:latin typeface="+mn-lt"/>
              <a:ea typeface="+mn-ea"/>
              <a:cs typeface="+mn-cs"/>
            </a:endParaRPr>
          </a:p>
          <a:p>
            <a:pPr lvl="0"/>
            <a:r>
              <a:rPr lang="cs-CZ" sz="2800" dirty="0" smtClean="0">
                <a:solidFill>
                  <a:schemeClr val="tx1"/>
                </a:solidFill>
                <a:latin typeface="+mn-lt"/>
                <a:ea typeface="+mn-ea"/>
                <a:cs typeface="+mn-cs"/>
              </a:rPr>
              <a:t>COBUILD – </a:t>
            </a:r>
            <a:r>
              <a:rPr lang="cs-CZ" sz="2800" dirty="0" err="1" smtClean="0">
                <a:solidFill>
                  <a:schemeClr val="tx1"/>
                </a:solidFill>
                <a:latin typeface="+mn-lt"/>
                <a:ea typeface="+mn-ea"/>
                <a:cs typeface="+mn-cs"/>
              </a:rPr>
              <a:t>Collins</a:t>
            </a:r>
            <a:r>
              <a:rPr lang="cs-CZ" sz="2800" dirty="0" smtClean="0">
                <a:solidFill>
                  <a:schemeClr val="tx1"/>
                </a:solidFill>
                <a:latin typeface="+mn-lt"/>
                <a:ea typeface="+mn-ea"/>
                <a:cs typeface="+mn-cs"/>
              </a:rPr>
              <a:t> Birmingham University </a:t>
            </a:r>
            <a:r>
              <a:rPr lang="cs-CZ" sz="2800" dirty="0" err="1" smtClean="0">
                <a:solidFill>
                  <a:schemeClr val="tx1"/>
                </a:solidFill>
                <a:latin typeface="+mn-lt"/>
                <a:ea typeface="+mn-ea"/>
                <a:cs typeface="+mn-cs"/>
              </a:rPr>
              <a:t>International</a:t>
            </a:r>
            <a:r>
              <a:rPr lang="cs-CZ" sz="2800" dirty="0" smtClean="0">
                <a:solidFill>
                  <a:schemeClr val="tx1"/>
                </a:solidFill>
                <a:latin typeface="+mn-lt"/>
                <a:ea typeface="+mn-ea"/>
                <a:cs typeface="+mn-cs"/>
              </a:rPr>
              <a:t> </a:t>
            </a:r>
            <a:r>
              <a:rPr lang="cs-CZ" sz="2800" dirty="0" err="1" smtClean="0">
                <a:solidFill>
                  <a:schemeClr val="tx1"/>
                </a:solidFill>
                <a:latin typeface="+mn-lt"/>
                <a:ea typeface="+mn-ea"/>
                <a:cs typeface="+mn-cs"/>
              </a:rPr>
              <a:t>Language</a:t>
            </a:r>
            <a:r>
              <a:rPr lang="cs-CZ" sz="2800" dirty="0" smtClean="0">
                <a:solidFill>
                  <a:schemeClr val="tx1"/>
                </a:solidFill>
                <a:latin typeface="+mn-lt"/>
                <a:ea typeface="+mn-ea"/>
                <a:cs typeface="+mn-cs"/>
              </a:rPr>
              <a:t> </a:t>
            </a:r>
            <a:r>
              <a:rPr lang="cs-CZ" sz="2800" dirty="0" err="1" smtClean="0">
                <a:solidFill>
                  <a:schemeClr val="tx1"/>
                </a:solidFill>
                <a:latin typeface="+mn-lt"/>
                <a:ea typeface="+mn-ea"/>
                <a:cs typeface="+mn-cs"/>
              </a:rPr>
              <a:t>Database</a:t>
            </a:r>
            <a:r>
              <a:rPr lang="cs-CZ" sz="2800" dirty="0" smtClean="0">
                <a:solidFill>
                  <a:schemeClr val="tx1"/>
                </a:solidFill>
                <a:latin typeface="+mn-lt"/>
                <a:ea typeface="+mn-ea"/>
                <a:cs typeface="+mn-cs"/>
              </a:rPr>
              <a:t> </a:t>
            </a:r>
            <a:r>
              <a:rPr lang="cs-CZ" sz="2800" dirty="0" err="1" smtClean="0">
                <a:solidFill>
                  <a:schemeClr val="tx1"/>
                </a:solidFill>
                <a:latin typeface="+mn-lt"/>
                <a:ea typeface="+mn-ea"/>
                <a:cs typeface="+mn-cs"/>
              </a:rPr>
              <a:t>als</a:t>
            </a:r>
            <a:r>
              <a:rPr lang="cs-CZ" sz="2800" dirty="0" smtClean="0">
                <a:solidFill>
                  <a:schemeClr val="tx1"/>
                </a:solidFill>
                <a:latin typeface="+mn-lt"/>
                <a:ea typeface="+mn-ea"/>
                <a:cs typeface="+mn-cs"/>
              </a:rPr>
              <a:t> </a:t>
            </a:r>
            <a:r>
              <a:rPr lang="cs-CZ" sz="2800" dirty="0" err="1" smtClean="0">
                <a:solidFill>
                  <a:schemeClr val="tx1"/>
                </a:solidFill>
                <a:latin typeface="+mn-lt"/>
                <a:ea typeface="+mn-ea"/>
                <a:cs typeface="+mn-cs"/>
              </a:rPr>
              <a:t>Grundlage</a:t>
            </a:r>
            <a:r>
              <a:rPr lang="cs-CZ" sz="2800" dirty="0" smtClean="0">
                <a:solidFill>
                  <a:schemeClr val="tx1"/>
                </a:solidFill>
                <a:latin typeface="+mn-lt"/>
                <a:ea typeface="+mn-ea"/>
                <a:cs typeface="+mn-cs"/>
              </a:rPr>
              <a:t> </a:t>
            </a:r>
            <a:r>
              <a:rPr lang="cs-CZ" sz="2800" dirty="0" err="1" smtClean="0">
                <a:solidFill>
                  <a:schemeClr val="tx1"/>
                </a:solidFill>
                <a:latin typeface="+mn-lt"/>
                <a:ea typeface="+mn-ea"/>
                <a:cs typeface="+mn-cs"/>
              </a:rPr>
              <a:t>für</a:t>
            </a:r>
            <a:r>
              <a:rPr lang="cs-CZ" sz="2800" dirty="0" smtClean="0">
                <a:solidFill>
                  <a:schemeClr val="tx1"/>
                </a:solidFill>
                <a:latin typeface="+mn-lt"/>
                <a:ea typeface="+mn-ea"/>
                <a:cs typeface="+mn-cs"/>
              </a:rPr>
              <a:t> </a:t>
            </a:r>
            <a:r>
              <a:rPr lang="cs-CZ" sz="2800" dirty="0" err="1" smtClean="0">
                <a:solidFill>
                  <a:schemeClr val="tx1"/>
                </a:solidFill>
                <a:latin typeface="+mn-lt"/>
                <a:ea typeface="+mn-ea"/>
                <a:cs typeface="+mn-cs"/>
              </a:rPr>
              <a:t>das</a:t>
            </a:r>
            <a:r>
              <a:rPr lang="cs-CZ" sz="2800" dirty="0" smtClean="0">
                <a:solidFill>
                  <a:schemeClr val="tx1"/>
                </a:solidFill>
                <a:latin typeface="+mn-lt"/>
                <a:ea typeface="+mn-ea"/>
                <a:cs typeface="+mn-cs"/>
              </a:rPr>
              <a:t> </a:t>
            </a:r>
            <a:r>
              <a:rPr lang="cs-CZ" sz="2800" dirty="0" err="1" smtClean="0">
                <a:solidFill>
                  <a:schemeClr val="tx1"/>
                </a:solidFill>
                <a:latin typeface="+mn-lt"/>
                <a:ea typeface="+mn-ea"/>
                <a:cs typeface="+mn-cs"/>
              </a:rPr>
              <a:t>neue</a:t>
            </a:r>
            <a:r>
              <a:rPr lang="cs-CZ" sz="2800" dirty="0" smtClean="0">
                <a:solidFill>
                  <a:schemeClr val="tx1"/>
                </a:solidFill>
                <a:latin typeface="+mn-lt"/>
                <a:ea typeface="+mn-ea"/>
                <a:cs typeface="+mn-cs"/>
              </a:rPr>
              <a:t> </a:t>
            </a:r>
            <a:r>
              <a:rPr lang="cs-CZ" sz="2800" dirty="0" err="1" smtClean="0">
                <a:solidFill>
                  <a:schemeClr val="tx1"/>
                </a:solidFill>
                <a:latin typeface="+mn-lt"/>
                <a:ea typeface="+mn-ea"/>
                <a:cs typeface="+mn-cs"/>
              </a:rPr>
              <a:t>Wörterbuche</a:t>
            </a:r>
            <a:r>
              <a:rPr lang="cs-CZ" sz="2800" dirty="0" smtClean="0">
                <a:solidFill>
                  <a:schemeClr val="tx1"/>
                </a:solidFill>
                <a:latin typeface="+mn-lt"/>
                <a:ea typeface="+mn-ea"/>
                <a:cs typeface="+mn-cs"/>
              </a:rPr>
              <a:t> der </a:t>
            </a:r>
            <a:r>
              <a:rPr lang="cs-CZ" sz="2800" dirty="0" err="1" smtClean="0">
                <a:solidFill>
                  <a:schemeClr val="tx1"/>
                </a:solidFill>
                <a:latin typeface="+mn-lt"/>
                <a:ea typeface="+mn-ea"/>
                <a:cs typeface="+mn-cs"/>
              </a:rPr>
              <a:t>Verlags</a:t>
            </a:r>
            <a:r>
              <a:rPr lang="cs-CZ" sz="2800" dirty="0" smtClean="0">
                <a:solidFill>
                  <a:schemeClr val="tx1"/>
                </a:solidFill>
                <a:latin typeface="+mn-lt"/>
                <a:ea typeface="+mn-ea"/>
                <a:cs typeface="+mn-cs"/>
              </a:rPr>
              <a:t> </a:t>
            </a:r>
            <a:r>
              <a:rPr lang="cs-CZ" sz="2800" dirty="0" err="1" smtClean="0">
                <a:solidFill>
                  <a:schemeClr val="tx1"/>
                </a:solidFill>
                <a:latin typeface="+mn-lt"/>
                <a:ea typeface="+mn-ea"/>
                <a:cs typeface="+mn-cs"/>
              </a:rPr>
              <a:t>Collins</a:t>
            </a:r>
            <a:r>
              <a:rPr lang="cs-CZ" sz="2800" dirty="0" smtClean="0">
                <a:solidFill>
                  <a:schemeClr val="tx1"/>
                </a:solidFill>
                <a:latin typeface="+mn-lt"/>
                <a:ea typeface="+mn-ea"/>
                <a:cs typeface="+mn-cs"/>
              </a:rPr>
              <a:t> </a:t>
            </a:r>
            <a:r>
              <a:rPr lang="cs-CZ" sz="2800" dirty="0" err="1" smtClean="0">
                <a:solidFill>
                  <a:schemeClr val="tx1"/>
                </a:solidFill>
                <a:latin typeface="+mn-lt"/>
                <a:ea typeface="+mn-ea"/>
                <a:cs typeface="+mn-cs"/>
              </a:rPr>
              <a:t>mit</a:t>
            </a:r>
            <a:r>
              <a:rPr lang="cs-CZ" sz="2800" dirty="0" smtClean="0">
                <a:solidFill>
                  <a:schemeClr val="tx1"/>
                </a:solidFill>
                <a:latin typeface="+mn-lt"/>
                <a:ea typeface="+mn-ea"/>
                <a:cs typeface="+mn-cs"/>
              </a:rPr>
              <a:t> der </a:t>
            </a:r>
            <a:r>
              <a:rPr lang="cs-CZ" sz="2800" dirty="0" err="1" smtClean="0">
                <a:solidFill>
                  <a:schemeClr val="tx1"/>
                </a:solidFill>
                <a:latin typeface="+mn-lt"/>
                <a:ea typeface="+mn-ea"/>
                <a:cs typeface="+mn-cs"/>
              </a:rPr>
              <a:t>Uni</a:t>
            </a:r>
            <a:r>
              <a:rPr lang="cs-CZ" sz="2800" dirty="0" smtClean="0">
                <a:solidFill>
                  <a:schemeClr val="tx1"/>
                </a:solidFill>
                <a:latin typeface="+mn-lt"/>
                <a:ea typeface="+mn-ea"/>
                <a:cs typeface="+mn-cs"/>
              </a:rPr>
              <a:t> Birmingham –1987 20 </a:t>
            </a:r>
            <a:r>
              <a:rPr lang="cs-CZ" sz="2800" dirty="0" err="1" smtClean="0">
                <a:solidFill>
                  <a:schemeClr val="tx1"/>
                </a:solidFill>
                <a:latin typeface="+mn-lt"/>
                <a:ea typeface="+mn-ea"/>
                <a:cs typeface="+mn-cs"/>
              </a:rPr>
              <a:t>Mio</a:t>
            </a:r>
            <a:r>
              <a:rPr lang="cs-CZ" sz="2800" dirty="0" smtClean="0">
                <a:solidFill>
                  <a:schemeClr val="tx1"/>
                </a:solidFill>
                <a:latin typeface="+mn-lt"/>
                <a:ea typeface="+mn-ea"/>
                <a:cs typeface="+mn-cs"/>
              </a:rPr>
              <a:t> </a:t>
            </a:r>
            <a:r>
              <a:rPr lang="cs-CZ" sz="2800" dirty="0" err="1" smtClean="0">
                <a:solidFill>
                  <a:schemeClr val="tx1"/>
                </a:solidFill>
                <a:latin typeface="+mn-lt"/>
                <a:ea typeface="+mn-ea"/>
                <a:cs typeface="+mn-cs"/>
              </a:rPr>
              <a:t>tokens</a:t>
            </a:r>
            <a:endParaRPr lang="cs-CZ" sz="2800" dirty="0" smtClean="0">
              <a:solidFill>
                <a:schemeClr val="tx1"/>
              </a:solidFill>
              <a:latin typeface="+mn-lt"/>
              <a:ea typeface="+mn-ea"/>
              <a:cs typeface="+mn-cs"/>
            </a:endParaRPr>
          </a:p>
          <a:p>
            <a:pPr lvl="0"/>
            <a:r>
              <a:rPr lang="cs-CZ" sz="2800" dirty="0" smtClean="0">
                <a:solidFill>
                  <a:schemeClr val="tx1"/>
                </a:solidFill>
                <a:latin typeface="+mn-lt"/>
                <a:ea typeface="+mn-ea"/>
                <a:cs typeface="+mn-cs"/>
              </a:rPr>
              <a:t>1990 </a:t>
            </a:r>
            <a:r>
              <a:rPr lang="cs-CZ" sz="2800" dirty="0" err="1" smtClean="0">
                <a:solidFill>
                  <a:schemeClr val="tx1"/>
                </a:solidFill>
                <a:latin typeface="+mn-lt"/>
                <a:ea typeface="+mn-ea"/>
                <a:cs typeface="+mn-cs"/>
              </a:rPr>
              <a:t>Erweiterung</a:t>
            </a:r>
            <a:r>
              <a:rPr lang="cs-CZ" sz="2800" dirty="0" smtClean="0">
                <a:solidFill>
                  <a:schemeClr val="tx1"/>
                </a:solidFill>
                <a:latin typeface="+mn-lt"/>
                <a:ea typeface="+mn-ea"/>
                <a:cs typeface="+mn-cs"/>
              </a:rPr>
              <a:t> des </a:t>
            </a:r>
            <a:r>
              <a:rPr lang="cs-CZ" sz="2800" dirty="0" err="1" smtClean="0">
                <a:solidFill>
                  <a:schemeClr val="tx1"/>
                </a:solidFill>
                <a:latin typeface="+mn-lt"/>
                <a:ea typeface="+mn-ea"/>
                <a:cs typeface="+mn-cs"/>
              </a:rPr>
              <a:t>COBUILDs</a:t>
            </a:r>
            <a:r>
              <a:rPr lang="cs-CZ" sz="2800" dirty="0" smtClean="0">
                <a:solidFill>
                  <a:schemeClr val="tx1"/>
                </a:solidFill>
                <a:latin typeface="+mn-lt"/>
                <a:ea typeface="+mn-ea"/>
                <a:cs typeface="+mn-cs"/>
              </a:rPr>
              <a:t> </a:t>
            </a:r>
            <a:r>
              <a:rPr lang="cs-CZ" sz="2800" dirty="0" err="1" smtClean="0">
                <a:solidFill>
                  <a:schemeClr val="tx1"/>
                </a:solidFill>
                <a:latin typeface="+mn-lt"/>
                <a:ea typeface="+mn-ea"/>
                <a:cs typeface="+mn-cs"/>
              </a:rPr>
              <a:t>auf</a:t>
            </a:r>
            <a:r>
              <a:rPr lang="cs-CZ" sz="2800" dirty="0" smtClean="0">
                <a:solidFill>
                  <a:schemeClr val="tx1"/>
                </a:solidFill>
                <a:latin typeface="+mn-lt"/>
                <a:ea typeface="+mn-ea"/>
                <a:cs typeface="+mn-cs"/>
              </a:rPr>
              <a:t> </a:t>
            </a:r>
            <a:r>
              <a:rPr lang="cs-CZ" sz="2800" dirty="0" err="1" smtClean="0">
                <a:solidFill>
                  <a:schemeClr val="tx1"/>
                </a:solidFill>
                <a:latin typeface="+mn-lt"/>
                <a:ea typeface="+mn-ea"/>
                <a:cs typeface="+mn-cs"/>
              </a:rPr>
              <a:t>das</a:t>
            </a:r>
            <a:r>
              <a:rPr lang="cs-CZ" sz="2800" dirty="0" smtClean="0">
                <a:solidFill>
                  <a:schemeClr val="tx1"/>
                </a:solidFill>
                <a:latin typeface="+mn-lt"/>
                <a:ea typeface="+mn-ea"/>
                <a:cs typeface="+mn-cs"/>
              </a:rPr>
              <a:t> </a:t>
            </a:r>
            <a:r>
              <a:rPr lang="cs-CZ" sz="2800" dirty="0" err="1" smtClean="0">
                <a:solidFill>
                  <a:schemeClr val="tx1"/>
                </a:solidFill>
                <a:latin typeface="+mn-lt"/>
                <a:ea typeface="+mn-ea"/>
                <a:cs typeface="+mn-cs"/>
              </a:rPr>
              <a:t>erste</a:t>
            </a:r>
            <a:r>
              <a:rPr lang="cs-CZ" sz="2800" dirty="0" smtClean="0">
                <a:solidFill>
                  <a:schemeClr val="tx1"/>
                </a:solidFill>
                <a:latin typeface="+mn-lt"/>
                <a:ea typeface="+mn-ea"/>
                <a:cs typeface="+mn-cs"/>
              </a:rPr>
              <a:t> </a:t>
            </a:r>
            <a:r>
              <a:rPr lang="cs-CZ" sz="2800" dirty="0" err="1" smtClean="0">
                <a:solidFill>
                  <a:schemeClr val="tx1"/>
                </a:solidFill>
                <a:latin typeface="+mn-lt"/>
                <a:ea typeface="+mn-ea"/>
                <a:cs typeface="+mn-cs"/>
              </a:rPr>
              <a:t>Monitoringskorpus</a:t>
            </a:r>
            <a:r>
              <a:rPr lang="cs-CZ" sz="2800" dirty="0" smtClean="0">
                <a:solidFill>
                  <a:schemeClr val="tx1"/>
                </a:solidFill>
                <a:latin typeface="+mn-lt"/>
                <a:ea typeface="+mn-ea"/>
                <a:cs typeface="+mn-cs"/>
              </a:rPr>
              <a:t> der </a:t>
            </a:r>
            <a:r>
              <a:rPr lang="cs-CZ" sz="2800" dirty="0" err="1" smtClean="0">
                <a:solidFill>
                  <a:schemeClr val="tx1"/>
                </a:solidFill>
                <a:latin typeface="+mn-lt"/>
                <a:ea typeface="+mn-ea"/>
                <a:cs typeface="+mn-cs"/>
              </a:rPr>
              <a:t>Welt</a:t>
            </a:r>
            <a:r>
              <a:rPr lang="cs-CZ" sz="2800" dirty="0" smtClean="0">
                <a:solidFill>
                  <a:schemeClr val="tx1"/>
                </a:solidFill>
                <a:latin typeface="+mn-lt"/>
                <a:ea typeface="+mn-ea"/>
                <a:cs typeface="+mn-cs"/>
              </a:rPr>
              <a:t> - BANK OF ENGLISH </a:t>
            </a:r>
          </a:p>
          <a:p>
            <a:pPr lvl="0"/>
            <a:r>
              <a:rPr lang="cs-CZ" sz="2800" dirty="0" err="1" smtClean="0">
                <a:solidFill>
                  <a:schemeClr val="tx1"/>
                </a:solidFill>
                <a:latin typeface="+mn-lt"/>
                <a:ea typeface="+mn-ea"/>
                <a:cs typeface="+mn-cs"/>
              </a:rPr>
              <a:t>British</a:t>
            </a:r>
            <a:r>
              <a:rPr lang="cs-CZ" sz="2800" dirty="0" smtClean="0">
                <a:solidFill>
                  <a:schemeClr val="tx1"/>
                </a:solidFill>
                <a:latin typeface="+mn-lt"/>
                <a:ea typeface="+mn-ea"/>
                <a:cs typeface="+mn-cs"/>
              </a:rPr>
              <a:t> </a:t>
            </a:r>
            <a:r>
              <a:rPr lang="cs-CZ" sz="2800" dirty="0" err="1" smtClean="0">
                <a:solidFill>
                  <a:schemeClr val="tx1"/>
                </a:solidFill>
                <a:latin typeface="+mn-lt"/>
                <a:ea typeface="+mn-ea"/>
                <a:cs typeface="+mn-cs"/>
              </a:rPr>
              <a:t>National</a:t>
            </a:r>
            <a:r>
              <a:rPr lang="cs-CZ" sz="2800" dirty="0" smtClean="0">
                <a:solidFill>
                  <a:schemeClr val="tx1"/>
                </a:solidFill>
                <a:latin typeface="+mn-lt"/>
                <a:ea typeface="+mn-ea"/>
                <a:cs typeface="+mn-cs"/>
              </a:rPr>
              <a:t> Corpus</a:t>
            </a:r>
            <a:endParaRPr lang="cs-CZ" sz="2800" dirty="0"/>
          </a:p>
        </p:txBody>
      </p:sp>
      <p:sp>
        <p:nvSpPr>
          <p:cNvPr id="5" name="Zástupný symbol pro číslo snímku 4"/>
          <p:cNvSpPr>
            <a:spLocks noGrp="1"/>
          </p:cNvSpPr>
          <p:nvPr>
            <p:ph type="sldNum" sz="quarter" idx="12"/>
          </p:nvPr>
        </p:nvSpPr>
        <p:spPr/>
        <p:txBody>
          <a:bodyPr/>
          <a:lstStyle/>
          <a:p>
            <a:fld id="{F1894A37-8539-43D5-B93E-E9818CA99945}" type="slidenum">
              <a:rPr lang="cs-CZ" smtClean="0"/>
              <a:pPr/>
              <a:t>44</a:t>
            </a:fld>
            <a:endParaRPr lang="cs-CZ"/>
          </a:p>
        </p:txBody>
      </p:sp>
    </p:spTree>
  </p:cSld>
  <p:clrMapOvr>
    <a:masterClrMapping/>
  </p:clrMapOvr>
  <p:transition spd="slow">
    <p:dissolve/>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90er </a:t>
            </a:r>
            <a:r>
              <a:rPr lang="cs-CZ" dirty="0" err="1" smtClean="0"/>
              <a:t>Jahre</a:t>
            </a:r>
            <a:endParaRPr lang="cs-CZ" dirty="0"/>
          </a:p>
        </p:txBody>
      </p:sp>
      <p:sp>
        <p:nvSpPr>
          <p:cNvPr id="3" name="Zástupný symbol pro obsah 2"/>
          <p:cNvSpPr>
            <a:spLocks noGrp="1"/>
          </p:cNvSpPr>
          <p:nvPr>
            <p:ph idx="1"/>
          </p:nvPr>
        </p:nvSpPr>
        <p:spPr/>
        <p:txBody>
          <a:bodyPr>
            <a:normAutofit lnSpcReduction="10000"/>
          </a:bodyPr>
          <a:lstStyle/>
          <a:p>
            <a:r>
              <a:rPr lang="cs-CZ" dirty="0" err="1" smtClean="0"/>
              <a:t>großer</a:t>
            </a:r>
            <a:r>
              <a:rPr lang="cs-CZ" dirty="0" smtClean="0"/>
              <a:t> </a:t>
            </a:r>
            <a:r>
              <a:rPr lang="cs-CZ" dirty="0" err="1" smtClean="0"/>
              <a:t>Aufschwung</a:t>
            </a:r>
            <a:r>
              <a:rPr lang="cs-CZ" dirty="0" smtClean="0"/>
              <a:t> der </a:t>
            </a:r>
            <a:r>
              <a:rPr lang="cs-CZ" dirty="0" err="1" smtClean="0"/>
              <a:t>Korpuslinguistik</a:t>
            </a:r>
            <a:endParaRPr lang="cs-CZ" dirty="0" smtClean="0"/>
          </a:p>
          <a:p>
            <a:r>
              <a:rPr lang="cs-CZ" dirty="0" err="1" smtClean="0"/>
              <a:t>Entstehung</a:t>
            </a:r>
            <a:r>
              <a:rPr lang="cs-CZ" dirty="0" smtClean="0"/>
              <a:t> der </a:t>
            </a:r>
            <a:r>
              <a:rPr lang="cs-CZ" dirty="0" err="1" smtClean="0"/>
              <a:t>Korpora</a:t>
            </a:r>
            <a:r>
              <a:rPr lang="cs-CZ" dirty="0" smtClean="0"/>
              <a:t> </a:t>
            </a:r>
            <a:r>
              <a:rPr lang="cs-CZ" dirty="0" err="1" smtClean="0"/>
              <a:t>für</a:t>
            </a:r>
            <a:r>
              <a:rPr lang="cs-CZ" dirty="0" smtClean="0"/>
              <a:t> </a:t>
            </a:r>
            <a:r>
              <a:rPr lang="cs-CZ" dirty="0" err="1" smtClean="0"/>
              <a:t>viele</a:t>
            </a:r>
            <a:r>
              <a:rPr lang="cs-CZ" dirty="0" smtClean="0"/>
              <a:t> </a:t>
            </a:r>
            <a:r>
              <a:rPr lang="cs-CZ" dirty="0" err="1" smtClean="0"/>
              <a:t>Sprachen</a:t>
            </a:r>
            <a:endParaRPr lang="cs-CZ" dirty="0" smtClean="0"/>
          </a:p>
          <a:p>
            <a:endParaRPr lang="cs-CZ" dirty="0" smtClean="0"/>
          </a:p>
          <a:p>
            <a:pPr>
              <a:buNone/>
            </a:pPr>
            <a:r>
              <a:rPr lang="cs-CZ" dirty="0" err="1" smtClean="0"/>
              <a:t>Das</a:t>
            </a:r>
            <a:r>
              <a:rPr lang="cs-CZ" dirty="0" smtClean="0"/>
              <a:t> </a:t>
            </a:r>
            <a:r>
              <a:rPr lang="cs-CZ" dirty="0" err="1" smtClean="0"/>
              <a:t>größte</a:t>
            </a:r>
            <a:r>
              <a:rPr lang="cs-CZ" dirty="0" smtClean="0"/>
              <a:t> Korpus des </a:t>
            </a:r>
            <a:r>
              <a:rPr lang="cs-CZ" dirty="0" err="1" smtClean="0"/>
              <a:t>Deutschen</a:t>
            </a:r>
            <a:r>
              <a:rPr lang="cs-CZ" dirty="0" smtClean="0"/>
              <a:t>: </a:t>
            </a:r>
            <a:r>
              <a:rPr lang="cs-CZ" dirty="0" err="1" smtClean="0"/>
              <a:t>Das</a:t>
            </a:r>
            <a:r>
              <a:rPr lang="cs-CZ" dirty="0" smtClean="0"/>
              <a:t> </a:t>
            </a:r>
            <a:r>
              <a:rPr lang="cs-CZ" dirty="0" err="1" smtClean="0"/>
              <a:t>deutsche</a:t>
            </a:r>
            <a:r>
              <a:rPr lang="cs-CZ" dirty="0" smtClean="0"/>
              <a:t> </a:t>
            </a:r>
            <a:r>
              <a:rPr lang="cs-CZ" dirty="0" err="1" smtClean="0"/>
              <a:t>Referenzkorpus</a:t>
            </a:r>
            <a:r>
              <a:rPr lang="cs-CZ" dirty="0" smtClean="0"/>
              <a:t> (</a:t>
            </a:r>
            <a:r>
              <a:rPr lang="cs-CZ" dirty="0" err="1" smtClean="0"/>
              <a:t>Leibnizinstitut</a:t>
            </a:r>
            <a:r>
              <a:rPr lang="cs-CZ" dirty="0" smtClean="0"/>
              <a:t> </a:t>
            </a:r>
            <a:r>
              <a:rPr lang="cs-CZ" dirty="0" err="1" smtClean="0"/>
              <a:t>für</a:t>
            </a:r>
            <a:r>
              <a:rPr lang="cs-CZ" dirty="0" smtClean="0"/>
              <a:t> </a:t>
            </a:r>
            <a:r>
              <a:rPr lang="cs-CZ" dirty="0" err="1" smtClean="0"/>
              <a:t>deutsche</a:t>
            </a:r>
            <a:r>
              <a:rPr lang="cs-CZ" dirty="0" smtClean="0"/>
              <a:t> </a:t>
            </a:r>
            <a:r>
              <a:rPr lang="cs-CZ" dirty="0" err="1" smtClean="0"/>
              <a:t>Sprache</a:t>
            </a:r>
            <a:r>
              <a:rPr lang="cs-CZ" dirty="0" smtClean="0"/>
              <a:t>, Mannheim)</a:t>
            </a:r>
          </a:p>
          <a:p>
            <a:pPr>
              <a:buNone/>
            </a:pPr>
            <a:endParaRPr lang="cs-CZ" dirty="0" smtClean="0"/>
          </a:p>
          <a:p>
            <a:pPr>
              <a:buNone/>
            </a:pPr>
            <a:r>
              <a:rPr lang="cs-CZ" dirty="0" err="1" smtClean="0"/>
              <a:t>Das</a:t>
            </a:r>
            <a:r>
              <a:rPr lang="cs-CZ" dirty="0" smtClean="0"/>
              <a:t> </a:t>
            </a:r>
            <a:r>
              <a:rPr lang="cs-CZ" dirty="0" err="1" smtClean="0"/>
              <a:t>größte</a:t>
            </a:r>
            <a:r>
              <a:rPr lang="cs-CZ" dirty="0" smtClean="0"/>
              <a:t> Korpus des </a:t>
            </a:r>
            <a:r>
              <a:rPr lang="cs-CZ" dirty="0" err="1" smtClean="0"/>
              <a:t>Tschechichen</a:t>
            </a:r>
            <a:r>
              <a:rPr lang="cs-CZ" dirty="0" smtClean="0"/>
              <a:t>: </a:t>
            </a:r>
            <a:r>
              <a:rPr lang="cs-CZ" dirty="0" err="1" smtClean="0"/>
              <a:t>Das</a:t>
            </a:r>
            <a:r>
              <a:rPr lang="cs-CZ" dirty="0" smtClean="0"/>
              <a:t> </a:t>
            </a:r>
            <a:r>
              <a:rPr lang="cs-CZ" dirty="0" err="1" smtClean="0"/>
              <a:t>Tschechische</a:t>
            </a:r>
            <a:r>
              <a:rPr lang="cs-CZ" dirty="0" smtClean="0"/>
              <a:t> </a:t>
            </a:r>
            <a:r>
              <a:rPr lang="cs-CZ" dirty="0" err="1" smtClean="0"/>
              <a:t>Nationalkorpus</a:t>
            </a:r>
            <a:r>
              <a:rPr lang="cs-CZ" dirty="0" smtClean="0"/>
              <a:t>, ÚČNK FF UK, </a:t>
            </a:r>
            <a:r>
              <a:rPr lang="cs-CZ" dirty="0" err="1" smtClean="0"/>
              <a:t>Prag</a:t>
            </a:r>
            <a:r>
              <a:rPr lang="cs-CZ" dirty="0" smtClean="0"/>
              <a:t>)</a:t>
            </a:r>
            <a:endParaRPr lang="cs-CZ" dirty="0"/>
          </a:p>
        </p:txBody>
      </p:sp>
      <p:sp>
        <p:nvSpPr>
          <p:cNvPr id="4" name="Zástupný symbol pro datum 3"/>
          <p:cNvSpPr>
            <a:spLocks noGrp="1"/>
          </p:cNvSpPr>
          <p:nvPr>
            <p:ph type="dt" sz="half" idx="10"/>
          </p:nvPr>
        </p:nvSpPr>
        <p:spPr/>
        <p:txBody>
          <a:bodyPr/>
          <a:lstStyle/>
          <a:p>
            <a:fld id="{468200D6-5FE7-4B08-9379-39CB79BFE210}" type="datetime1">
              <a:rPr lang="cs-CZ" smtClean="0"/>
              <a:pPr/>
              <a:t>14.02.2020</a:t>
            </a:fld>
            <a:endParaRPr lang="cs-CZ"/>
          </a:p>
        </p:txBody>
      </p:sp>
      <p:sp>
        <p:nvSpPr>
          <p:cNvPr id="5" name="Zástupný symbol pro číslo snímku 4"/>
          <p:cNvSpPr>
            <a:spLocks noGrp="1"/>
          </p:cNvSpPr>
          <p:nvPr>
            <p:ph type="sldNum" sz="quarter" idx="12"/>
          </p:nvPr>
        </p:nvSpPr>
        <p:spPr/>
        <p:txBody>
          <a:bodyPr/>
          <a:lstStyle/>
          <a:p>
            <a:fld id="{F1894A37-8539-43D5-B93E-E9818CA99945}" type="slidenum">
              <a:rPr lang="cs-CZ" smtClean="0"/>
              <a:pPr/>
              <a:t>45</a:t>
            </a:fld>
            <a:endParaRPr lang="cs-CZ"/>
          </a:p>
        </p:txBody>
      </p:sp>
    </p:spTree>
  </p:cSld>
  <p:clrMapOvr>
    <a:masterClrMapping/>
  </p:clrMapOvr>
  <p:transition spd="slow">
    <p:dissolv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Zdroje obrázků</a:t>
            </a:r>
            <a:endParaRPr lang="cs-CZ" dirty="0"/>
          </a:p>
        </p:txBody>
      </p:sp>
      <p:sp>
        <p:nvSpPr>
          <p:cNvPr id="3" name="Zástupný symbol pro obsah 2"/>
          <p:cNvSpPr>
            <a:spLocks noGrp="1"/>
          </p:cNvSpPr>
          <p:nvPr>
            <p:ph idx="1"/>
          </p:nvPr>
        </p:nvSpPr>
        <p:spPr/>
        <p:txBody>
          <a:bodyPr/>
          <a:lstStyle/>
          <a:p>
            <a:r>
              <a:rPr lang="cs-CZ" dirty="0" smtClean="0"/>
              <a:t>Chlumská, Lucie: </a:t>
            </a:r>
            <a:r>
              <a:rPr lang="cs-CZ" dirty="0" smtClean="0"/>
              <a:t>Charakteristika korpusu a typy </a:t>
            </a:r>
            <a:r>
              <a:rPr lang="cs-CZ" dirty="0" smtClean="0"/>
              <a:t>korpusů, In: E-</a:t>
            </a:r>
            <a:r>
              <a:rPr lang="cs-CZ" dirty="0" err="1" smtClean="0"/>
              <a:t>learningový</a:t>
            </a:r>
            <a:r>
              <a:rPr lang="cs-CZ" dirty="0" smtClean="0"/>
              <a:t> kurz Využití korpusů </a:t>
            </a:r>
            <a:r>
              <a:rPr lang="cs-CZ" dirty="0" smtClean="0"/>
              <a:t>ve </a:t>
            </a:r>
            <a:r>
              <a:rPr lang="cs-CZ" dirty="0" smtClean="0"/>
              <a:t>výuce (přístup 14.2.2020)</a:t>
            </a:r>
            <a:endParaRPr lang="cs-CZ" dirty="0"/>
          </a:p>
        </p:txBody>
      </p:sp>
      <p:sp>
        <p:nvSpPr>
          <p:cNvPr id="4" name="Zástupný symbol pro datum 3"/>
          <p:cNvSpPr>
            <a:spLocks noGrp="1"/>
          </p:cNvSpPr>
          <p:nvPr>
            <p:ph type="dt" sz="half" idx="10"/>
          </p:nvPr>
        </p:nvSpPr>
        <p:spPr/>
        <p:txBody>
          <a:bodyPr/>
          <a:lstStyle/>
          <a:p>
            <a:fld id="{468200D6-5FE7-4B08-9379-39CB79BFE210}" type="datetime1">
              <a:rPr lang="cs-CZ" smtClean="0"/>
              <a:pPr/>
              <a:t>14.02.2020</a:t>
            </a:fld>
            <a:endParaRPr lang="cs-CZ"/>
          </a:p>
        </p:txBody>
      </p:sp>
      <p:sp>
        <p:nvSpPr>
          <p:cNvPr id="5" name="Zástupný symbol pro číslo snímku 4"/>
          <p:cNvSpPr>
            <a:spLocks noGrp="1"/>
          </p:cNvSpPr>
          <p:nvPr>
            <p:ph type="sldNum" sz="quarter" idx="12"/>
          </p:nvPr>
        </p:nvSpPr>
        <p:spPr/>
        <p:txBody>
          <a:bodyPr/>
          <a:lstStyle/>
          <a:p>
            <a:fld id="{F1894A37-8539-43D5-B93E-E9818CA99945}" type="slidenum">
              <a:rPr lang="cs-CZ" smtClean="0"/>
              <a:pPr/>
              <a:t>46</a:t>
            </a:fld>
            <a:endParaRPr lang="cs-CZ"/>
          </a:p>
        </p:txBody>
      </p:sp>
    </p:spTree>
  </p:cSld>
  <p:clrMapOvr>
    <a:masterClrMapping/>
  </p:clrMapOvr>
  <p:transition spd="slow">
    <p:dissolv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685800" y="1052736"/>
            <a:ext cx="7772400" cy="5328592"/>
          </a:xfrm>
        </p:spPr>
        <p:txBody>
          <a:bodyPr>
            <a:normAutofit lnSpcReduction="10000"/>
          </a:bodyPr>
          <a:lstStyle/>
          <a:p>
            <a:r>
              <a:rPr lang="de-DE" sz="1800" b="1" dirty="0" smtClean="0">
                <a:effectLst>
                  <a:outerShdw blurRad="38100" dist="38100" dir="2700000" algn="tl">
                    <a:srgbClr val="000000">
                      <a:alpha val="43137"/>
                    </a:srgbClr>
                  </a:outerShdw>
                </a:effectLst>
              </a:rPr>
              <a:t>„Ein Korpus ist eine Sammlung schriftlicher oder gesprochener Äußerungen. Die Daten des Korpus sind typischerweise digitalisiert, d.h. auf Rechnern gespeichert und maschinenlesbar. Die Bestandteile des Korpus, die Texte, bestehen aus den Daten selbst sowie möglicherweise aus Metadaten, die diese Daten beschreiben, und aus linguistischen Annotationen, die diesen Daten zugeordnet sind.“ </a:t>
            </a:r>
            <a:r>
              <a:rPr lang="de-DE" sz="1800" dirty="0" smtClean="0"/>
              <a:t>(</a:t>
            </a:r>
            <a:r>
              <a:rPr lang="de-DE" sz="1800" dirty="0" err="1" smtClean="0"/>
              <a:t>Lemnitzer</a:t>
            </a:r>
            <a:r>
              <a:rPr lang="de-DE" sz="1800" dirty="0" smtClean="0"/>
              <a:t>/Zinsmeister)</a:t>
            </a:r>
            <a:endParaRPr lang="cs-CZ" sz="1800" dirty="0" smtClean="0"/>
          </a:p>
          <a:p>
            <a:pPr lvl="1"/>
            <a:r>
              <a:rPr lang="de-DE" sz="1800" b="1" dirty="0" smtClean="0"/>
              <a:t>linguistische Annotation</a:t>
            </a:r>
            <a:r>
              <a:rPr lang="de-DE" sz="1800" dirty="0" smtClean="0"/>
              <a:t> </a:t>
            </a:r>
          </a:p>
          <a:p>
            <a:pPr lvl="2">
              <a:buNone/>
            </a:pPr>
            <a:r>
              <a:rPr lang="cs-CZ" sz="1800" dirty="0" smtClean="0"/>
              <a:t>= </a:t>
            </a:r>
            <a:r>
              <a:rPr lang="de-DE" sz="1800" dirty="0" smtClean="0"/>
              <a:t>Anmerkung, die </a:t>
            </a:r>
            <a:r>
              <a:rPr lang="cs-CZ" sz="1800" dirty="0" smtClean="0"/>
              <a:t>es </a:t>
            </a:r>
            <a:r>
              <a:rPr lang="de-DE" sz="1800" dirty="0" smtClean="0"/>
              <a:t>ermöglicht, Information über Quellen oder über Struktur von sprachlichen Einheiten zu gewinnen </a:t>
            </a:r>
          </a:p>
          <a:p>
            <a:endParaRPr lang="cs-CZ" sz="1800" b="1" dirty="0" smtClean="0">
              <a:effectLst>
                <a:outerShdw blurRad="38100" dist="38100" dir="2700000" algn="tl">
                  <a:srgbClr val="000000">
                    <a:alpha val="43137"/>
                  </a:srgbClr>
                </a:outerShdw>
              </a:effectLst>
            </a:endParaRPr>
          </a:p>
          <a:p>
            <a:endParaRPr lang="cs-CZ" sz="1800" b="1" dirty="0">
              <a:effectLst>
                <a:outerShdw blurRad="38100" dist="38100" dir="2700000" algn="tl">
                  <a:srgbClr val="000000">
                    <a:alpha val="43137"/>
                  </a:srgbClr>
                </a:outerShdw>
              </a:effectLst>
            </a:endParaRPr>
          </a:p>
          <a:p>
            <a:r>
              <a:rPr lang="de-DE" sz="1800" b="1" dirty="0" smtClean="0">
                <a:effectLst>
                  <a:outerShdw blurRad="38100" dist="38100" dir="2700000" algn="tl">
                    <a:srgbClr val="000000">
                      <a:alpha val="43137"/>
                    </a:srgbClr>
                  </a:outerShdw>
                </a:effectLst>
              </a:rPr>
              <a:t>„Ein Korpus ist endliche Menge von konkreten sprachlichen Äußerungen, die als empirische Grundlage für sprachwissenschaftliche Untersuchungen dienen. Stellenwert und Beschaffenheit des Korpus hängen weitgehend von den je spezifischen Fragestellungen und methodischen Voraussetzungen des theoretischen Rahmens der Untersuchung ab</a:t>
            </a:r>
            <a:r>
              <a:rPr lang="cs-CZ" sz="1800" b="1" dirty="0" smtClean="0">
                <a:effectLst>
                  <a:outerShdw blurRad="38100" dist="38100" dir="2700000" algn="tl">
                    <a:srgbClr val="000000">
                      <a:alpha val="43137"/>
                    </a:srgbClr>
                  </a:outerShdw>
                </a:effectLst>
              </a:rPr>
              <a:t> (…)</a:t>
            </a:r>
            <a:r>
              <a:rPr lang="de-DE" sz="1800" b="1" dirty="0" smtClean="0">
                <a:effectLst>
                  <a:outerShdw blurRad="38100" dist="38100" dir="2700000" algn="tl">
                    <a:srgbClr val="000000">
                      <a:alpha val="43137"/>
                    </a:srgbClr>
                  </a:outerShdw>
                </a:effectLst>
              </a:rPr>
              <a:t>.“ </a:t>
            </a:r>
            <a:r>
              <a:rPr lang="cs-CZ" sz="1800" b="1" dirty="0" smtClean="0">
                <a:effectLst>
                  <a:outerShdw blurRad="38100" dist="38100" dir="2700000" algn="tl">
                    <a:srgbClr val="000000">
                      <a:alpha val="43137"/>
                    </a:srgbClr>
                  </a:outerShdw>
                </a:effectLst>
              </a:rPr>
              <a:t> </a:t>
            </a:r>
            <a:r>
              <a:rPr lang="cs-CZ" sz="1800" dirty="0" smtClean="0"/>
              <a:t>(</a:t>
            </a:r>
            <a:r>
              <a:rPr lang="cs-CZ" sz="1800" dirty="0" err="1" smtClean="0"/>
              <a:t>Bussmann</a:t>
            </a:r>
            <a:r>
              <a:rPr lang="cs-CZ" sz="1800" dirty="0" smtClean="0"/>
              <a:t>) </a:t>
            </a:r>
            <a:endParaRPr lang="de-DE" sz="1800" dirty="0" smtClean="0"/>
          </a:p>
          <a:p>
            <a:endParaRPr lang="cs-CZ" dirty="0"/>
          </a:p>
        </p:txBody>
      </p:sp>
      <p:sp>
        <p:nvSpPr>
          <p:cNvPr id="4" name="Zástupný symbol pro datum 3"/>
          <p:cNvSpPr>
            <a:spLocks noGrp="1"/>
          </p:cNvSpPr>
          <p:nvPr>
            <p:ph type="dt" sz="half" idx="10"/>
          </p:nvPr>
        </p:nvSpPr>
        <p:spPr/>
        <p:txBody>
          <a:bodyPr/>
          <a:lstStyle/>
          <a:p>
            <a:fld id="{468200D6-5FE7-4B08-9379-39CB79BFE210}" type="datetime1">
              <a:rPr lang="cs-CZ" smtClean="0"/>
              <a:pPr/>
              <a:t>14.02.2020</a:t>
            </a:fld>
            <a:endParaRPr lang="cs-CZ"/>
          </a:p>
        </p:txBody>
      </p:sp>
      <p:sp>
        <p:nvSpPr>
          <p:cNvPr id="5" name="Zástupný symbol pro číslo snímku 4"/>
          <p:cNvSpPr>
            <a:spLocks noGrp="1"/>
          </p:cNvSpPr>
          <p:nvPr>
            <p:ph type="sldNum" sz="quarter" idx="12"/>
          </p:nvPr>
        </p:nvSpPr>
        <p:spPr/>
        <p:txBody>
          <a:bodyPr/>
          <a:lstStyle/>
          <a:p>
            <a:fld id="{F1894A37-8539-43D5-B93E-E9818CA99945}" type="slidenum">
              <a:rPr lang="cs-CZ" smtClean="0"/>
              <a:pPr/>
              <a:t>5</a:t>
            </a:fld>
            <a:endParaRPr lang="cs-CZ"/>
          </a:p>
        </p:txBody>
      </p:sp>
    </p:spTree>
  </p:cSld>
  <p:clrMapOvr>
    <a:masterClrMapping/>
  </p:clrMapOvr>
  <p:transition spd="slow">
    <p:dissolv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457200" y="908720"/>
            <a:ext cx="8229600" cy="5665816"/>
          </a:xfrm>
        </p:spPr>
        <p:txBody>
          <a:bodyPr>
            <a:normAutofit fontScale="62500" lnSpcReduction="20000"/>
          </a:bodyPr>
          <a:lstStyle/>
          <a:p>
            <a:r>
              <a:rPr lang="de-DE" dirty="0" smtClean="0"/>
              <a:t>Das (Text)</a:t>
            </a:r>
            <a:r>
              <a:rPr lang="de-DE" dirty="0" err="1" smtClean="0"/>
              <a:t>korpus</a:t>
            </a:r>
            <a:r>
              <a:rPr lang="de-DE" dirty="0" smtClean="0"/>
              <a:t> bezeichnet generell eine Sammlung von schriftlichen Texten oder von schriftlich aufgezeichneten, mündlichen Äußerungen in einer bestimmten Sprache. </a:t>
            </a:r>
          </a:p>
          <a:p>
            <a:r>
              <a:rPr lang="de-DE" dirty="0" smtClean="0"/>
              <a:t>Textkorpora sind in unterschiedlichen wissenschaftlichen Disziplinen, hauptsächlich in der Sprachwissenschaft, Literaturwissenschaft (…) von Bedeutung. </a:t>
            </a:r>
          </a:p>
          <a:p>
            <a:r>
              <a:rPr lang="de-DE" dirty="0" smtClean="0"/>
              <a:t>Sie sind dabei das Mittel, anhand dessen beispielsweise eine bestimmte Sprache beschrieben werden kann oder die Werke eines Autors erforscht werden</a:t>
            </a:r>
          </a:p>
          <a:p>
            <a:r>
              <a:rPr lang="de-DE" dirty="0" smtClean="0"/>
              <a:t>Textkorpora werden (…) nach wissenschaftlichen Kriterien zusammengestellt und umfassen eine bestimmte Art und Anzahl von Texten. </a:t>
            </a:r>
          </a:p>
          <a:p>
            <a:r>
              <a:rPr lang="de-DE" dirty="0" smtClean="0"/>
              <a:t>Ein Textkorpus liegt heute typischerweise in digitaler Form vor. Zum Zwecke der Beschreibung bestimmter Einzelsprachen wurden bereits in zahlreichen Nationalsprachen große, das heißt viele Millionen bis teils mehrere Milliarden Wörter umfassende Korpora erstellt, die ein gewisses Verhältnis einzelner Textsorten in der jeweiligen Sprache abbilden sollen. </a:t>
            </a:r>
          </a:p>
          <a:p>
            <a:r>
              <a:rPr lang="de-DE" dirty="0" smtClean="0"/>
              <a:t>Zudem existiert eine große Reihe von Spezialkorpora wie etwa Kindersprachkorpora, Dialektkorpora, Korpora aus Gesamtausgaben von literarischen Werken bestehend u. a. m. Auch werden in zunehmendem Maße für linguistische Einzeluntersuchungen eigens konzipierte Textkorpora erstellt.</a:t>
            </a:r>
          </a:p>
          <a:p>
            <a:pPr algn="r">
              <a:buNone/>
            </a:pPr>
            <a:r>
              <a:rPr lang="cs-CZ" dirty="0" smtClean="0"/>
              <a:t>(</a:t>
            </a:r>
            <a:r>
              <a:rPr lang="cs-CZ" dirty="0" err="1" smtClean="0"/>
              <a:t>Wikipedia</a:t>
            </a:r>
            <a:r>
              <a:rPr lang="cs-CZ" dirty="0" smtClean="0"/>
              <a:t>)</a:t>
            </a:r>
          </a:p>
          <a:p>
            <a:endParaRPr lang="cs-CZ" dirty="0"/>
          </a:p>
        </p:txBody>
      </p:sp>
      <p:sp>
        <p:nvSpPr>
          <p:cNvPr id="4" name="Zástupný symbol pro datum 3"/>
          <p:cNvSpPr>
            <a:spLocks noGrp="1"/>
          </p:cNvSpPr>
          <p:nvPr>
            <p:ph type="dt" sz="half" idx="10"/>
          </p:nvPr>
        </p:nvSpPr>
        <p:spPr/>
        <p:txBody>
          <a:bodyPr/>
          <a:lstStyle/>
          <a:p>
            <a:fld id="{468200D6-5FE7-4B08-9379-39CB79BFE210}" type="datetime1">
              <a:rPr lang="cs-CZ" smtClean="0"/>
              <a:pPr/>
              <a:t>14.02.2020</a:t>
            </a:fld>
            <a:endParaRPr lang="cs-CZ"/>
          </a:p>
        </p:txBody>
      </p:sp>
      <p:sp>
        <p:nvSpPr>
          <p:cNvPr id="5" name="Zástupný symbol pro číslo snímku 4"/>
          <p:cNvSpPr>
            <a:spLocks noGrp="1"/>
          </p:cNvSpPr>
          <p:nvPr>
            <p:ph type="sldNum" sz="quarter" idx="12"/>
          </p:nvPr>
        </p:nvSpPr>
        <p:spPr/>
        <p:txBody>
          <a:bodyPr/>
          <a:lstStyle/>
          <a:p>
            <a:fld id="{F1894A37-8539-43D5-B93E-E9818CA99945}" type="slidenum">
              <a:rPr lang="cs-CZ" smtClean="0"/>
              <a:pPr/>
              <a:t>6</a:t>
            </a:fld>
            <a:endParaRPr lang="cs-CZ"/>
          </a:p>
        </p:txBody>
      </p:sp>
    </p:spTree>
  </p:cSld>
  <p:clrMapOvr>
    <a:masterClrMapping/>
  </p:clrMapOvr>
  <p:transition spd="slow">
    <p:dissolv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5" name="Rectangle 1027"/>
          <p:cNvSpPr>
            <a:spLocks noGrp="1" noChangeArrowheads="1"/>
          </p:cNvSpPr>
          <p:nvPr>
            <p:ph idx="1"/>
          </p:nvPr>
        </p:nvSpPr>
        <p:spPr>
          <a:xfrm>
            <a:off x="685800" y="1143000"/>
            <a:ext cx="7772400" cy="4953000"/>
          </a:xfrm>
        </p:spPr>
        <p:txBody>
          <a:bodyPr/>
          <a:lstStyle/>
          <a:p>
            <a:pPr algn="ctr">
              <a:buFontTx/>
              <a:buNone/>
            </a:pPr>
            <a:r>
              <a:rPr lang="cs-CZ" dirty="0" err="1" smtClean="0"/>
              <a:t>Weitere</a:t>
            </a:r>
            <a:r>
              <a:rPr lang="cs-CZ" dirty="0" smtClean="0"/>
              <a:t> </a:t>
            </a:r>
            <a:r>
              <a:rPr lang="cs-CZ" dirty="0" err="1" smtClean="0"/>
              <a:t>Bedeutungen</a:t>
            </a:r>
            <a:r>
              <a:rPr lang="cs-CZ" dirty="0" smtClean="0"/>
              <a:t>:</a:t>
            </a:r>
            <a:endParaRPr lang="cs-CZ" dirty="0"/>
          </a:p>
          <a:p>
            <a:pPr algn="ctr">
              <a:buFontTx/>
              <a:buNone/>
            </a:pPr>
            <a:endParaRPr lang="cs-CZ" dirty="0"/>
          </a:p>
          <a:p>
            <a:r>
              <a:rPr lang="cs-CZ" dirty="0" err="1"/>
              <a:t>Sammlung</a:t>
            </a:r>
            <a:r>
              <a:rPr lang="cs-CZ" dirty="0"/>
              <a:t> der Texte </a:t>
            </a:r>
            <a:r>
              <a:rPr lang="cs-CZ" dirty="0" err="1"/>
              <a:t>einer</a:t>
            </a:r>
            <a:r>
              <a:rPr lang="cs-CZ" dirty="0"/>
              <a:t> </a:t>
            </a:r>
            <a:r>
              <a:rPr lang="cs-CZ" dirty="0" err="1"/>
              <a:t>bestimmten</a:t>
            </a:r>
            <a:r>
              <a:rPr lang="cs-CZ" dirty="0"/>
              <a:t> </a:t>
            </a:r>
            <a:r>
              <a:rPr lang="cs-CZ" dirty="0" err="1"/>
              <a:t>Art</a:t>
            </a:r>
            <a:r>
              <a:rPr lang="cs-CZ" dirty="0"/>
              <a:t> / </a:t>
            </a:r>
            <a:r>
              <a:rPr lang="cs-CZ" dirty="0" err="1"/>
              <a:t>eines</a:t>
            </a:r>
            <a:r>
              <a:rPr lang="cs-CZ" dirty="0"/>
              <a:t> </a:t>
            </a:r>
            <a:r>
              <a:rPr lang="cs-CZ" dirty="0" err="1"/>
              <a:t>Menschen</a:t>
            </a:r>
            <a:endParaRPr lang="cs-CZ" dirty="0"/>
          </a:p>
          <a:p>
            <a:r>
              <a:rPr lang="cs-CZ" dirty="0" err="1"/>
              <a:t>Materialsammlung</a:t>
            </a:r>
            <a:r>
              <a:rPr lang="cs-CZ" dirty="0"/>
              <a:t> </a:t>
            </a:r>
            <a:r>
              <a:rPr lang="cs-CZ" dirty="0" err="1"/>
              <a:t>zum</a:t>
            </a:r>
            <a:r>
              <a:rPr lang="cs-CZ" dirty="0"/>
              <a:t> Studium</a:t>
            </a:r>
            <a:endParaRPr lang="de-DE" dirty="0"/>
          </a:p>
          <a:p>
            <a:r>
              <a:rPr lang="cs-CZ" dirty="0"/>
              <a:t>in der </a:t>
            </a:r>
            <a:r>
              <a:rPr lang="cs-CZ" dirty="0" err="1"/>
              <a:t>Linguistik</a:t>
            </a:r>
            <a:r>
              <a:rPr lang="cs-CZ" dirty="0"/>
              <a:t> – </a:t>
            </a:r>
            <a:r>
              <a:rPr lang="cs-CZ" dirty="0" err="1"/>
              <a:t>Belegsammlung</a:t>
            </a:r>
            <a:r>
              <a:rPr lang="cs-CZ" dirty="0"/>
              <a:t> des </a:t>
            </a:r>
            <a:r>
              <a:rPr lang="cs-CZ" dirty="0" err="1"/>
              <a:t>authentischen</a:t>
            </a:r>
            <a:r>
              <a:rPr lang="cs-CZ" dirty="0"/>
              <a:t> </a:t>
            </a:r>
            <a:r>
              <a:rPr lang="cs-CZ" dirty="0" err="1"/>
              <a:t>Sprachgebrauchs</a:t>
            </a:r>
            <a:r>
              <a:rPr lang="cs-CZ" dirty="0"/>
              <a:t> </a:t>
            </a:r>
          </a:p>
        </p:txBody>
      </p:sp>
      <p:sp>
        <p:nvSpPr>
          <p:cNvPr id="3" name="Zástupný symbol pro datum 3"/>
          <p:cNvSpPr>
            <a:spLocks noGrp="1"/>
          </p:cNvSpPr>
          <p:nvPr>
            <p:ph type="dt" sz="half" idx="10"/>
          </p:nvPr>
        </p:nvSpPr>
        <p:spPr/>
        <p:txBody>
          <a:bodyPr/>
          <a:lstStyle/>
          <a:p>
            <a:fld id="{20F3F9CC-B323-450C-A2FB-6E6296C51948}" type="datetime1">
              <a:rPr lang="cs-CZ"/>
              <a:pPr/>
              <a:t>14.02.2020</a:t>
            </a:fld>
            <a:endParaRPr lang="cs-CZ"/>
          </a:p>
        </p:txBody>
      </p:sp>
      <p:sp>
        <p:nvSpPr>
          <p:cNvPr id="5" name="Zástupný symbol pro číslo snímku 5"/>
          <p:cNvSpPr>
            <a:spLocks noGrp="1"/>
          </p:cNvSpPr>
          <p:nvPr>
            <p:ph type="sldNum" sz="quarter" idx="12"/>
          </p:nvPr>
        </p:nvSpPr>
        <p:spPr/>
        <p:txBody>
          <a:bodyPr/>
          <a:lstStyle/>
          <a:p>
            <a:fld id="{CBA2E41D-2B5C-470A-B081-6CDC261089C5}" type="slidenum">
              <a:rPr lang="cs-CZ"/>
              <a:pPr/>
              <a:t>7</a:t>
            </a:fld>
            <a:endParaRPr lang="cs-CZ"/>
          </a:p>
        </p:txBody>
      </p:sp>
    </p:spTree>
  </p:cSld>
  <p:clrMapOvr>
    <a:masterClrMapping/>
  </p:clrMapOvr>
  <p:transition spd="slow">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smtClean="0"/>
              <a:t>Entstehung</a:t>
            </a:r>
            <a:r>
              <a:rPr lang="cs-CZ" dirty="0" smtClean="0"/>
              <a:t> </a:t>
            </a:r>
            <a:r>
              <a:rPr lang="cs-CZ" dirty="0" err="1" smtClean="0"/>
              <a:t>eines</a:t>
            </a:r>
            <a:r>
              <a:rPr lang="cs-CZ" dirty="0" smtClean="0"/>
              <a:t> Korpus</a:t>
            </a:r>
            <a:endParaRPr lang="cs-CZ" dirty="0"/>
          </a:p>
        </p:txBody>
      </p:sp>
      <p:sp>
        <p:nvSpPr>
          <p:cNvPr id="3" name="Zástupný symbol pro obsah 2"/>
          <p:cNvSpPr>
            <a:spLocks noGrp="1"/>
          </p:cNvSpPr>
          <p:nvPr>
            <p:ph idx="1"/>
          </p:nvPr>
        </p:nvSpPr>
        <p:spPr/>
        <p:txBody>
          <a:bodyPr/>
          <a:lstStyle/>
          <a:p>
            <a:r>
              <a:rPr lang="cs-CZ" dirty="0" err="1" smtClean="0"/>
              <a:t>Wie</a:t>
            </a:r>
            <a:r>
              <a:rPr lang="cs-CZ" dirty="0" smtClean="0"/>
              <a:t> </a:t>
            </a:r>
            <a:r>
              <a:rPr lang="cs-CZ" dirty="0" err="1" smtClean="0"/>
              <a:t>wird</a:t>
            </a:r>
            <a:r>
              <a:rPr lang="cs-CZ" dirty="0" smtClean="0"/>
              <a:t> </a:t>
            </a:r>
            <a:r>
              <a:rPr lang="cs-CZ" dirty="0" err="1" smtClean="0"/>
              <a:t>ein</a:t>
            </a:r>
            <a:r>
              <a:rPr lang="cs-CZ" dirty="0" smtClean="0"/>
              <a:t> Korpus </a:t>
            </a:r>
            <a:r>
              <a:rPr lang="cs-CZ" dirty="0" err="1" smtClean="0"/>
              <a:t>erstellt</a:t>
            </a:r>
            <a:r>
              <a:rPr lang="cs-CZ" dirty="0" smtClean="0"/>
              <a:t>/</a:t>
            </a:r>
            <a:r>
              <a:rPr lang="cs-CZ" dirty="0" err="1" smtClean="0"/>
              <a:t>aufgebaut</a:t>
            </a:r>
            <a:r>
              <a:rPr lang="cs-CZ" dirty="0" smtClean="0"/>
              <a:t>?</a:t>
            </a:r>
          </a:p>
          <a:p>
            <a:r>
              <a:rPr lang="cs-CZ" dirty="0" err="1" smtClean="0"/>
              <a:t>Was</a:t>
            </a:r>
            <a:r>
              <a:rPr lang="cs-CZ" dirty="0" smtClean="0"/>
              <a:t> </a:t>
            </a:r>
            <a:r>
              <a:rPr lang="cs-CZ" dirty="0" err="1" smtClean="0"/>
              <a:t>alles</a:t>
            </a:r>
            <a:r>
              <a:rPr lang="cs-CZ" dirty="0" smtClean="0"/>
              <a:t> </a:t>
            </a:r>
            <a:r>
              <a:rPr lang="cs-CZ" dirty="0" err="1" smtClean="0"/>
              <a:t>muss</a:t>
            </a:r>
            <a:r>
              <a:rPr lang="cs-CZ" dirty="0" smtClean="0"/>
              <a:t> in </a:t>
            </a:r>
            <a:r>
              <a:rPr lang="cs-CZ" dirty="0" err="1" smtClean="0"/>
              <a:t>Betracht</a:t>
            </a:r>
            <a:r>
              <a:rPr lang="cs-CZ" dirty="0" smtClean="0"/>
              <a:t> </a:t>
            </a:r>
            <a:r>
              <a:rPr lang="cs-CZ" dirty="0" err="1" smtClean="0"/>
              <a:t>gezogen</a:t>
            </a:r>
            <a:r>
              <a:rPr lang="cs-CZ" dirty="0" smtClean="0"/>
              <a:t> </a:t>
            </a:r>
            <a:r>
              <a:rPr lang="cs-CZ" dirty="0" err="1" smtClean="0"/>
              <a:t>werden</a:t>
            </a:r>
            <a:r>
              <a:rPr lang="cs-CZ" dirty="0" smtClean="0"/>
              <a:t>?</a:t>
            </a:r>
          </a:p>
          <a:p>
            <a:r>
              <a:rPr lang="cs-CZ" dirty="0" err="1" smtClean="0"/>
              <a:t>Wo</a:t>
            </a:r>
            <a:r>
              <a:rPr lang="cs-CZ" dirty="0" smtClean="0"/>
              <a:t> </a:t>
            </a:r>
            <a:r>
              <a:rPr lang="cs-CZ" dirty="0" err="1" smtClean="0"/>
              <a:t>werden</a:t>
            </a:r>
            <a:r>
              <a:rPr lang="cs-CZ" dirty="0" smtClean="0"/>
              <a:t> </a:t>
            </a:r>
            <a:r>
              <a:rPr lang="cs-CZ" dirty="0" err="1" smtClean="0"/>
              <a:t>die</a:t>
            </a:r>
            <a:r>
              <a:rPr lang="cs-CZ" dirty="0" smtClean="0"/>
              <a:t> Texte </a:t>
            </a:r>
            <a:r>
              <a:rPr lang="cs-CZ" dirty="0" err="1" smtClean="0"/>
              <a:t>gefunden</a:t>
            </a:r>
            <a:r>
              <a:rPr lang="cs-CZ" dirty="0" smtClean="0"/>
              <a:t>?</a:t>
            </a:r>
            <a:endParaRPr lang="cs-CZ" dirty="0"/>
          </a:p>
        </p:txBody>
      </p:sp>
      <p:sp>
        <p:nvSpPr>
          <p:cNvPr id="4" name="Zástupný symbol pro datum 3"/>
          <p:cNvSpPr>
            <a:spLocks noGrp="1"/>
          </p:cNvSpPr>
          <p:nvPr>
            <p:ph type="dt" sz="half" idx="10"/>
          </p:nvPr>
        </p:nvSpPr>
        <p:spPr/>
        <p:txBody>
          <a:bodyPr/>
          <a:lstStyle/>
          <a:p>
            <a:fld id="{468200D6-5FE7-4B08-9379-39CB79BFE210}" type="datetime1">
              <a:rPr lang="cs-CZ" smtClean="0"/>
              <a:pPr/>
              <a:t>14.02.2020</a:t>
            </a:fld>
            <a:endParaRPr lang="cs-CZ"/>
          </a:p>
        </p:txBody>
      </p:sp>
      <p:sp>
        <p:nvSpPr>
          <p:cNvPr id="5" name="Zástupný symbol pro číslo snímku 4"/>
          <p:cNvSpPr>
            <a:spLocks noGrp="1"/>
          </p:cNvSpPr>
          <p:nvPr>
            <p:ph type="sldNum" sz="quarter" idx="12"/>
          </p:nvPr>
        </p:nvSpPr>
        <p:spPr/>
        <p:txBody>
          <a:bodyPr/>
          <a:lstStyle/>
          <a:p>
            <a:fld id="{F1894A37-8539-43D5-B93E-E9818CA99945}" type="slidenum">
              <a:rPr lang="cs-CZ" smtClean="0"/>
              <a:pPr/>
              <a:t>8</a:t>
            </a:fld>
            <a:endParaRPr lang="cs-CZ"/>
          </a:p>
        </p:txBody>
      </p:sp>
    </p:spTree>
  </p:cSld>
  <p:clrMapOvr>
    <a:masterClrMapping/>
  </p:clrMapOvr>
  <p:transition spd="slow">
    <p:dissolv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467544" y="620688"/>
            <a:ext cx="6447501" cy="860612"/>
          </a:xfrm>
        </p:spPr>
        <p:txBody>
          <a:bodyPr/>
          <a:lstStyle/>
          <a:p>
            <a:r>
              <a:rPr lang="cs-CZ" dirty="0" err="1" smtClean="0"/>
              <a:t>Entstehung</a:t>
            </a:r>
            <a:r>
              <a:rPr lang="cs-CZ" dirty="0" smtClean="0"/>
              <a:t> </a:t>
            </a:r>
            <a:r>
              <a:rPr lang="cs-CZ" dirty="0" err="1" smtClean="0"/>
              <a:t>eines</a:t>
            </a:r>
            <a:r>
              <a:rPr lang="cs-CZ" dirty="0" smtClean="0"/>
              <a:t> Korpus</a:t>
            </a:r>
            <a:endParaRPr lang="cs-CZ" dirty="0"/>
          </a:p>
        </p:txBody>
      </p:sp>
      <p:pic>
        <p:nvPicPr>
          <p:cNvPr id="4" name="Picture 19"/>
          <p:cNvPicPr>
            <a:picLocks noGrp="1" noChangeAspect="1" noChangeArrowheads="1"/>
          </p:cNvPicPr>
          <p:nvPr>
            <p:ph idx="1"/>
          </p:nvPr>
        </p:nvPicPr>
        <p:blipFill>
          <a:blip r:embed="rId2" cstate="print"/>
          <a:srcRect/>
          <a:stretch>
            <a:fillRect/>
          </a:stretch>
        </p:blipFill>
        <p:spPr bwMode="auto">
          <a:xfrm>
            <a:off x="566008" y="1556792"/>
            <a:ext cx="7894424" cy="5038226"/>
          </a:xfrm>
          <a:prstGeom prst="rect">
            <a:avLst/>
          </a:prstGeom>
          <a:noFill/>
          <a:ln w="9525">
            <a:noFill/>
            <a:miter lim="800000"/>
            <a:headEnd/>
            <a:tailEnd/>
          </a:ln>
          <a:effectLst/>
        </p:spPr>
      </p:pic>
    </p:spTree>
    <p:extLst>
      <p:ext uri="{BB962C8B-B14F-4D97-AF65-F5344CB8AC3E}">
        <p14:creationId xmlns:p14="http://schemas.microsoft.com/office/powerpoint/2010/main" xmlns="" val="2921762273"/>
      </p:ext>
    </p:extLst>
  </p:cSld>
  <p:clrMapOvr>
    <a:masterClrMapping/>
  </p:clrMapOvr>
  <p:transition spd="slow">
    <p:dissolve/>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istický">
  <a:themeElements>
    <a:clrScheme name="Urbanistický">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istický">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istický">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ady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2910</TotalTime>
  <Words>2492</Words>
  <Application>Microsoft Office PowerPoint</Application>
  <PresentationFormat>Předvádění na obrazovce (4:3)</PresentationFormat>
  <Paragraphs>479</Paragraphs>
  <Slides>46</Slides>
  <Notes>0</Notes>
  <HiddenSlides>0</HiddenSlides>
  <MMClips>0</MMClips>
  <ScaleCrop>false</ScaleCrop>
  <HeadingPairs>
    <vt:vector size="4" baseType="variant">
      <vt:variant>
        <vt:lpstr>Motiv</vt:lpstr>
      </vt:variant>
      <vt:variant>
        <vt:i4>1</vt:i4>
      </vt:variant>
      <vt:variant>
        <vt:lpstr>Nadpisy snímků</vt:lpstr>
      </vt:variant>
      <vt:variant>
        <vt:i4>46</vt:i4>
      </vt:variant>
    </vt:vector>
  </HeadingPairs>
  <TitlesOfParts>
    <vt:vector size="47" baseType="lpstr">
      <vt:lpstr>Urbanistický</vt:lpstr>
      <vt:lpstr>ARBEIT MIT DEN KORPORA</vt:lpstr>
      <vt:lpstr>Was ist ein Korpus?</vt:lpstr>
      <vt:lpstr>Snímek 3</vt:lpstr>
      <vt:lpstr>Was ist ein Korpus? - Definition</vt:lpstr>
      <vt:lpstr>Snímek 5</vt:lpstr>
      <vt:lpstr>Snímek 6</vt:lpstr>
      <vt:lpstr>Snímek 7</vt:lpstr>
      <vt:lpstr>Entstehung eines Korpus</vt:lpstr>
      <vt:lpstr>Entstehung eines Korpus</vt:lpstr>
      <vt:lpstr>Korpustypologie</vt:lpstr>
      <vt:lpstr>Korpustypologie</vt:lpstr>
      <vt:lpstr>Snímek 12</vt:lpstr>
      <vt:lpstr>Korpustypologie</vt:lpstr>
      <vt:lpstr>Korpustypologie</vt:lpstr>
      <vt:lpstr>Korpustypologie</vt:lpstr>
      <vt:lpstr>Korpustypologie</vt:lpstr>
      <vt:lpstr>Korpustypologie</vt:lpstr>
      <vt:lpstr>Korpustypologie</vt:lpstr>
      <vt:lpstr>Korpustypologie</vt:lpstr>
      <vt:lpstr>Bearbeitung der Texte</vt:lpstr>
      <vt:lpstr>Bearbeitung der ausgewählten Texte</vt:lpstr>
      <vt:lpstr>Zusammensetzung der Korpora</vt:lpstr>
      <vt:lpstr>Bearbeitung ausgewählter Texte</vt:lpstr>
      <vt:lpstr>Bearbeitung der Texte</vt:lpstr>
      <vt:lpstr>Segmentierung</vt:lpstr>
      <vt:lpstr>Tokenisierung</vt:lpstr>
      <vt:lpstr>TAGGING / morpho-syntaktische Annotation</vt:lpstr>
      <vt:lpstr>Disambiguierung</vt:lpstr>
      <vt:lpstr>Disambiguierung - Beispiel</vt:lpstr>
      <vt:lpstr>Beispiele der morphologischen Analyse Interpretation: Wortform → Lemma + Tag (Zeichen)</vt:lpstr>
      <vt:lpstr>Beispiele der morphologischen Analyse Interpretation: Wortform → Lemma + Tag (Zeichen)</vt:lpstr>
      <vt:lpstr>Parsing</vt:lpstr>
      <vt:lpstr>Textpräsentation</vt:lpstr>
      <vt:lpstr>KORPUSTYPEN - Zusammenfassung</vt:lpstr>
      <vt:lpstr>Eigenschaften der Korpora</vt:lpstr>
      <vt:lpstr>ZUVERLÄSSIGKEIT</vt:lpstr>
      <vt:lpstr>Repräsentativität</vt:lpstr>
      <vt:lpstr>Repräsentativität</vt:lpstr>
      <vt:lpstr>Ergebnisauswertung</vt:lpstr>
      <vt:lpstr>KORPUSLINGUISTIK</vt:lpstr>
      <vt:lpstr>Korpuslinguistik</vt:lpstr>
      <vt:lpstr>Geschichte – bis 1960</vt:lpstr>
      <vt:lpstr>Anfang der 60er </vt:lpstr>
      <vt:lpstr>80er Jahre </vt:lpstr>
      <vt:lpstr>90er Jahre</vt:lpstr>
      <vt:lpstr>Zdroje obrázků</vt:lpstr>
    </vt:vector>
  </TitlesOfParts>
  <Company>FF UK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COSMAS II. Korpus der deutschen Sprache</dc:title>
  <dc:creator>Abazid Lukáš</dc:creator>
  <cp:lastModifiedBy>Věra Hejhalová</cp:lastModifiedBy>
  <cp:revision>79</cp:revision>
  <dcterms:created xsi:type="dcterms:W3CDTF">2005-10-19T11:01:22Z</dcterms:created>
  <dcterms:modified xsi:type="dcterms:W3CDTF">2020-02-14T17:45:34Z</dcterms:modified>
</cp:coreProperties>
</file>