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7" r:id="rId4"/>
    <p:sldId id="270" r:id="rId5"/>
    <p:sldId id="326" r:id="rId6"/>
    <p:sldId id="290" r:id="rId7"/>
    <p:sldId id="309" r:id="rId8"/>
    <p:sldId id="303" r:id="rId9"/>
    <p:sldId id="345" r:id="rId10"/>
    <p:sldId id="316" r:id="rId11"/>
    <p:sldId id="274" r:id="rId12"/>
    <p:sldId id="348" r:id="rId13"/>
    <p:sldId id="342" r:id="rId14"/>
    <p:sldId id="343" r:id="rId15"/>
    <p:sldId id="344" r:id="rId16"/>
    <p:sldId id="317" r:id="rId17"/>
    <p:sldId id="294" r:id="rId18"/>
    <p:sldId id="346" r:id="rId19"/>
    <p:sldId id="347" r:id="rId20"/>
    <p:sldId id="320" r:id="rId21"/>
    <p:sldId id="341" r:id="rId22"/>
    <p:sldId id="30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5A-BB3C-4E9B-9061-DFADB92E28E7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nyin" TargetMode="External"/><Relationship Id="rId7" Type="http://schemas.openxmlformats.org/officeDocument/2006/relationships/image" Target="../media/image14.jpg"/><Relationship Id="rId2" Type="http://schemas.openxmlformats.org/officeDocument/2006/relationships/hyperlink" Target="https://en.wikipedia.org/wiki/Hanz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rdinal_direction" TargetMode="External"/><Relationship Id="rId5" Type="http://schemas.openxmlformats.org/officeDocument/2006/relationships/hyperlink" Target="https://en.wikipedia.org/wiki/Season" TargetMode="External"/><Relationship Id="rId4" Type="http://schemas.openxmlformats.org/officeDocument/2006/relationships/hyperlink" Target="https://en.wikipedia.org/wiki/Bagu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aknowledge.de/Literature/Science/huangdineij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1449" y="2257481"/>
            <a:ext cx="9144000" cy="2249487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Georgia" panose="02040502050405020303" pitchFamily="18" charset="0"/>
              </a:rPr>
              <a:t>Myšlení dynastie Han</a:t>
            </a:r>
            <a:endParaRPr lang="cs-CZ" sz="5000" dirty="0"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6552" y="4663583"/>
            <a:ext cx="9144000" cy="165576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Stát a doktrína, eklekticismus, kosmologie, Kniha proměn, počátky vědy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8" y="248414"/>
            <a:ext cx="5065985" cy="32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Georgia" panose="02040502050405020303" pitchFamily="18" charset="0"/>
              </a:rPr>
              <a:t>Kniha proměn – </a:t>
            </a:r>
            <a:r>
              <a:rPr lang="cs-CZ" sz="3600" b="1" dirty="0" err="1">
                <a:latin typeface="Georgia" panose="02040502050405020303" pitchFamily="18" charset="0"/>
              </a:rPr>
              <a:t>Yi</a:t>
            </a:r>
            <a:r>
              <a:rPr lang="cs-CZ" sz="3600" b="1" dirty="0">
                <a:latin typeface="Georgia" panose="02040502050405020303" pitchFamily="18" charset="0"/>
              </a:rPr>
              <a:t> jing (I-</a:t>
            </a:r>
            <a:r>
              <a:rPr lang="cs-CZ" sz="3600" b="1" dirty="0" err="1">
                <a:latin typeface="Georgia" panose="02040502050405020303" pitchFamily="18" charset="0"/>
              </a:rPr>
              <a:t>ťing</a:t>
            </a:r>
            <a:r>
              <a:rPr lang="cs-CZ" sz="3600" b="1" dirty="0">
                <a:latin typeface="Georgia" panose="02040502050405020303" pitchFamily="18" charset="0"/>
              </a:rPr>
              <a:t>) </a:t>
            </a:r>
            <a:r>
              <a:rPr lang="zh-TW" altLang="en-US" sz="3600" b="1" dirty="0">
                <a:latin typeface="Georgia" panose="02040502050405020303" pitchFamily="18" charset="0"/>
              </a:rPr>
              <a:t>易經 </a:t>
            </a:r>
            <a:r>
              <a:rPr lang="en-US" altLang="zh-TW" sz="3600" b="1" dirty="0">
                <a:latin typeface="Georgia" panose="02040502050405020303" pitchFamily="18" charset="0"/>
              </a:rPr>
              <a:t>(</a:t>
            </a:r>
            <a:r>
              <a:rPr lang="zh-TW" altLang="en-US" sz="3600" b="1" dirty="0">
                <a:latin typeface="Georgia" panose="02040502050405020303" pitchFamily="18" charset="0"/>
              </a:rPr>
              <a:t>周易</a:t>
            </a:r>
            <a:r>
              <a:rPr lang="en-US" altLang="zh-TW" sz="3600" b="1" dirty="0">
                <a:latin typeface="Georgia" panose="02040502050405020303" pitchFamily="18" charset="0"/>
              </a:rPr>
              <a:t>)</a:t>
            </a:r>
            <a:r>
              <a:rPr lang="cs-CZ" sz="3600" b="1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Jádro kolem 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11.-10. st.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př.n.l.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8 trigramů (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ba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gua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八卦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(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Fu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64 hexagramů (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liushisi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六十四卦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(král </a:t>
            </a: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výklad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guaci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卦辭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yaoci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爻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辭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komentáře „Deset křídel“ (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shiyi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十翼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(Konfucius)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věštění ze stonků řebříčku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蓍)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mincí</a:t>
            </a:r>
          </a:p>
          <a:p>
            <a:pPr>
              <a:buFontTx/>
              <a:buChar char="-"/>
            </a:pP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procesovost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konfigurace – ‚překlápění‘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výklad (pravděpodobnost, otevřenost)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76" y="1910993"/>
            <a:ext cx="4469259" cy="36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Yarrow stalks for I 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26" y="56071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29728"/>
            <a:ext cx="10515600" cy="5547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ub = 3, líc = 2</a:t>
            </a: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3+3+3=9	silná plná čára       </a:t>
            </a:r>
            <a:r>
              <a:rPr lang="cs-CZ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_____</a:t>
            </a: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3+2+2=7	slabá plná čára       _____</a:t>
            </a: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3+3+2=8	slabá lomená čára  __  __</a:t>
            </a:r>
          </a:p>
          <a:p>
            <a:pPr marL="0" indent="0">
              <a:buNone/>
            </a:pPr>
            <a:r>
              <a:rPr lang="cs-CZ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2+2+2=6	silná lomená čára   </a:t>
            </a:r>
            <a:r>
              <a:rPr lang="cs-CZ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__  __</a:t>
            </a:r>
            <a:endParaRPr lang="cs-CZ" sz="24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52" name="Picture 4" descr="https://m.media-amazon.com/images/I/51k4fWjhTPL._AC_UF894,1000_QL8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3005299"/>
            <a:ext cx="3536830" cy="31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7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4" y="707313"/>
            <a:ext cx="5143500" cy="51435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1" y="707313"/>
            <a:ext cx="57340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898795" y="471308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Hexagram 61 - </a:t>
            </a:r>
            <a:r>
              <a:rPr lang="cs-CZ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Zhong</a:t>
            </a:r>
            <a:r>
              <a:rPr lang="cs-CZ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Fu</a:t>
            </a:r>
            <a:r>
              <a:rPr lang="cs-CZ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中孚</a:t>
            </a:r>
            <a:endParaRPr lang="cs-CZ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中孚：豚魚吉。利涉大川，利貞</a:t>
            </a:r>
            <a:endParaRPr lang="cs-CZ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Vnitřní důvěryhodnost: Sele a ryba jsou příznivé. Vyplatí se překročit velkou řeku. Vyplatí se vznést výzvu. </a:t>
            </a: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《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彖》曰：中孚，柔在內而剛得中，說而巽，孚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(1)。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乃化邦也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(2)。「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豚魚吉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」，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信及豚魚也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(3)。「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利涉大川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」，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乘木舟虛也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(4)。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中孚以「利貞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」，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乃應乎天也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(5)。</a:t>
            </a: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Výrok:  Vnitřní důvěryhodnost – měkké uvnitř a tvrdé ve středu, </a:t>
            </a:r>
            <a:r>
              <a:rPr lang="cs-CZ" sz="2000" i="1" dirty="0">
                <a:latin typeface="Times" panose="02020603050405020304" pitchFamily="18" charset="0"/>
                <a:cs typeface="Times" panose="02020603050405020304" pitchFamily="18" charset="0"/>
              </a:rPr>
              <a:t>Dui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  a </a:t>
            </a:r>
            <a:r>
              <a:rPr lang="cs-CZ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xun</a:t>
            </a:r>
            <a:r>
              <a:rPr lang="cs-CZ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. Teprve důvěryhodností lze změnit stát (k lepšímu). ‚Sele a ryba jsou příznivé‘ – to znamená, že důvěryhodnost se týká i selat a ryb. ‚Vyplatí se překročit velkou řeku‘ znamená využít dutinu dřevěné lodi. Když s vnitřní důvěryhodností … pak to rezonuje s nebesy. </a:t>
            </a:r>
          </a:p>
          <a:p>
            <a:pPr marL="0" indent="0">
              <a:buNone/>
            </a:pPr>
            <a:r>
              <a:rPr lang="cs-CZ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(1)</a:t>
            </a:r>
            <a:r>
              <a:rPr lang="cs-CZ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有上四德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，然後乃孚。Máme-li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 tyto čtyři výše zmíněné vlastnosti teprve pak máme důvěryhodnost. </a:t>
            </a: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(2)信立而後邦乃化也。柔在內而剛得中，各當其所也。剛得中，則直而正；柔在內，則靜而順；說而以巽，則乖爭不作。如此，則物無巧競，敦實之行著，而篤信發乎其中矣。</a:t>
            </a:r>
          </a:p>
          <a:p>
            <a:pPr marL="0" indent="0">
              <a:buNone/>
            </a:pPr>
            <a:r>
              <a:rPr lang="cs-CZ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Je-li 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důvěryhodnost nastolena, tak teprve poté se stát přetváří k lepšímu. Měkké uvnitř a tvrdé ve středu – každý zastává své místo. Je-li tvrdé ve středu pak zavládne přímost a správnost. Je-li měkké uvnitř, pak zavládne klid a povolnost. Je-li </a:t>
            </a:r>
            <a:r>
              <a:rPr lang="cs-CZ" sz="2000" dirty="0" err="1">
                <a:latin typeface="Times" panose="02020603050405020304" pitchFamily="18" charset="0"/>
                <a:cs typeface="Times" panose="02020603050405020304" pitchFamily="18" charset="0"/>
              </a:rPr>
              <a:t>xun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 (poslušnost) na základě Dui (potěšení), pak nepovstávají různice. A tehdy vymizí vychytralá soutěživost a projeví se poctivé jednání a v jejich nitru se rozline důvěryhodnost.</a:t>
            </a:r>
            <a:endParaRPr lang="cs-CZ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Hexagram 61 Chung Fu / Inner Truth - James Legge Trans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17" y="202336"/>
            <a:ext cx="852755" cy="1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3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855663" y="652463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cs-CZ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zh-CN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魚者，蟲之隱者也。豚者，獸之微賤者也。爭競之道不興，中信之德淳著，則雖微隱之物，信皆及之。</a:t>
            </a:r>
          </a:p>
          <a:p>
            <a:pPr marL="0" indent="0">
              <a:buNone/>
            </a:pPr>
            <a:r>
              <a:rPr lang="cs-CZ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Ryba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, to je to skryté mezi havětí. Sele, to je to nejsprostší mezi zvířaty. Pokud různice a soupeření nejsou na vzestupu a pokud se  důvěryhodnost jasně projevuje, tak pak důvěryhodnost zasahuje i skrytá a nepatrná zvířata. </a:t>
            </a: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(4)</a:t>
            </a:r>
            <a:r>
              <a:rPr lang="zh-CN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乘木於川舟之虛，則終已無溺也。用中孚以涉難，若乘木舟虛也。</a:t>
            </a: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Pokud nastoupíme do dřeva v dutině říční lodi, tak se nikdy neutopíme. Použít vnitřní důvěryhodnost k překonání překážky je jako využít dutinu </a:t>
            </a:r>
            <a:r>
              <a:rPr lang="cs-CZ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dřevěné 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lodi</a:t>
            </a:r>
            <a:r>
              <a:rPr lang="cs-CZ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《</a:t>
            </a:r>
            <a:r>
              <a:rPr lang="zh-CN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象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》</a:t>
            </a:r>
            <a:r>
              <a:rPr lang="zh-CN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曰：澤上有風，中孚。君子以議獄緩死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(1)</a:t>
            </a:r>
          </a:p>
          <a:p>
            <a:pPr marL="0" indent="0">
              <a:buNone/>
            </a:pPr>
            <a:r>
              <a:rPr lang="cs-CZ" sz="2000" b="1" dirty="0">
                <a:latin typeface="Times" panose="02020603050405020304" pitchFamily="18" charset="0"/>
                <a:cs typeface="Times" panose="02020603050405020304" pitchFamily="18" charset="0"/>
              </a:rPr>
              <a:t>Obrazec: 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Nad jezerem vane vítr, to je vnitřní důvěryhodnost. Ušlechtilý muž na základě toho posuzuje soudní pře a promíjí tresty smrti.</a:t>
            </a:r>
          </a:p>
          <a:p>
            <a:pPr marL="0" indent="0">
              <a:buNone/>
            </a:pP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(1)</a:t>
            </a:r>
            <a:r>
              <a:rPr lang="zh-CN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信發於中，雖過可亮 </a:t>
            </a:r>
            <a:r>
              <a:rPr lang="cs-CZ" sz="2000" dirty="0">
                <a:latin typeface="Times" panose="02020603050405020304" pitchFamily="18" charset="0"/>
                <a:cs typeface="Times" panose="02020603050405020304" pitchFamily="18" charset="0"/>
              </a:rPr>
              <a:t>Vzedme-li se důvěryhodnost v nitru, tak ačkoliv chyboval mu lze mu důvěřovat/lze mu prominout.</a:t>
            </a:r>
          </a:p>
          <a:p>
            <a:pPr marL="0" indent="0">
              <a:buNone/>
            </a:pPr>
            <a:endParaRPr lang="cs-CZ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5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847037" y="281527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zh-CN" sz="1800" b="1" dirty="0">
                <a:latin typeface="Times" panose="02020603050405020304" pitchFamily="18" charset="0"/>
                <a:cs typeface="Times" panose="02020603050405020304" pitchFamily="18" charset="0"/>
              </a:rPr>
              <a:t>Devítková druhá čára: 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Volající jeřáb je ve stínu/v </a:t>
            </a:r>
            <a:r>
              <a:rPr lang="cs-CZ" altLang="zh-CN" sz="1800" dirty="0" err="1">
                <a:latin typeface="Times" panose="02020603050405020304" pitchFamily="18" charset="0"/>
                <a:cs typeface="Times" panose="02020603050405020304" pitchFamily="18" charset="0"/>
              </a:rPr>
              <a:t>yinu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, jeho mládě mu odpovídá. Mám dobrý pohár, tak se s tebou podělím.</a:t>
            </a:r>
          </a:p>
          <a:p>
            <a:pPr marL="0" indent="0">
              <a:buNone/>
            </a:pP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Když jsme ve spodním trigramu a nacházíme se pod zdvojenou </a:t>
            </a:r>
            <a:r>
              <a:rPr lang="cs-CZ" altLang="zh-CN" sz="1800" dirty="0" err="1">
                <a:latin typeface="Times" panose="02020603050405020304" pitchFamily="18" charset="0"/>
                <a:cs typeface="Times" panose="02020603050405020304" pitchFamily="18" charset="0"/>
              </a:rPr>
              <a:t>jinovou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 čarou a k tomu našlapujeme, aniž bychom ztráceli středovost [trigramu]. Nepodřizuje se ničemu vnějšímu / hornímu trigramu. Spolehneme se na to pravé. Nastolíme-li ryzost a zupřímníme záměr, pak ačkoli tápeme v temnotách, přesto s námi věci rezonují. A proto se říká: Volající jeřáb je ve stínu a jeho mládě mu odpovídá. </a:t>
            </a:r>
          </a:p>
          <a:p>
            <a:pPr marL="0" indent="0">
              <a:buNone/>
            </a:pP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Když si nepřisvojujeme moc a přitakáváme pouze morální charismatické síle, to je pak dokonalá upřímnost. Proto se praví: Mám dobrý pohár a s bytostmi/věcmi ho spotřebuji.</a:t>
            </a:r>
          </a:p>
          <a:p>
            <a:pPr marL="0" indent="0">
              <a:buNone/>
            </a:pP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Výrok praví: Mládě mu odpovídá, z hloubi srdce si to přeje.</a:t>
            </a:r>
          </a:p>
          <a:p>
            <a:pPr marL="0" indent="0">
              <a:buNone/>
            </a:pPr>
            <a:endParaRPr lang="cs-CZ" altLang="zh-CN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1800" b="1" dirty="0">
                <a:latin typeface="Times" panose="02020603050405020304" pitchFamily="18" charset="0"/>
                <a:cs typeface="Times" panose="02020603050405020304" pitchFamily="18" charset="0"/>
              </a:rPr>
              <a:t>Šestková třetí čára: 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Když čelím protivníkovi, buď bubnuji k útoku, nebo ochabuji [k ústupu], někdy pláču a jindy zpívám.</a:t>
            </a:r>
          </a:p>
          <a:p>
            <a:pPr marL="0" indent="0">
              <a:buNone/>
            </a:pP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Třetí čára prodlévá na vrchu mladého jinem, zatímco čtvrtá se nachází vespod starého jinu. Stojí naproti sobě, ale neporovnají se. To je ten protivník, o němž byla řeč. </a:t>
            </a:r>
            <a:r>
              <a:rPr lang="cs-CZ" altLang="zh-CN" sz="1800" dirty="0" err="1">
                <a:latin typeface="Times" panose="02020603050405020304" pitchFamily="18" charset="0"/>
                <a:cs typeface="Times" panose="02020603050405020304" pitchFamily="18" charset="0"/>
              </a:rPr>
              <a:t>Jinovou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 čárou prodlévat na </a:t>
            </a:r>
            <a:r>
              <a:rPr lang="cs-CZ" altLang="zh-CN" sz="1800" dirty="0" err="1">
                <a:latin typeface="Times" panose="02020603050405020304" pitchFamily="18" charset="0"/>
                <a:cs typeface="Times" panose="02020603050405020304" pitchFamily="18" charset="0"/>
              </a:rPr>
              <a:t>jangové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 pozici, znamená to, že chci postoupit vpřed. Chci postoupit a sevřít protivníka. Proto se praví: bubnuji k útoku. Čtvrtá čára šlape správně a nese pátou, to není něco, co by člověk sám dokázal. Proto se říká: Někdy ochabuji. Člověk nezvítězí a ustupuje a bojí se, že bude napaden, proto se říká: Někdy pláču. </a:t>
            </a:r>
          </a:p>
          <a:p>
            <a:pPr marL="0" indent="0">
              <a:buNone/>
            </a:pP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Čtvrtá našlapuje na trigram </a:t>
            </a:r>
            <a:r>
              <a:rPr lang="cs-CZ" altLang="zh-CN" sz="1800" dirty="0" err="1">
                <a:latin typeface="Times" panose="02020603050405020304" pitchFamily="18" charset="0"/>
                <a:cs typeface="Times" panose="02020603050405020304" pitchFamily="18" charset="0"/>
              </a:rPr>
              <a:t>xun</a:t>
            </a: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 (poslušnost) a to znamená, že se člověk nepoměřuje s věcmi, a i když ustupuje, nedojde úhony. Když člověk neodhadne své síly, v jeho útocích a ustupování není žádná stálost a jeho únava je pochopitelná.</a:t>
            </a:r>
          </a:p>
          <a:p>
            <a:pPr marL="0" indent="0">
              <a:buNone/>
            </a:pPr>
            <a:r>
              <a:rPr lang="cs-CZ" altLang="zh-CN" sz="1800" dirty="0">
                <a:latin typeface="Times" panose="02020603050405020304" pitchFamily="18" charset="0"/>
                <a:cs typeface="Times" panose="02020603050405020304" pitchFamily="18" charset="0"/>
              </a:rPr>
              <a:t>Výrok praví: Chvíli útočí, chvíli ustupuje, jeho pozice neodpovídá</a:t>
            </a:r>
            <a:r>
              <a:rPr lang="cs-CZ" altLang="zh-CN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cs-CZ" sz="1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3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600" b="1" dirty="0" err="1">
                <a:latin typeface="Georgia" panose="02040502050405020303" pitchFamily="18" charset="0"/>
              </a:rPr>
              <a:t>Yin-yang</a:t>
            </a:r>
            <a:r>
              <a:rPr lang="cs-CZ" sz="3600" b="1" dirty="0">
                <a:latin typeface="Georgia" panose="02040502050405020303" pitchFamily="18" charset="0"/>
              </a:rPr>
              <a:t> </a:t>
            </a:r>
            <a:r>
              <a:rPr lang="zh-TW" altLang="en-US" sz="3600" b="1" dirty="0">
                <a:latin typeface="Georgia" panose="02040502050405020303" pitchFamily="18" charset="0"/>
              </a:rPr>
              <a:t>陰陽</a:t>
            </a:r>
            <a:r>
              <a:rPr lang="cs-CZ" sz="3600" b="1" dirty="0">
                <a:latin typeface="Georgia" panose="02040502050405020303" pitchFamily="18" charset="0"/>
              </a:rPr>
              <a:t> a ‚Pět fází‘ </a:t>
            </a:r>
            <a:r>
              <a:rPr lang="cs-CZ" sz="3600" b="1" i="1" dirty="0" err="1">
                <a:latin typeface="Georgia" panose="02040502050405020303" pitchFamily="18" charset="0"/>
              </a:rPr>
              <a:t>wu</a:t>
            </a:r>
            <a:r>
              <a:rPr lang="cs-CZ" sz="3600" b="1" i="1" dirty="0">
                <a:latin typeface="Georgia" panose="02040502050405020303" pitchFamily="18" charset="0"/>
              </a:rPr>
              <a:t> </a:t>
            </a:r>
            <a:r>
              <a:rPr lang="cs-CZ" sz="3600" b="1" i="1" dirty="0" err="1">
                <a:latin typeface="Georgia" panose="02040502050405020303" pitchFamily="18" charset="0"/>
              </a:rPr>
              <a:t>xing</a:t>
            </a:r>
            <a:r>
              <a:rPr lang="cs-CZ" sz="3600" b="1" i="1" dirty="0">
                <a:latin typeface="Georgia" panose="02040502050405020303" pitchFamily="18" charset="0"/>
              </a:rPr>
              <a:t> </a:t>
            </a:r>
            <a:r>
              <a:rPr lang="zh-TW" altLang="en-US" sz="3600" b="1" dirty="0">
                <a:latin typeface="Georgia" panose="02040502050405020303" pitchFamily="18" charset="0"/>
              </a:rPr>
              <a:t>五行</a:t>
            </a:r>
            <a:r>
              <a:rPr lang="cs-CZ" altLang="zh-TW" sz="3600" b="1" dirty="0">
                <a:latin typeface="Georgia" panose="02040502050405020303" pitchFamily="18" charset="0"/>
              </a:rPr>
              <a:t/>
            </a:r>
            <a:br>
              <a:rPr lang="cs-CZ" altLang="zh-TW" sz="3600" b="1" dirty="0">
                <a:latin typeface="Georgia" panose="02040502050405020303" pitchFamily="18" charset="0"/>
              </a:rPr>
            </a:br>
            <a:r>
              <a:rPr lang="cs-CZ" altLang="zh-TW" sz="2400" dirty="0">
                <a:latin typeface="Georgia" panose="02040502050405020303" pitchFamily="18" charset="0"/>
              </a:rPr>
              <a:t>voda </a:t>
            </a:r>
            <a:r>
              <a:rPr lang="cs-CZ" altLang="zh-TW" sz="2400" i="1" dirty="0" err="1">
                <a:latin typeface="Georgia" panose="02040502050405020303" pitchFamily="18" charset="0"/>
              </a:rPr>
              <a:t>shui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水</a:t>
            </a:r>
            <a:r>
              <a:rPr lang="cs-CZ" altLang="zh-TW" sz="2400" dirty="0">
                <a:latin typeface="Georgia" panose="02040502050405020303" pitchFamily="18" charset="0"/>
              </a:rPr>
              <a:t> – dřevo </a:t>
            </a:r>
            <a:r>
              <a:rPr lang="cs-CZ" altLang="zh-TW" sz="2400" i="1" dirty="0">
                <a:latin typeface="Georgia" panose="02040502050405020303" pitchFamily="18" charset="0"/>
              </a:rPr>
              <a:t>mu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木</a:t>
            </a:r>
            <a:r>
              <a:rPr lang="cs-CZ" altLang="zh-TW" sz="2400" dirty="0">
                <a:latin typeface="Georgia" panose="02040502050405020303" pitchFamily="18" charset="0"/>
              </a:rPr>
              <a:t> – oheň </a:t>
            </a:r>
            <a:r>
              <a:rPr lang="cs-CZ" altLang="zh-TW" sz="2400" i="1" dirty="0" err="1">
                <a:latin typeface="Georgia" panose="02040502050405020303" pitchFamily="18" charset="0"/>
              </a:rPr>
              <a:t>huo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火</a:t>
            </a:r>
            <a:r>
              <a:rPr lang="cs-CZ" altLang="zh-TW" sz="2400" dirty="0">
                <a:latin typeface="Georgia" panose="02040502050405020303" pitchFamily="18" charset="0"/>
              </a:rPr>
              <a:t> – země </a:t>
            </a:r>
            <a:r>
              <a:rPr lang="cs-CZ" altLang="zh-TW" sz="2400" i="1" dirty="0">
                <a:latin typeface="Georgia" panose="02040502050405020303" pitchFamily="18" charset="0"/>
              </a:rPr>
              <a:t>tu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土</a:t>
            </a:r>
            <a:r>
              <a:rPr lang="cs-CZ" altLang="zh-TW" sz="2400" dirty="0">
                <a:latin typeface="Georgia" panose="02040502050405020303" pitchFamily="18" charset="0"/>
              </a:rPr>
              <a:t> – kov </a:t>
            </a:r>
            <a:r>
              <a:rPr lang="cs-CZ" altLang="zh-TW" sz="2400" i="1" dirty="0">
                <a:latin typeface="Georgia" panose="02040502050405020303" pitchFamily="18" charset="0"/>
              </a:rPr>
              <a:t>jin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金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44" y="2487916"/>
            <a:ext cx="4891077" cy="36727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7" y="1680807"/>
            <a:ext cx="4687614" cy="46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5927" y="683172"/>
            <a:ext cx="10515600" cy="5493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TW" b="1" dirty="0">
                <a:solidFill>
                  <a:srgbClr val="000000"/>
                </a:solidFill>
                <a:latin typeface="Georgia" panose="02040502050405020303" pitchFamily="18" charset="0"/>
              </a:rPr>
              <a:t>Korelativní myšlení</a:t>
            </a:r>
          </a:p>
          <a:p>
            <a:pPr>
              <a:buFontTx/>
              <a:buChar char="-"/>
            </a:pPr>
            <a:r>
              <a:rPr lang="cs-CZ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Systém </a:t>
            </a:r>
            <a:r>
              <a:rPr lang="cs-CZ" sz="240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Yi</a:t>
            </a:r>
            <a:r>
              <a:rPr lang="cs-CZ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jingu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+ pět procesů + </a:t>
            </a:r>
            <a:r>
              <a:rPr lang="cs-CZ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yin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/</a:t>
            </a:r>
            <a:r>
              <a:rPr lang="cs-CZ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yang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– matrice kosmických procesů</a:t>
            </a:r>
          </a:p>
          <a:p>
            <a:pPr>
              <a:buFontTx/>
              <a:buChar char="-"/>
            </a:pP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Dao</a:t>
            </a:r>
            <a:r>
              <a:rPr lang="zh-TW" alt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道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a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qi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氣</a:t>
            </a:r>
            <a:endParaRPr lang="cs-CZ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30866" y="2126839"/>
            <a:ext cx="14731673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22467"/>
              </p:ext>
            </p:extLst>
          </p:nvPr>
        </p:nvGraphicFramePr>
        <p:xfrm>
          <a:off x="983118" y="2309719"/>
          <a:ext cx="5776848" cy="3867351"/>
        </p:xfrm>
        <a:graphic>
          <a:graphicData uri="http://schemas.openxmlformats.org/drawingml/2006/table">
            <a:tbl>
              <a:tblPr firstRow="1" firstCol="1" bandRow="1"/>
              <a:tblGrid>
                <a:gridCol w="641872">
                  <a:extLst>
                    <a:ext uri="{9D8B030D-6E8A-4147-A177-3AD203B41FA5}">
                      <a16:colId xmlns:a16="http://schemas.microsoft.com/office/drawing/2014/main" val="1199751614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41365873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194366377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689476266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737735978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412230959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363951022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825152921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124643828"/>
                    </a:ext>
                  </a:extLst>
                </a:gridCol>
              </a:tblGrid>
              <a:tr h="331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Movement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75075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Trigram </a:t>
                      </a:r>
                      <a:r>
                        <a:rPr lang="cs-CZ" sz="1000" b="1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Hanzi"/>
                        </a:rPr>
                        <a:t>hanzi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乾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兌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離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震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巽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坎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艮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坤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32038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Trigram </a:t>
                      </a:r>
                      <a:r>
                        <a:rPr lang="cs-CZ" sz="1000" b="1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Pinyin"/>
                        </a:rPr>
                        <a:t>pinyin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qián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duì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zhèn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xùn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kǎn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gèn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kūn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45452"/>
                  </a:ext>
                </a:extLst>
              </a:tr>
              <a:tr h="35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u="sng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Bagua"/>
                        </a:rPr>
                        <a:t>Trigrams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☰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☱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☲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☳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☴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☵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☶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☷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31536"/>
                  </a:ext>
                </a:extLst>
              </a:tr>
              <a:tr h="442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Ching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Heaven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Thunder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Mountain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68450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Planet (Celestial Body)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Neptune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Venus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Jupiter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Pluto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Uranus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Saturn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70860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Indigo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Crimson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Scarlet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Purple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8997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Season"/>
                        </a:rPr>
                        <a:t>Season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Autumn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Autumn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82178"/>
                  </a:ext>
                </a:extLst>
              </a:tr>
              <a:tr h="315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u="sng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Cardinal direction"/>
                        </a:rPr>
                        <a:t>Cardinal direction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61521"/>
                  </a:ext>
                </a:extLst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72802" y="2309719"/>
            <a:ext cx="15093932" cy="46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57" y="2539897"/>
            <a:ext cx="5026306" cy="30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293761" y="617527"/>
          <a:ext cx="9531895" cy="5836254"/>
        </p:xfrm>
        <a:graphic>
          <a:graphicData uri="http://schemas.openxmlformats.org/drawingml/2006/table">
            <a:tbl>
              <a:tblPr/>
              <a:tblGrid>
                <a:gridCol w="1906379">
                  <a:extLst>
                    <a:ext uri="{9D8B030D-6E8A-4147-A177-3AD203B41FA5}">
                      <a16:colId xmlns:a16="http://schemas.microsoft.com/office/drawing/2014/main" val="1848796396"/>
                    </a:ext>
                  </a:extLst>
                </a:gridCol>
                <a:gridCol w="1906379">
                  <a:extLst>
                    <a:ext uri="{9D8B030D-6E8A-4147-A177-3AD203B41FA5}">
                      <a16:colId xmlns:a16="http://schemas.microsoft.com/office/drawing/2014/main" val="3277997822"/>
                    </a:ext>
                  </a:extLst>
                </a:gridCol>
                <a:gridCol w="1906379">
                  <a:extLst>
                    <a:ext uri="{9D8B030D-6E8A-4147-A177-3AD203B41FA5}">
                      <a16:colId xmlns:a16="http://schemas.microsoft.com/office/drawing/2014/main" val="4049644836"/>
                    </a:ext>
                  </a:extLst>
                </a:gridCol>
                <a:gridCol w="1906379">
                  <a:extLst>
                    <a:ext uri="{9D8B030D-6E8A-4147-A177-3AD203B41FA5}">
                      <a16:colId xmlns:a16="http://schemas.microsoft.com/office/drawing/2014/main" val="4184595096"/>
                    </a:ext>
                  </a:extLst>
                </a:gridCol>
                <a:gridCol w="1906379">
                  <a:extLst>
                    <a:ext uri="{9D8B030D-6E8A-4147-A177-3AD203B41FA5}">
                      <a16:colId xmlns:a16="http://schemas.microsoft.com/office/drawing/2014/main" val="235591643"/>
                    </a:ext>
                  </a:extLst>
                </a:gridCol>
              </a:tblGrid>
              <a:tr h="372936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Georgia" panose="02040502050405020303" pitchFamily="18" charset="0"/>
                        </a:rPr>
                        <a:t>Agent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direction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energy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action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homophony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50098238"/>
                  </a:ext>
                </a:extLst>
              </a:tr>
              <a:tr h="1757026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water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Georgia" panose="02040502050405020303" pitchFamily="18" charset="0"/>
                        </a:rPr>
                        <a:t>north</a:t>
                      </a:r>
                      <a:endParaRPr lang="cs-CZ" sz="14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Georgia" panose="02040502050405020303" pitchFamily="18" charset="0"/>
                        </a:rPr>
                        <a:t>Yin</a:t>
                      </a:r>
                      <a:r>
                        <a:rPr lang="cs-CZ" sz="14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zh-TW" altLang="en-US" sz="1400" dirty="0">
                          <a:effectLst/>
                          <a:latin typeface="Georgia" panose="02040502050405020303" pitchFamily="18" charset="0"/>
                        </a:rPr>
                        <a:t>陰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below the Yellow Sources (</a:t>
                      </a:r>
                      <a:r>
                        <a:rPr lang="cs-CZ" sz="1400" i="1">
                          <a:effectLst/>
                          <a:latin typeface="Georgia" panose="02040502050405020303" pitchFamily="18" charset="0"/>
                        </a:rPr>
                        <a:t>huangquan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黃泉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nourishes the ten thousand beings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水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ɕwi/ "water" 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淮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tɕĭuĕn/ "levels"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4838420"/>
                  </a:ext>
                </a:extLst>
              </a:tr>
              <a:tr h="92657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wood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east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Lesser Yang 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少陽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Georgia" panose="02040502050405020303" pitchFamily="18" charset="0"/>
                        </a:rPr>
                        <a:t>incites the ten thousand beings to grow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木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muk/ "wood" 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觸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tɕʰĭwok/ "pierces through"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962204"/>
                  </a:ext>
                </a:extLst>
              </a:tr>
              <a:tr h="92657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fire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south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Yang 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陽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Georgia" panose="02040502050405020303" pitchFamily="18" charset="0"/>
                        </a:rPr>
                        <a:t>spreads the ten thousand beings all over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火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xuɑ/ "fire" 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化</a:t>
                      </a:r>
                      <a:r>
                        <a:rPr lang="en-US" altLang="zh-TW" sz="140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xwa/ "transforms"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550409"/>
                  </a:ext>
                </a:extLst>
              </a:tr>
              <a:tr h="92657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Georgia" panose="02040502050405020303" pitchFamily="18" charset="0"/>
                        </a:rPr>
                        <a:t>earth</a:t>
                      </a:r>
                      <a:endParaRPr lang="cs-CZ" sz="14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centre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Georgia" panose="02040502050405020303" pitchFamily="18" charset="0"/>
                        </a:rPr>
                        <a:t>Yin</a:t>
                      </a:r>
                      <a:r>
                        <a:rPr lang="cs-CZ" sz="1400" dirty="0">
                          <a:effectLst/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cs-CZ" sz="1400" dirty="0" err="1">
                          <a:effectLst/>
                          <a:latin typeface="Georgia" panose="02040502050405020303" pitchFamily="18" charset="0"/>
                        </a:rPr>
                        <a:t>Yang</a:t>
                      </a:r>
                      <a:r>
                        <a:rPr lang="cs-CZ" sz="14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Georgia" panose="02040502050405020303" pitchFamily="18" charset="0"/>
                        </a:rPr>
                        <a:t>transformation</a:t>
                      </a:r>
                      <a:endParaRPr lang="cs-CZ" sz="14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Georgia" panose="02040502050405020303" pitchFamily="18" charset="0"/>
                        </a:rPr>
                        <a:t>swallows the ten thousand beings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Georgia" panose="02040502050405020303" pitchFamily="18" charset="0"/>
                        </a:rPr>
                        <a:t>土/</a:t>
                      </a:r>
                      <a:r>
                        <a:rPr lang="en-US" sz="1400" dirty="0" err="1">
                          <a:effectLst/>
                          <a:latin typeface="Georgia" panose="02040502050405020303" pitchFamily="18" charset="0"/>
                        </a:rPr>
                        <a:t>tʰu</a:t>
                      </a:r>
                      <a:r>
                        <a:rPr lang="en-US" sz="1400" dirty="0">
                          <a:effectLst/>
                          <a:latin typeface="Georgia" panose="02040502050405020303" pitchFamily="18" charset="0"/>
                        </a:rPr>
                        <a:t>/ "earth" 吐/</a:t>
                      </a:r>
                      <a:r>
                        <a:rPr lang="en-US" sz="1400" dirty="0" err="1">
                          <a:effectLst/>
                          <a:latin typeface="Georgia" panose="02040502050405020303" pitchFamily="18" charset="0"/>
                        </a:rPr>
                        <a:t>tʰu</a:t>
                      </a:r>
                      <a:r>
                        <a:rPr lang="en-US" sz="1400" dirty="0">
                          <a:effectLst/>
                          <a:latin typeface="Georgia" panose="02040502050405020303" pitchFamily="18" charset="0"/>
                        </a:rPr>
                        <a:t>/ "swallows"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6631102"/>
                  </a:ext>
                </a:extLst>
              </a:tr>
              <a:tr h="92657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Georgia" panose="02040502050405020303" pitchFamily="18" charset="0"/>
                        </a:rPr>
                        <a:t>metal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west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Georgia" panose="02040502050405020303" pitchFamily="18" charset="0"/>
                        </a:rPr>
                        <a:t>Lesser Yin </a:t>
                      </a:r>
                      <a:r>
                        <a:rPr lang="zh-TW" altLang="en-US" sz="1400">
                          <a:effectLst/>
                          <a:latin typeface="Georgia" panose="02040502050405020303" pitchFamily="18" charset="0"/>
                        </a:rPr>
                        <a:t>少陰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Georgia" panose="02040502050405020303" pitchFamily="18" charset="0"/>
                        </a:rPr>
                        <a:t>terminates the ten thousand beings</a:t>
                      </a: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Georgia" panose="02040502050405020303" pitchFamily="18" charset="0"/>
                        </a:rPr>
                        <a:t>金/</a:t>
                      </a:r>
                      <a:r>
                        <a:rPr lang="en-US" sz="1400" dirty="0" err="1">
                          <a:effectLst/>
                          <a:latin typeface="Georgia" panose="02040502050405020303" pitchFamily="18" charset="0"/>
                        </a:rPr>
                        <a:t>kĭĕm</a:t>
                      </a:r>
                      <a:r>
                        <a:rPr lang="en-US" sz="1400" dirty="0">
                          <a:effectLst/>
                          <a:latin typeface="Georgia" panose="02040502050405020303" pitchFamily="18" charset="0"/>
                        </a:rPr>
                        <a:t>/ "metal" 禁/</a:t>
                      </a:r>
                      <a:r>
                        <a:rPr lang="en-US" sz="1400" dirty="0" err="1">
                          <a:effectLst/>
                          <a:latin typeface="Georgia" panose="02040502050405020303" pitchFamily="18" charset="0"/>
                        </a:rPr>
                        <a:t>kĭĕm</a:t>
                      </a:r>
                      <a:r>
                        <a:rPr lang="en-US" sz="1400" dirty="0">
                          <a:effectLst/>
                          <a:latin typeface="Georgia" panose="02040502050405020303" pitchFamily="18" charset="0"/>
                        </a:rPr>
                        <a:t>/ "makes an end„</a:t>
                      </a:r>
                      <a:endParaRPr lang="cs-CZ" sz="14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7615" marR="37615" marT="37615" marB="37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403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2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446459" y="988646"/>
          <a:ext cx="9190008" cy="5180924"/>
        </p:xfrm>
        <a:graphic>
          <a:graphicData uri="http://schemas.openxmlformats.org/drawingml/2006/table">
            <a:tbl>
              <a:tblPr/>
              <a:tblGrid>
                <a:gridCol w="1531668">
                  <a:extLst>
                    <a:ext uri="{9D8B030D-6E8A-4147-A177-3AD203B41FA5}">
                      <a16:colId xmlns:a16="http://schemas.microsoft.com/office/drawing/2014/main" val="3653041042"/>
                    </a:ext>
                  </a:extLst>
                </a:gridCol>
                <a:gridCol w="1531668">
                  <a:extLst>
                    <a:ext uri="{9D8B030D-6E8A-4147-A177-3AD203B41FA5}">
                      <a16:colId xmlns:a16="http://schemas.microsoft.com/office/drawing/2014/main" val="2748785959"/>
                    </a:ext>
                  </a:extLst>
                </a:gridCol>
                <a:gridCol w="1531668">
                  <a:extLst>
                    <a:ext uri="{9D8B030D-6E8A-4147-A177-3AD203B41FA5}">
                      <a16:colId xmlns:a16="http://schemas.microsoft.com/office/drawing/2014/main" val="2991099405"/>
                    </a:ext>
                  </a:extLst>
                </a:gridCol>
                <a:gridCol w="1531668">
                  <a:extLst>
                    <a:ext uri="{9D8B030D-6E8A-4147-A177-3AD203B41FA5}">
                      <a16:colId xmlns:a16="http://schemas.microsoft.com/office/drawing/2014/main" val="1999572755"/>
                    </a:ext>
                  </a:extLst>
                </a:gridCol>
                <a:gridCol w="1531668">
                  <a:extLst>
                    <a:ext uri="{9D8B030D-6E8A-4147-A177-3AD203B41FA5}">
                      <a16:colId xmlns:a16="http://schemas.microsoft.com/office/drawing/2014/main" val="607440758"/>
                    </a:ext>
                  </a:extLst>
                </a:gridCol>
                <a:gridCol w="1531668">
                  <a:extLst>
                    <a:ext uri="{9D8B030D-6E8A-4147-A177-3AD203B41FA5}">
                      <a16:colId xmlns:a16="http://schemas.microsoft.com/office/drawing/2014/main" val="2327694035"/>
                    </a:ext>
                  </a:extLst>
                </a:gridCol>
              </a:tblGrid>
              <a:tr h="334401">
                <a:tc>
                  <a:txBody>
                    <a:bodyPr/>
                    <a:lstStyle/>
                    <a:p>
                      <a:pPr algn="l" fontAlgn="t"/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20770476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Direction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east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south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center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west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north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5585421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Season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spring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summer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late summer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autumn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winter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756243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Colour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green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red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yellow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white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black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948324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Weather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windy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hot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damp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dry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cold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9880732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>
                          <a:effectLst/>
                          <a:latin typeface="Verdana" panose="020B0604030504040204" pitchFamily="34" charset="0"/>
                        </a:rPr>
                        <a:t>Planet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Jupiter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Mars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Saturn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Venus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Mercury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5135426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>
                          <a:effectLst/>
                          <a:latin typeface="Verdana" panose="020B0604030504040204" pitchFamily="34" charset="0"/>
                        </a:rPr>
                        <a:t>Numerology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3+5=8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2+5=7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4+5=9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1+5=6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0443244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>
                          <a:effectLst/>
                          <a:latin typeface="Verdana" panose="020B0604030504040204" pitchFamily="34" charset="0"/>
                        </a:rPr>
                        <a:t>Animal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chicken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goat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cow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horse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pig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5743275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Crop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wheat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shu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黍 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millet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ji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稷 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millet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rice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pulses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2759506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>
                          <a:effectLst/>
                          <a:latin typeface="Verdana" panose="020B0604030504040204" pitchFamily="34" charset="0"/>
                        </a:rPr>
                        <a:t>Musical </a:t>
                      </a:r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note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jiao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角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zhi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徵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gong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宮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shang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商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>
                          <a:effectLst/>
                          <a:latin typeface="Verdana" panose="020B0604030504040204" pitchFamily="34" charset="0"/>
                        </a:rPr>
                        <a:t>yu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羽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0467279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>
                          <a:effectLst/>
                          <a:latin typeface="Verdana" panose="020B0604030504040204" pitchFamily="34" charset="0"/>
                        </a:rPr>
                        <a:t>Musical instrument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lute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pipe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drum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sound stone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string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0578618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Flavour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bitter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sweet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pungent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salty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991716"/>
                  </a:ext>
                </a:extLst>
              </a:tr>
              <a:tr h="33440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i="1" dirty="0" err="1">
                          <a:effectLst/>
                          <a:latin typeface="Verdana" panose="020B0604030504040204" pitchFamily="34" charset="0"/>
                        </a:rPr>
                        <a:t>Smell</a:t>
                      </a:r>
                      <a:endParaRPr lang="cs-CZ" sz="1400" i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urine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scorched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fragrant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fishy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rotten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8291435"/>
                  </a:ext>
                </a:extLst>
              </a:tr>
              <a:tr h="584056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Extract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from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medical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classic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cs-CZ" sz="1400" i="1" u="sng" cap="small" dirty="0" err="1">
                          <a:solidFill>
                            <a:srgbClr val="800000"/>
                          </a:solidFill>
                          <a:effectLst/>
                          <a:latin typeface="Times" panose="02020603050405020304" pitchFamily="18" charset="0"/>
                          <a:hlinkClick r:id="rId2"/>
                        </a:rPr>
                        <a:t>Huangdi</a:t>
                      </a:r>
                      <a:r>
                        <a:rPr lang="cs-CZ" sz="1400" i="1" u="sng" cap="small" dirty="0">
                          <a:solidFill>
                            <a:srgbClr val="800000"/>
                          </a:solidFill>
                          <a:effectLst/>
                          <a:latin typeface="Times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cs-CZ" sz="1400" i="1" u="sng" cap="small" dirty="0" err="1">
                          <a:solidFill>
                            <a:srgbClr val="800000"/>
                          </a:solidFill>
                          <a:effectLst/>
                          <a:latin typeface="Times" panose="02020603050405020304" pitchFamily="18" charset="0"/>
                          <a:hlinkClick r:id="rId2"/>
                        </a:rPr>
                        <a:t>neijing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黃帝內經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(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ch. 4 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金匱真言論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Jinkui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zhenyan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lun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truth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from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golden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chamber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").</a:t>
                      </a:r>
                    </a:p>
                  </a:txBody>
                  <a:tcPr marL="36213" marR="36213" marT="36213" marB="3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2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30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Hlavní myšlenkové proudy období Válčících států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儒者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Konfucius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孔子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(551-479 př.n.l.),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孟子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(371-289),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/>
              <a:t>荀子</a:t>
            </a:r>
            <a:r>
              <a:rPr lang="cs-CZ" altLang="zh-TW" sz="2400" dirty="0"/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(355-288)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墨者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墨翟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(479-381))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道家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老子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(6.-5. stol. př.n.l.?)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莊子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(369–286)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</a:t>
            </a:r>
            <a:r>
              <a:rPr lang="zh-TW" altLang="en-US" sz="2400" dirty="0"/>
              <a:t> 商鞅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Pu-chaj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/>
              <a:t>申不害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(c.400–337),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/>
              <a:t>韓非子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jmen, škola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škola umění válečného, …</a:t>
            </a:r>
          </a:p>
        </p:txBody>
      </p:sp>
    </p:spTree>
    <p:extLst>
      <p:ext uri="{BB962C8B-B14F-4D97-AF65-F5344CB8AC3E}">
        <p14:creationId xmlns:p14="http://schemas.microsoft.com/office/powerpoint/2010/main" val="195258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256"/>
              </p:ext>
            </p:extLst>
          </p:nvPr>
        </p:nvGraphicFramePr>
        <p:xfrm>
          <a:off x="1524000" y="797890"/>
          <a:ext cx="8723586" cy="5700913"/>
        </p:xfrm>
        <a:graphic>
          <a:graphicData uri="http://schemas.openxmlformats.org/drawingml/2006/table">
            <a:tbl>
              <a:tblPr/>
              <a:tblGrid>
                <a:gridCol w="1453931">
                  <a:extLst>
                    <a:ext uri="{9D8B030D-6E8A-4147-A177-3AD203B41FA5}">
                      <a16:colId xmlns:a16="http://schemas.microsoft.com/office/drawing/2014/main" val="373390616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245019981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1716304471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1450456725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2827549807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1747739757"/>
                    </a:ext>
                  </a:extLst>
                </a:gridCol>
              </a:tblGrid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Agent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position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b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season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b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direction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produces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zh-TW" altLang="en-US" sz="1400" b="1" dirty="0">
                          <a:effectLst/>
                          <a:latin typeface="Verdana" panose="020B0604030504040204" pitchFamily="34" charset="0"/>
                        </a:rPr>
                        <a:t>生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consumes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zh-TW" altLang="en-US" sz="1400" b="1" dirty="0">
                          <a:effectLst/>
                          <a:latin typeface="Verdana" panose="020B0604030504040204" pitchFamily="34" charset="0"/>
                        </a:rPr>
                        <a:t>受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controls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zh-TW" altLang="en-US" sz="1400" b="1" dirty="0">
                          <a:effectLst/>
                          <a:latin typeface="Verdana" panose="020B0604030504040204" pitchFamily="34" charset="0"/>
                        </a:rPr>
                        <a:t>主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function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33086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left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cs-CZ" sz="1400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spring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cs-CZ" sz="1400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east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life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Minister of Agriculture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司農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07913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front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summer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heat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Minister of War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司馬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38355"/>
                  </a:ext>
                </a:extLst>
              </a:tr>
              <a:tr h="573889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centre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agent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Heaven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Sovereign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君之官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94741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right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autumn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execution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Minister of Education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司徒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05190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back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winter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north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cold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Minister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 Justice </a:t>
                      </a:r>
                      <a:r>
                        <a:rPr lang="zh-TW" altLang="en-US" sz="1400" dirty="0">
                          <a:effectLst/>
                          <a:latin typeface="Verdana" panose="020B0604030504040204" pitchFamily="34" charset="0"/>
                        </a:rPr>
                        <a:t>司寇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59174"/>
                  </a:ext>
                </a:extLst>
              </a:tr>
              <a:tr h="1031309">
                <a:tc gridSpan="6">
                  <a:txBody>
                    <a:bodyPr/>
                    <a:lstStyle/>
                    <a:p>
                      <a:pPr algn="l" fontAlgn="t"/>
                      <a:endParaRPr lang="cs-CZ" sz="1400" dirty="0">
                        <a:effectLst/>
                        <a:latin typeface="Times" panose="02020603050405020304" pitchFamily="18" charset="0"/>
                      </a:endParaRPr>
                    </a:p>
                    <a:p>
                      <a:pPr algn="l" fontAlgn="t"/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According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to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Chunqiu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fanlu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春秋繁露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chapters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Wuxing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dui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五行對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An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official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response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regarding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Five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Agents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",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Wuxing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zhi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yi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五行之義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meaning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Five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Agents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",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Wuxing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xiang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sheng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五行相勝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mutual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engendering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Five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Agents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".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3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32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A6C41-DD0F-5F7C-A087-34FFE8E8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Hanský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kosmograf</a:t>
            </a:r>
          </a:p>
        </p:txBody>
      </p:sp>
      <p:pic>
        <p:nvPicPr>
          <p:cNvPr id="9" name="Zástupný obsah 8" descr="Obsah obrázku skica, kresba, diagram, kruh&#10;&#10;Popis byl vytvořen automaticky">
            <a:extLst>
              <a:ext uri="{FF2B5EF4-FFF2-40B4-BE49-F238E27FC236}">
                <a16:creationId xmlns:a16="http://schemas.microsoft.com/office/drawing/2014/main" id="{4D3411F7-FBA3-F094-FCE6-D31A4AD3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34" y="880586"/>
            <a:ext cx="4411386" cy="5518130"/>
          </a:xfrm>
        </p:spPr>
      </p:pic>
    </p:spTree>
    <p:extLst>
      <p:ext uri="{BB962C8B-B14F-4D97-AF65-F5344CB8AC3E}">
        <p14:creationId xmlns:p14="http://schemas.microsoft.com/office/powerpoint/2010/main" val="35145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6296025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Vědecké myšlení za Han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Astronomie, matematika, technika, přírodověda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Wang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王充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(27-97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n.l.) – Kritická pojednání (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Lunheng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論衡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„Bilancování teorií“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4" y="3258207"/>
            <a:ext cx="4484946" cy="33637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4" y="1299573"/>
            <a:ext cx="4908331" cy="49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Warring States, 3rd century BCE (Philg88)">
            <a:extLst>
              <a:ext uri="{FF2B5EF4-FFF2-40B4-BE49-F238E27FC236}">
                <a16:creationId xmlns:a16="http://schemas.microsoft.com/office/drawing/2014/main" id="{9C1A8D78-B698-47DF-B385-2014385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494666"/>
            <a:ext cx="63738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075" y="183647"/>
            <a:ext cx="9543393" cy="61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eorgia" panose="02040502050405020303" pitchFamily="18" charset="0"/>
              </a:rPr>
              <a:t>Sjednocení říše za </a:t>
            </a:r>
            <a:r>
              <a:rPr lang="cs-CZ" sz="3200" dirty="0" err="1">
                <a:latin typeface="Georgia" panose="02040502050405020303" pitchFamily="18" charset="0"/>
              </a:rPr>
              <a:t>Qin</a:t>
            </a:r>
            <a:r>
              <a:rPr lang="zh-TW" altLang="en-US" sz="3200" dirty="0">
                <a:latin typeface="Georgia" panose="02040502050405020303" pitchFamily="18" charset="0"/>
              </a:rPr>
              <a:t> 秦</a:t>
            </a:r>
            <a:r>
              <a:rPr lang="cs-CZ" sz="3200" dirty="0">
                <a:latin typeface="Georgia" panose="02040502050405020303" pitchFamily="18" charset="0"/>
              </a:rPr>
              <a:t> a nástup dynastie Han </a:t>
            </a:r>
            <a:r>
              <a:rPr lang="zh-TW" altLang="en-US" sz="3200" dirty="0">
                <a:latin typeface="Georgia" panose="02040502050405020303" pitchFamily="18" charset="0"/>
              </a:rPr>
              <a:t>漢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Vítězství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sjednocení říše </a:t>
            </a:r>
            <a:r>
              <a:rPr lang="cs-CZ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(221 př.n.l.)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císař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Huangdi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秦始皇帝 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(†210 př.n.l.)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jednotná státní správa na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legalistických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základech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a Han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meritokracie, byrokratizace státu, písmo-míry-váhy, infrastruktura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potlačení vzdělanosti („pálení knih a pohřbení učenců“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焚書坑儒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212 př.n.l.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Nástup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Hanů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(206 př.n.l.)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邦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Gaozu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漢高祖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206-195) – legitimizace vlády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 Han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Wudi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漢武帝 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141-87) – konfuciánství (</a:t>
            </a:r>
            <a:r>
              <a:rPr lang="cs-CZ" altLang="zh-TW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státní doktrínou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Západní Han (206 př.-9 n.l.)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(9-25 n.l.) –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Východní Han (25 – 220 n.l.)</a:t>
            </a:r>
          </a:p>
        </p:txBody>
      </p:sp>
    </p:spTree>
    <p:extLst>
      <p:ext uri="{BB962C8B-B14F-4D97-AF65-F5344CB8AC3E}">
        <p14:creationId xmlns:p14="http://schemas.microsoft.com/office/powerpoint/2010/main" val="355693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Eklekticismus a synkretismus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1398"/>
            <a:ext cx="7458075" cy="46255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absorbuje kosmologické myšlení, taoismus,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„pragmatický obrat“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učení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Huang-Lao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黃老</a:t>
            </a:r>
            <a:r>
              <a:rPr lang="cs-CZ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(2.st. př.n.l.)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věštebné a magické techniky (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術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方士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sebekultivace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養身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podhoubí pro vznik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„náboženského taoismu“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Hanská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císařská knihovna - bibliografové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(77-6 BC) 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 BC- 23 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historiografie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antologie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Letopisy pana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Lüshi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chunqiu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呂氏春秋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vlivný úředník </a:t>
            </a:r>
            <a:r>
              <a:rPr lang="cs-CZ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Buwei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3.st. př.n.l.)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Huainanzi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淮南子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– „princ z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Huainanu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“);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60" y="1124607"/>
            <a:ext cx="3105712" cy="51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Státní konfucianismus</a:t>
            </a:r>
            <a:endParaRPr lang="cs-CZ" altLang="zh-TW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Konfucianismus státní doktrínou (Konfucius uctíván –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zhi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sheng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至聖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mandát nebes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天命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124 př.n.l. založení císařské „akademie“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Tai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xue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太學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– k výchově „učenců“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bo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Ustavení konfuciánského kánonu (5 kanonických spisů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‚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kosmologizace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‘ konfucianismu: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Zhongshu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(Tung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Čung-šu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董仲舒</a:t>
            </a: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(179-104 př.n.l.)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dílo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Chunqiu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Fanlu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春秋繁露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„Hojná poučení plynoucí z Letopisů“;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tian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gan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天人感應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nebesa a člověk na sebe navzájem reagují")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Škola starého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古文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a nového textu (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jin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今文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396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Pět kanonických spisů </a:t>
            </a:r>
            <a:r>
              <a:rPr lang="cs-CZ" altLang="zh-TW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</a:t>
            </a: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五經</a:t>
            </a: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易經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周易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Yijing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Zhouyi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„Kniha Proměn“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尚書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書經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Shangshu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Shujing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„Kniha dokumentů"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詩經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毛詩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Shijing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Maoshi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„Kniha písní"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禮記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周禮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Liji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„Kniha obřadů“  („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Zhouské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obřady“)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春秋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Chunqiu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„Letopisy“ (státu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982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668" y="704897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Péče o sdílenou síť jmen a významů</a:t>
            </a:r>
            <a:endParaRPr lang="cs-CZ" altLang="zh-TW" sz="32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Chunqiu</a:t>
            </a:r>
            <a:r>
              <a:rPr lang="cs-CZ" altLang="zh-TW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Fanlu</a:t>
            </a:r>
            <a:r>
              <a:rPr lang="cs-CZ" altLang="zh-TW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春秋繁露</a:t>
            </a:r>
            <a:r>
              <a:rPr lang="cs-CZ" altLang="zh-TW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„Hojná poučení plynoucí z Letopisů“ </a:t>
            </a:r>
            <a:r>
              <a:rPr lang="cs-CZ" altLang="zh-TW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altLang="zh-TW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Dong</a:t>
            </a:r>
            <a:r>
              <a:rPr lang="cs-CZ" altLang="zh-TW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Zhongshu</a:t>
            </a:r>
            <a:r>
              <a:rPr lang="cs-CZ" altLang="zh-TW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董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仲舒 </a:t>
            </a:r>
            <a:r>
              <a:rPr lang="cs-CZ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179-104 </a:t>
            </a:r>
            <a:r>
              <a:rPr lang="cs-CZ" altLang="zh-TW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př.n.l.) </a:t>
            </a:r>
            <a:endParaRPr lang="cs-CZ" altLang="zh-TW" dirty="0" smtClean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klasické knihy jsou etalonem vyjadřování a myšlení (volba slov a uspořádání)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orální řád je zakotven v řádu kosmickém (</a:t>
            </a:r>
            <a:r>
              <a:rPr lang="cs-CZ" altLang="zh-TW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tian</a:t>
            </a:r>
            <a:r>
              <a:rPr lang="cs-CZ" altLang="zh-TW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gan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天人感應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nebesa a člověk na sebe navzájem reagují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")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Shuowen</a:t>
            </a:r>
            <a:r>
              <a:rPr lang="cs-CZ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jiezi</a:t>
            </a:r>
            <a:r>
              <a:rPr lang="cs-CZ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說文解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</a:t>
            </a:r>
            <a:r>
              <a:rPr lang="cs-CZ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cca 100 n.l. (</a:t>
            </a:r>
            <a:r>
              <a:rPr lang="cs-CZ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cs-CZ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許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慎</a:t>
            </a:r>
            <a:r>
              <a:rPr lang="cs-CZ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58-147 n.l.)</a:t>
            </a:r>
            <a:endParaRPr lang="cs-CZ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„první výkladový slovník“ v.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učebnice </a:t>
            </a:r>
            <a:r>
              <a:rPr lang="cs-CZ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společných významů a konotací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78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6595</TotalTime>
  <Words>1825</Words>
  <Application>Microsoft Office PowerPoint</Application>
  <PresentationFormat>Širokoúhlá obrazovka</PresentationFormat>
  <Paragraphs>319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5" baseType="lpstr">
      <vt:lpstr>等线</vt:lpstr>
      <vt:lpstr>Microsoft JhengHei</vt:lpstr>
      <vt:lpstr>PMingLiU</vt:lpstr>
      <vt:lpstr>PMingLiU</vt:lpstr>
      <vt:lpstr>Arial</vt:lpstr>
      <vt:lpstr>Calibri</vt:lpstr>
      <vt:lpstr>Calibri Light</vt:lpstr>
      <vt:lpstr>Georgia</vt:lpstr>
      <vt:lpstr>Segoe UI Symbol</vt:lpstr>
      <vt:lpstr>Times</vt:lpstr>
      <vt:lpstr>Times New Roman</vt:lpstr>
      <vt:lpstr>Verdana</vt:lpstr>
      <vt:lpstr>Motiv Office</vt:lpstr>
      <vt:lpstr>Myšlení dynastie Han</vt:lpstr>
      <vt:lpstr>Hlavní myšlenkové proudy období Válčících států</vt:lpstr>
      <vt:lpstr>Prezentace aplikace PowerPoint</vt:lpstr>
      <vt:lpstr>Prezentace aplikace PowerPoint</vt:lpstr>
      <vt:lpstr>Sjednocení říše za Qin 秦 a nástup dynastie Han 漢</vt:lpstr>
      <vt:lpstr>Eklekticismus a synkretismus</vt:lpstr>
      <vt:lpstr>Prezentace aplikace PowerPoint</vt:lpstr>
      <vt:lpstr>Prezentace aplikace PowerPoint</vt:lpstr>
      <vt:lpstr>Prezentace aplikace PowerPoint</vt:lpstr>
      <vt:lpstr>Kniha proměn – Yi jing (I-ťing) 易經 (周易)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Yin-yang 陰陽 a ‚Pět fází‘ wu xing 五行 voda shui 水 – dřevo mu 木 – oheň huo 火 – země tu 土 – kov jin 金</vt:lpstr>
      <vt:lpstr>Prezentace aplikace PowerPoint</vt:lpstr>
      <vt:lpstr>Prezentace aplikace PowerPoint</vt:lpstr>
      <vt:lpstr>Prezentace aplikace PowerPoint</vt:lpstr>
      <vt:lpstr>Prezentace aplikace PowerPoint</vt:lpstr>
      <vt:lpstr>Hanský kosmograf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Myslet Jedno</dc:title>
  <dc:creator>Katka Gajdošová</dc:creator>
  <cp:lastModifiedBy>Gajdošová, Kateřina</cp:lastModifiedBy>
  <cp:revision>219</cp:revision>
  <dcterms:created xsi:type="dcterms:W3CDTF">2016-11-23T12:18:42Z</dcterms:created>
  <dcterms:modified xsi:type="dcterms:W3CDTF">2024-11-06T13:52:16Z</dcterms:modified>
</cp:coreProperties>
</file>