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0" r:id="rId4"/>
    <p:sldId id="263" r:id="rId5"/>
    <p:sldId id="261" r:id="rId6"/>
    <p:sldId id="257" r:id="rId7"/>
    <p:sldId id="267" r:id="rId8"/>
    <p:sldId id="258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Zaoblený obdélník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2E66B-86D8-49D9-8C8D-1D4585C2142A}" type="datetimeFigureOut">
              <a:rPr lang="cs-CZ" smtClean="0"/>
              <a:t>4. 12. 2020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1F9C154-4613-41F7-BFC9-2265F65CFAB6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2E66B-86D8-49D9-8C8D-1D4585C2142A}" type="datetimeFigureOut">
              <a:rPr lang="cs-CZ" smtClean="0"/>
              <a:t>4. 12. 2020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9C154-4613-41F7-BFC9-2265F65CFAB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2E66B-86D8-49D9-8C8D-1D4585C2142A}" type="datetimeFigureOut">
              <a:rPr lang="cs-CZ" smtClean="0"/>
              <a:t>4. 12. 2020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9C154-4613-41F7-BFC9-2265F65CFAB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2E66B-86D8-49D9-8C8D-1D4585C2142A}" type="datetimeFigureOut">
              <a:rPr lang="cs-CZ" smtClean="0"/>
              <a:t>4. 12. 2020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9C154-4613-41F7-BFC9-2265F65CFAB6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Zaoblený obdélník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2E66B-86D8-49D9-8C8D-1D4585C2142A}" type="datetimeFigureOut">
              <a:rPr lang="cs-CZ" smtClean="0"/>
              <a:t>4. 12. 2020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Obdélník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1F9C154-4613-41F7-BFC9-2265F65CFAB6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2E66B-86D8-49D9-8C8D-1D4585C2142A}" type="datetimeFigureOut">
              <a:rPr lang="cs-CZ" smtClean="0"/>
              <a:t>4. 12. 2020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9C154-4613-41F7-BFC9-2265F65CFAB6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2E66B-86D8-49D9-8C8D-1D4585C2142A}" type="datetimeFigureOut">
              <a:rPr lang="cs-CZ" smtClean="0"/>
              <a:t>4. 12. 2020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9C154-4613-41F7-BFC9-2265F65CFAB6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2E66B-86D8-49D9-8C8D-1D4585C2142A}" type="datetimeFigureOut">
              <a:rPr lang="cs-CZ" smtClean="0"/>
              <a:t>4. 12. 2020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9C154-4613-41F7-BFC9-2265F65CFAB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2E66B-86D8-49D9-8C8D-1D4585C2142A}" type="datetimeFigureOut">
              <a:rPr lang="cs-CZ" smtClean="0"/>
              <a:t>4. 12. 2020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9C154-4613-41F7-BFC9-2265F65CFAB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Zaoblený obdélník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2E66B-86D8-49D9-8C8D-1D4585C2142A}" type="datetimeFigureOut">
              <a:rPr lang="cs-CZ" smtClean="0"/>
              <a:t>4. 12. 2020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9C154-4613-41F7-BFC9-2265F65CFAB6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2E66B-86D8-49D9-8C8D-1D4585C2142A}" type="datetimeFigureOut">
              <a:rPr lang="cs-CZ" smtClean="0"/>
              <a:t>4. 12. 2020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1F9C154-4613-41F7-BFC9-2265F65CFAB6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Obdélník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Zaoblený obdélník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352E66B-86D8-49D9-8C8D-1D4585C2142A}" type="datetimeFigureOut">
              <a:rPr lang="cs-CZ" smtClean="0"/>
              <a:t>4. 12. 2020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1F9C154-4613-41F7-BFC9-2265F65CFAB6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papunet.net/_pelit/joulukalenteri-2011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JOULUKALENTERI </a:t>
            </a:r>
          </a:p>
          <a:p>
            <a:r>
              <a:rPr lang="cs-CZ" dirty="0" smtClean="0"/>
              <a:t>SEKAHARJOITUKSIA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KIELI 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1572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274638"/>
            <a:ext cx="8003232" cy="1143000"/>
          </a:xfrm>
        </p:spPr>
        <p:txBody>
          <a:bodyPr/>
          <a:lstStyle/>
          <a:p>
            <a:r>
              <a:rPr lang="cs-CZ" dirty="0" smtClean="0"/>
              <a:t>KYSY KURSSIKAVERILTA</a:t>
            </a:r>
            <a:endParaRPr lang="cs-CZ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56" t="14350" r="11230"/>
          <a:stretch/>
        </p:blipFill>
        <p:spPr bwMode="auto">
          <a:xfrm>
            <a:off x="579069" y="1700808"/>
            <a:ext cx="8065032" cy="460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3905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922114"/>
          </a:xfrm>
        </p:spPr>
        <p:txBody>
          <a:bodyPr/>
          <a:lstStyle/>
          <a:p>
            <a:r>
              <a:rPr lang="cs-CZ" dirty="0" smtClean="0"/>
              <a:t>HARJOITUS 1 – </a:t>
            </a:r>
            <a:r>
              <a:rPr lang="cs-CZ" dirty="0" err="1" smtClean="0"/>
              <a:t>Täydennä</a:t>
            </a:r>
            <a:r>
              <a:rPr lang="cs-CZ" dirty="0" smtClean="0"/>
              <a:t> </a:t>
            </a:r>
            <a:r>
              <a:rPr lang="cs-CZ" dirty="0" err="1" smtClean="0"/>
              <a:t>verbit</a:t>
            </a:r>
            <a:r>
              <a:rPr lang="cs-CZ" dirty="0"/>
              <a:t>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67544" y="1196752"/>
            <a:ext cx="8424936" cy="532859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dirty="0">
                <a:solidFill>
                  <a:srgbClr val="000000"/>
                </a:solidFill>
                <a:latin typeface="Geneva"/>
              </a:rPr>
              <a:t>Eilen  </a:t>
            </a:r>
            <a:r>
              <a:rPr lang="cs-CZ" dirty="0" smtClean="0">
                <a:solidFill>
                  <a:srgbClr val="000000"/>
                </a:solidFill>
                <a:latin typeface="Geneva"/>
              </a:rPr>
              <a:t>______</a:t>
            </a:r>
            <a:r>
              <a:rPr lang="cs-CZ" dirty="0">
                <a:solidFill>
                  <a:srgbClr val="000000"/>
                </a:solidFill>
                <a:latin typeface="Geneva"/>
              </a:rPr>
              <a:t>(</a:t>
            </a:r>
            <a:r>
              <a:rPr lang="fi-FI" b="1" dirty="0" smtClean="0">
                <a:solidFill>
                  <a:srgbClr val="000000"/>
                </a:solidFill>
                <a:latin typeface="Geneva"/>
              </a:rPr>
              <a:t>tapahtua</a:t>
            </a:r>
            <a:r>
              <a:rPr lang="fi-FI" dirty="0">
                <a:solidFill>
                  <a:srgbClr val="000000"/>
                </a:solidFill>
                <a:latin typeface="Geneva"/>
              </a:rPr>
              <a:t>) jotain outoa. </a:t>
            </a:r>
            <a:r>
              <a:rPr lang="fi-FI" dirty="0" smtClean="0">
                <a:solidFill>
                  <a:srgbClr val="000000"/>
                </a:solidFill>
                <a:latin typeface="Geneva"/>
              </a:rPr>
              <a:t>Päiväni</a:t>
            </a:r>
            <a:r>
              <a:rPr lang="cs-CZ" dirty="0" smtClean="0">
                <a:solidFill>
                  <a:srgbClr val="000000"/>
                </a:solidFill>
                <a:latin typeface="Geneva"/>
              </a:rPr>
              <a:t> _____</a:t>
            </a:r>
            <a:r>
              <a:rPr lang="fi-FI" dirty="0">
                <a:solidFill>
                  <a:srgbClr val="000000"/>
                </a:solidFill>
                <a:latin typeface="Geneva"/>
              </a:rPr>
              <a:t>  (</a:t>
            </a:r>
            <a:r>
              <a:rPr lang="fi-FI" b="1" dirty="0">
                <a:solidFill>
                  <a:srgbClr val="000000"/>
                </a:solidFill>
                <a:latin typeface="Geneva"/>
              </a:rPr>
              <a:t>alkaa</a:t>
            </a:r>
            <a:r>
              <a:rPr lang="fi-FI" dirty="0">
                <a:solidFill>
                  <a:srgbClr val="000000"/>
                </a:solidFill>
                <a:latin typeface="Geneva"/>
              </a:rPr>
              <a:t>) aivan tavallisesti: </a:t>
            </a:r>
            <a:r>
              <a:rPr lang="fi-FI" dirty="0" smtClean="0">
                <a:solidFill>
                  <a:srgbClr val="000000"/>
                </a:solidFill>
                <a:latin typeface="Geneva"/>
              </a:rPr>
              <a:t>minä</a:t>
            </a:r>
            <a:r>
              <a:rPr lang="cs-CZ" dirty="0" smtClean="0">
                <a:solidFill>
                  <a:srgbClr val="000000"/>
                </a:solidFill>
                <a:latin typeface="Geneva"/>
              </a:rPr>
              <a:t> ________</a:t>
            </a:r>
            <a:r>
              <a:rPr lang="fi-FI" dirty="0">
                <a:solidFill>
                  <a:srgbClr val="000000"/>
                </a:solidFill>
                <a:latin typeface="Geneva"/>
              </a:rPr>
              <a:t> (</a:t>
            </a:r>
            <a:r>
              <a:rPr lang="fi-FI" b="1" dirty="0" smtClean="0">
                <a:solidFill>
                  <a:srgbClr val="000000"/>
                </a:solidFill>
                <a:latin typeface="Geneva"/>
              </a:rPr>
              <a:t>laittaa</a:t>
            </a:r>
            <a:r>
              <a:rPr lang="fi-FI" dirty="0" smtClean="0">
                <a:solidFill>
                  <a:srgbClr val="000000"/>
                </a:solidFill>
                <a:latin typeface="Geneva"/>
              </a:rPr>
              <a:t>)</a:t>
            </a:r>
            <a:r>
              <a:rPr lang="cs-CZ" dirty="0" smtClean="0">
                <a:solidFill>
                  <a:srgbClr val="000000"/>
                </a:solidFill>
                <a:latin typeface="Geneva"/>
              </a:rPr>
              <a:t> </a:t>
            </a:r>
            <a:r>
              <a:rPr lang="fi-FI" dirty="0" smtClean="0">
                <a:solidFill>
                  <a:srgbClr val="000000"/>
                </a:solidFill>
                <a:latin typeface="Geneva"/>
              </a:rPr>
              <a:t>aamupa</a:t>
            </a:r>
            <a:r>
              <a:rPr lang="cs-CZ" dirty="0" smtClean="0">
                <a:solidFill>
                  <a:srgbClr val="000000"/>
                </a:solidFill>
                <a:latin typeface="Geneva"/>
              </a:rPr>
              <a:t>la</a:t>
            </a:r>
            <a:r>
              <a:rPr lang="fi-FI" dirty="0" smtClean="0">
                <a:solidFill>
                  <a:srgbClr val="000000"/>
                </a:solidFill>
                <a:latin typeface="Geneva"/>
              </a:rPr>
              <a:t>a</a:t>
            </a:r>
            <a:r>
              <a:rPr lang="fi-FI" dirty="0">
                <a:solidFill>
                  <a:srgbClr val="000000"/>
                </a:solidFill>
                <a:latin typeface="Geneva"/>
              </a:rPr>
              <a:t>, </a:t>
            </a:r>
            <a:r>
              <a:rPr lang="cs-CZ" dirty="0" smtClean="0">
                <a:solidFill>
                  <a:srgbClr val="000000"/>
                </a:solidFill>
                <a:latin typeface="Geneva"/>
              </a:rPr>
              <a:t>______</a:t>
            </a:r>
            <a:r>
              <a:rPr lang="fi-FI" dirty="0">
                <a:solidFill>
                  <a:srgbClr val="000000"/>
                </a:solidFill>
                <a:latin typeface="Geneva"/>
              </a:rPr>
              <a:t> (</a:t>
            </a:r>
            <a:r>
              <a:rPr lang="fi-FI" b="1" dirty="0">
                <a:solidFill>
                  <a:srgbClr val="000000"/>
                </a:solidFill>
                <a:latin typeface="Geneva"/>
              </a:rPr>
              <a:t>juoda</a:t>
            </a:r>
            <a:r>
              <a:rPr lang="fi-FI" dirty="0">
                <a:solidFill>
                  <a:srgbClr val="000000"/>
                </a:solidFill>
                <a:latin typeface="Geneva"/>
              </a:rPr>
              <a:t>) kahvia ja </a:t>
            </a:r>
            <a:r>
              <a:rPr lang="cs-CZ" b="1" dirty="0" smtClean="0">
                <a:solidFill>
                  <a:srgbClr val="000000"/>
                </a:solidFill>
                <a:latin typeface="Geneva"/>
              </a:rPr>
              <a:t>_____</a:t>
            </a:r>
            <a:r>
              <a:rPr lang="fi-FI" dirty="0" smtClean="0">
                <a:solidFill>
                  <a:srgbClr val="000000"/>
                </a:solidFill>
                <a:latin typeface="Geneva"/>
              </a:rPr>
              <a:t>(</a:t>
            </a:r>
            <a:r>
              <a:rPr lang="fi-FI" b="1" dirty="0">
                <a:solidFill>
                  <a:srgbClr val="000000"/>
                </a:solidFill>
                <a:latin typeface="Geneva"/>
              </a:rPr>
              <a:t>lukea</a:t>
            </a:r>
            <a:r>
              <a:rPr lang="fi-FI" dirty="0">
                <a:solidFill>
                  <a:srgbClr val="000000"/>
                </a:solidFill>
                <a:latin typeface="Geneva"/>
              </a:rPr>
              <a:t>) </a:t>
            </a:r>
            <a:r>
              <a:rPr lang="fi-FI" dirty="0" smtClean="0">
                <a:solidFill>
                  <a:srgbClr val="000000"/>
                </a:solidFill>
                <a:latin typeface="Geneva"/>
              </a:rPr>
              <a:t>lehden</a:t>
            </a:r>
            <a:r>
              <a:rPr lang="fi-FI" dirty="0">
                <a:solidFill>
                  <a:srgbClr val="000000"/>
                </a:solidFill>
                <a:latin typeface="Geneva"/>
              </a:rPr>
              <a:t>. Mutta juuri kun </a:t>
            </a:r>
            <a:r>
              <a:rPr lang="cs-CZ" b="1" dirty="0" smtClean="0">
                <a:solidFill>
                  <a:srgbClr val="000000"/>
                </a:solidFill>
                <a:latin typeface="Geneva"/>
              </a:rPr>
              <a:t>______ </a:t>
            </a:r>
            <a:r>
              <a:rPr lang="cs-CZ" b="1" dirty="0" err="1" smtClean="0">
                <a:solidFill>
                  <a:srgbClr val="000000"/>
                </a:solidFill>
                <a:latin typeface="Geneva"/>
              </a:rPr>
              <a:t>aioin</a:t>
            </a:r>
            <a:r>
              <a:rPr lang="cs-CZ" b="1" dirty="0" smtClean="0">
                <a:solidFill>
                  <a:srgbClr val="000000"/>
                </a:solidFill>
                <a:latin typeface="Geneva"/>
              </a:rPr>
              <a:t> </a:t>
            </a:r>
            <a:r>
              <a:rPr lang="fi-FI" dirty="0" smtClean="0">
                <a:solidFill>
                  <a:srgbClr val="000000"/>
                </a:solidFill>
                <a:latin typeface="Geneva"/>
              </a:rPr>
              <a:t>(</a:t>
            </a:r>
            <a:r>
              <a:rPr lang="fi-FI" b="1" dirty="0" smtClean="0">
                <a:solidFill>
                  <a:srgbClr val="000000"/>
                </a:solidFill>
                <a:latin typeface="Geneva"/>
              </a:rPr>
              <a:t>aikoa</a:t>
            </a:r>
            <a:r>
              <a:rPr lang="fi-FI" dirty="0">
                <a:solidFill>
                  <a:srgbClr val="000000"/>
                </a:solidFill>
                <a:latin typeface="Geneva"/>
              </a:rPr>
              <a:t>) lähteä </a:t>
            </a:r>
            <a:r>
              <a:rPr lang="cs-CZ" dirty="0" err="1" smtClean="0">
                <a:solidFill>
                  <a:srgbClr val="000000"/>
                </a:solidFill>
                <a:latin typeface="Geneva"/>
              </a:rPr>
              <a:t>työhön</a:t>
            </a:r>
            <a:r>
              <a:rPr lang="fi-FI" dirty="0" smtClean="0">
                <a:solidFill>
                  <a:srgbClr val="000000"/>
                </a:solidFill>
                <a:latin typeface="Geneva"/>
              </a:rPr>
              <a:t>, </a:t>
            </a:r>
            <a:r>
              <a:rPr lang="fi-FI" dirty="0">
                <a:solidFill>
                  <a:srgbClr val="000000"/>
                </a:solidFill>
                <a:latin typeface="Geneva"/>
              </a:rPr>
              <a:t>joku  </a:t>
            </a:r>
            <a:r>
              <a:rPr lang="cs-CZ" dirty="0" smtClean="0">
                <a:solidFill>
                  <a:srgbClr val="000000"/>
                </a:solidFill>
                <a:latin typeface="Geneva"/>
              </a:rPr>
              <a:t>________ </a:t>
            </a:r>
            <a:r>
              <a:rPr lang="fi-FI" dirty="0" smtClean="0">
                <a:solidFill>
                  <a:srgbClr val="000000"/>
                </a:solidFill>
                <a:latin typeface="Geneva"/>
              </a:rPr>
              <a:t>(</a:t>
            </a:r>
            <a:r>
              <a:rPr lang="fi-FI" b="1" dirty="0">
                <a:solidFill>
                  <a:srgbClr val="000000"/>
                </a:solidFill>
                <a:latin typeface="Geneva"/>
              </a:rPr>
              <a:t>koputtaa</a:t>
            </a:r>
            <a:r>
              <a:rPr lang="fi-FI" dirty="0">
                <a:solidFill>
                  <a:srgbClr val="000000"/>
                </a:solidFill>
                <a:latin typeface="Geneva"/>
              </a:rPr>
              <a:t>) oveen. </a:t>
            </a:r>
            <a:r>
              <a:rPr lang="fi-FI" dirty="0" smtClean="0">
                <a:solidFill>
                  <a:srgbClr val="000000"/>
                </a:solidFill>
                <a:latin typeface="Geneva"/>
              </a:rPr>
              <a:t>Minä</a:t>
            </a:r>
            <a:r>
              <a:rPr lang="fi-FI" dirty="0">
                <a:solidFill>
                  <a:srgbClr val="000000"/>
                </a:solidFill>
                <a:latin typeface="Geneva"/>
              </a:rPr>
              <a:t>  </a:t>
            </a:r>
            <a:r>
              <a:rPr lang="cs-CZ" dirty="0" smtClean="0">
                <a:solidFill>
                  <a:srgbClr val="000000"/>
                </a:solidFill>
                <a:latin typeface="Geneva"/>
              </a:rPr>
              <a:t>_______</a:t>
            </a:r>
            <a:r>
              <a:rPr lang="fi-FI" dirty="0" smtClean="0">
                <a:solidFill>
                  <a:srgbClr val="000000"/>
                </a:solidFill>
                <a:latin typeface="Geneva"/>
              </a:rPr>
              <a:t>(</a:t>
            </a:r>
            <a:r>
              <a:rPr lang="fi-FI" b="1" dirty="0">
                <a:solidFill>
                  <a:srgbClr val="000000"/>
                </a:solidFill>
                <a:latin typeface="Geneva"/>
              </a:rPr>
              <a:t>mennä</a:t>
            </a:r>
            <a:r>
              <a:rPr lang="fi-FI" dirty="0">
                <a:solidFill>
                  <a:srgbClr val="000000"/>
                </a:solidFill>
                <a:latin typeface="Geneva"/>
              </a:rPr>
              <a:t>) yöpuvussa ovelle ja  </a:t>
            </a:r>
            <a:r>
              <a:rPr lang="cs-CZ" dirty="0" smtClean="0">
                <a:solidFill>
                  <a:srgbClr val="000000"/>
                </a:solidFill>
                <a:latin typeface="Geneva"/>
              </a:rPr>
              <a:t>_____ </a:t>
            </a:r>
            <a:r>
              <a:rPr lang="fi-FI" dirty="0" smtClean="0">
                <a:solidFill>
                  <a:srgbClr val="000000"/>
                </a:solidFill>
                <a:latin typeface="Geneva"/>
              </a:rPr>
              <a:t>(</a:t>
            </a:r>
            <a:r>
              <a:rPr lang="fi-FI" b="1" dirty="0">
                <a:solidFill>
                  <a:srgbClr val="000000"/>
                </a:solidFill>
                <a:latin typeface="Geneva"/>
              </a:rPr>
              <a:t>avata</a:t>
            </a:r>
            <a:r>
              <a:rPr lang="fi-FI" dirty="0">
                <a:solidFill>
                  <a:srgbClr val="000000"/>
                </a:solidFill>
                <a:latin typeface="Geneva"/>
              </a:rPr>
              <a:t>) sen. Ovella </a:t>
            </a:r>
            <a:r>
              <a:rPr lang="cs-CZ" dirty="0" smtClean="0">
                <a:solidFill>
                  <a:srgbClr val="000000"/>
                </a:solidFill>
                <a:latin typeface="Geneva"/>
              </a:rPr>
              <a:t>______</a:t>
            </a:r>
            <a:r>
              <a:rPr lang="fi-FI" dirty="0">
                <a:solidFill>
                  <a:srgbClr val="000000"/>
                </a:solidFill>
                <a:latin typeface="Geneva"/>
              </a:rPr>
              <a:t> (</a:t>
            </a:r>
            <a:r>
              <a:rPr lang="fi-FI" b="1" dirty="0">
                <a:solidFill>
                  <a:srgbClr val="000000"/>
                </a:solidFill>
                <a:latin typeface="Geneva"/>
              </a:rPr>
              <a:t>seisoa</a:t>
            </a:r>
            <a:r>
              <a:rPr lang="fi-FI" dirty="0">
                <a:solidFill>
                  <a:srgbClr val="000000"/>
                </a:solidFill>
                <a:latin typeface="Geneva"/>
              </a:rPr>
              <a:t>) vanha, vieras nainen. "Saanko tulla sisään?" nainen </a:t>
            </a:r>
            <a:r>
              <a:rPr lang="cs-CZ" dirty="0" smtClean="0">
                <a:solidFill>
                  <a:srgbClr val="000000"/>
                </a:solidFill>
                <a:latin typeface="Geneva"/>
              </a:rPr>
              <a:t>_______</a:t>
            </a:r>
            <a:r>
              <a:rPr lang="fi-FI" dirty="0">
                <a:solidFill>
                  <a:srgbClr val="000000"/>
                </a:solidFill>
                <a:latin typeface="Geneva"/>
              </a:rPr>
              <a:t> (</a:t>
            </a:r>
            <a:r>
              <a:rPr lang="fi-FI" b="1" dirty="0">
                <a:solidFill>
                  <a:srgbClr val="000000"/>
                </a:solidFill>
                <a:latin typeface="Geneva"/>
              </a:rPr>
              <a:t>pyytää</a:t>
            </a:r>
            <a:r>
              <a:rPr lang="fi-FI" dirty="0">
                <a:solidFill>
                  <a:srgbClr val="000000"/>
                </a:solidFill>
                <a:latin typeface="Geneva"/>
              </a:rPr>
              <a:t>). "Millaista asiaa teillä on", minä </a:t>
            </a:r>
            <a:r>
              <a:rPr lang="cs-CZ" dirty="0" smtClean="0">
                <a:solidFill>
                  <a:srgbClr val="000000"/>
                </a:solidFill>
                <a:latin typeface="Geneva"/>
              </a:rPr>
              <a:t>________</a:t>
            </a:r>
            <a:r>
              <a:rPr lang="fi-FI" dirty="0">
                <a:solidFill>
                  <a:srgbClr val="000000"/>
                </a:solidFill>
                <a:latin typeface="Geneva"/>
              </a:rPr>
              <a:t> (</a:t>
            </a:r>
            <a:r>
              <a:rPr lang="fi-FI" b="1" dirty="0">
                <a:solidFill>
                  <a:srgbClr val="000000"/>
                </a:solidFill>
                <a:latin typeface="Geneva"/>
              </a:rPr>
              <a:t>kysyä</a:t>
            </a:r>
            <a:r>
              <a:rPr lang="fi-FI" dirty="0">
                <a:solidFill>
                  <a:srgbClr val="000000"/>
                </a:solidFill>
                <a:latin typeface="Geneva"/>
              </a:rPr>
              <a:t>) kohteliaasti. "Pian kuulet", nainen </a:t>
            </a:r>
            <a:r>
              <a:rPr lang="cs-CZ" dirty="0" smtClean="0">
                <a:solidFill>
                  <a:srgbClr val="000000"/>
                </a:solidFill>
                <a:latin typeface="Geneva"/>
              </a:rPr>
              <a:t>_______</a:t>
            </a:r>
            <a:r>
              <a:rPr lang="fi-FI" dirty="0">
                <a:solidFill>
                  <a:srgbClr val="000000"/>
                </a:solidFill>
                <a:latin typeface="Geneva"/>
              </a:rPr>
              <a:t> (</a:t>
            </a:r>
            <a:r>
              <a:rPr lang="fi-FI" b="1" dirty="0">
                <a:solidFill>
                  <a:srgbClr val="000000"/>
                </a:solidFill>
                <a:latin typeface="Geneva"/>
              </a:rPr>
              <a:t>vastata</a:t>
            </a:r>
            <a:r>
              <a:rPr lang="fi-FI" dirty="0">
                <a:solidFill>
                  <a:srgbClr val="000000"/>
                </a:solidFill>
                <a:latin typeface="Geneva"/>
              </a:rPr>
              <a:t>) salaperäisesti. Hän </a:t>
            </a:r>
            <a:r>
              <a:rPr lang="cs-CZ" dirty="0" smtClean="0">
                <a:solidFill>
                  <a:srgbClr val="000000"/>
                </a:solidFill>
                <a:latin typeface="Geneva"/>
              </a:rPr>
              <a:t>________</a:t>
            </a:r>
            <a:r>
              <a:rPr lang="fi-FI" dirty="0">
                <a:solidFill>
                  <a:srgbClr val="000000"/>
                </a:solidFill>
                <a:latin typeface="Geneva"/>
              </a:rPr>
              <a:t> (</a:t>
            </a:r>
            <a:r>
              <a:rPr lang="fi-FI" b="1" dirty="0">
                <a:solidFill>
                  <a:srgbClr val="000000"/>
                </a:solidFill>
                <a:latin typeface="Geneva"/>
              </a:rPr>
              <a:t>astua</a:t>
            </a:r>
            <a:r>
              <a:rPr lang="fi-FI" dirty="0">
                <a:solidFill>
                  <a:srgbClr val="000000"/>
                </a:solidFill>
                <a:latin typeface="Geneva"/>
              </a:rPr>
              <a:t>) sisään ja  </a:t>
            </a:r>
            <a:r>
              <a:rPr lang="cs-CZ" dirty="0" smtClean="0">
                <a:solidFill>
                  <a:srgbClr val="000000"/>
                </a:solidFill>
                <a:latin typeface="Geneva"/>
              </a:rPr>
              <a:t>________</a:t>
            </a:r>
            <a:r>
              <a:rPr lang="fi-FI" dirty="0" smtClean="0">
                <a:solidFill>
                  <a:srgbClr val="000000"/>
                </a:solidFill>
                <a:latin typeface="Geneva"/>
              </a:rPr>
              <a:t>(</a:t>
            </a:r>
            <a:r>
              <a:rPr lang="fi-FI" b="1" dirty="0">
                <a:solidFill>
                  <a:srgbClr val="000000"/>
                </a:solidFill>
                <a:latin typeface="Geneva"/>
              </a:rPr>
              <a:t>istua</a:t>
            </a:r>
            <a:r>
              <a:rPr lang="fi-FI" dirty="0">
                <a:solidFill>
                  <a:srgbClr val="000000"/>
                </a:solidFill>
                <a:latin typeface="Geneva"/>
              </a:rPr>
              <a:t>) keittiön pöydän ääreen. </a:t>
            </a:r>
            <a:r>
              <a:rPr lang="fi-FI" dirty="0" smtClean="0">
                <a:solidFill>
                  <a:srgbClr val="000000"/>
                </a:solidFill>
                <a:latin typeface="Geneva"/>
              </a:rPr>
              <a:t>Minä</a:t>
            </a:r>
            <a:r>
              <a:rPr lang="cs-CZ" dirty="0" smtClean="0">
                <a:solidFill>
                  <a:srgbClr val="000000"/>
                </a:solidFill>
                <a:latin typeface="Geneva"/>
              </a:rPr>
              <a:t> _______</a:t>
            </a:r>
            <a:r>
              <a:rPr lang="fi-FI" dirty="0">
                <a:solidFill>
                  <a:srgbClr val="000000"/>
                </a:solidFill>
                <a:latin typeface="Geneva"/>
              </a:rPr>
              <a:t>  (</a:t>
            </a:r>
            <a:r>
              <a:rPr lang="fi-FI" b="1" dirty="0">
                <a:solidFill>
                  <a:srgbClr val="000000"/>
                </a:solidFill>
                <a:latin typeface="Geneva"/>
              </a:rPr>
              <a:t>tarjota</a:t>
            </a:r>
            <a:r>
              <a:rPr lang="fi-FI" dirty="0">
                <a:solidFill>
                  <a:srgbClr val="000000"/>
                </a:solidFill>
                <a:latin typeface="Geneva"/>
              </a:rPr>
              <a:t>) naiselle kahvia. Hän </a:t>
            </a:r>
            <a:r>
              <a:rPr lang="cs-CZ" dirty="0" smtClean="0">
                <a:solidFill>
                  <a:srgbClr val="000000"/>
                </a:solidFill>
                <a:latin typeface="Geneva"/>
              </a:rPr>
              <a:t>______</a:t>
            </a:r>
            <a:r>
              <a:rPr lang="fi-FI" dirty="0">
                <a:solidFill>
                  <a:srgbClr val="000000"/>
                </a:solidFill>
                <a:latin typeface="Geneva"/>
              </a:rPr>
              <a:t> (</a:t>
            </a:r>
            <a:r>
              <a:rPr lang="fi-FI" b="1" dirty="0">
                <a:solidFill>
                  <a:srgbClr val="000000"/>
                </a:solidFill>
                <a:latin typeface="Geneva"/>
              </a:rPr>
              <a:t>odottaa</a:t>
            </a:r>
            <a:r>
              <a:rPr lang="fi-FI" dirty="0">
                <a:solidFill>
                  <a:srgbClr val="000000"/>
                </a:solidFill>
                <a:latin typeface="Geneva"/>
              </a:rPr>
              <a:t>), kunnes </a:t>
            </a:r>
            <a:r>
              <a:rPr lang="fi-FI" dirty="0" smtClean="0">
                <a:solidFill>
                  <a:srgbClr val="000000"/>
                </a:solidFill>
                <a:latin typeface="Geneva"/>
              </a:rPr>
              <a:t>kahvi</a:t>
            </a:r>
            <a:r>
              <a:rPr lang="cs-CZ" dirty="0" smtClean="0">
                <a:solidFill>
                  <a:srgbClr val="000000"/>
                </a:solidFill>
                <a:latin typeface="Geneva"/>
              </a:rPr>
              <a:t> _______</a:t>
            </a:r>
            <a:r>
              <a:rPr lang="fi-FI" dirty="0">
                <a:solidFill>
                  <a:srgbClr val="000000"/>
                </a:solidFill>
                <a:latin typeface="Geneva"/>
              </a:rPr>
              <a:t>  (</a:t>
            </a:r>
            <a:r>
              <a:rPr lang="fi-FI" b="1" dirty="0">
                <a:solidFill>
                  <a:srgbClr val="000000"/>
                </a:solidFill>
                <a:latin typeface="Geneva"/>
              </a:rPr>
              <a:t>olla</a:t>
            </a:r>
            <a:r>
              <a:rPr lang="fi-FI" dirty="0">
                <a:solidFill>
                  <a:srgbClr val="000000"/>
                </a:solidFill>
                <a:latin typeface="Geneva"/>
              </a:rPr>
              <a:t>) valmista, ja sitten </a:t>
            </a:r>
            <a:r>
              <a:rPr lang="fi-FI" dirty="0" smtClean="0">
                <a:solidFill>
                  <a:srgbClr val="000000"/>
                </a:solidFill>
                <a:latin typeface="Geneva"/>
              </a:rPr>
              <a:t>hän</a:t>
            </a:r>
            <a:r>
              <a:rPr lang="cs-CZ" dirty="0" smtClean="0">
                <a:solidFill>
                  <a:srgbClr val="000000"/>
                </a:solidFill>
                <a:latin typeface="Geneva"/>
              </a:rPr>
              <a:t> _______</a:t>
            </a:r>
            <a:r>
              <a:rPr lang="fi-FI" dirty="0">
                <a:solidFill>
                  <a:srgbClr val="000000"/>
                </a:solidFill>
                <a:latin typeface="Geneva"/>
              </a:rPr>
              <a:t>  (</a:t>
            </a:r>
            <a:r>
              <a:rPr lang="fi-FI" b="1" dirty="0">
                <a:solidFill>
                  <a:srgbClr val="000000"/>
                </a:solidFill>
                <a:latin typeface="Geneva"/>
              </a:rPr>
              <a:t>kertoa</a:t>
            </a:r>
            <a:r>
              <a:rPr lang="fi-FI" dirty="0">
                <a:solidFill>
                  <a:srgbClr val="000000"/>
                </a:solidFill>
                <a:latin typeface="Geneva"/>
              </a:rPr>
              <a:t>) tarinansa. Minkä uskomattoman tarinan minä </a:t>
            </a:r>
            <a:r>
              <a:rPr lang="cs-CZ" dirty="0" smtClean="0">
                <a:solidFill>
                  <a:srgbClr val="000000"/>
                </a:solidFill>
                <a:latin typeface="Geneva"/>
              </a:rPr>
              <a:t>______</a:t>
            </a:r>
            <a:r>
              <a:rPr lang="fi-FI" dirty="0">
                <a:solidFill>
                  <a:srgbClr val="000000"/>
                </a:solidFill>
                <a:latin typeface="Geneva"/>
              </a:rPr>
              <a:t> (</a:t>
            </a:r>
            <a:r>
              <a:rPr lang="fi-FI" b="1" dirty="0">
                <a:solidFill>
                  <a:srgbClr val="000000"/>
                </a:solidFill>
                <a:latin typeface="Geneva"/>
              </a:rPr>
              <a:t>saada</a:t>
            </a:r>
            <a:r>
              <a:rPr lang="fi-FI" dirty="0">
                <a:solidFill>
                  <a:srgbClr val="000000"/>
                </a:solidFill>
                <a:latin typeface="Geneva"/>
              </a:rPr>
              <a:t>) kuulla!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2050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5710"/>
            <a:ext cx="8147248" cy="1143000"/>
          </a:xfrm>
        </p:spPr>
        <p:txBody>
          <a:bodyPr/>
          <a:lstStyle/>
          <a:p>
            <a:r>
              <a:rPr lang="cs-CZ" dirty="0" smtClean="0"/>
              <a:t>HARJOITUS 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611560" y="1447800"/>
            <a:ext cx="4464496" cy="4572000"/>
          </a:xfrm>
        </p:spPr>
        <p:txBody>
          <a:bodyPr/>
          <a:lstStyle/>
          <a:p>
            <a:pPr marL="0" indent="0">
              <a:buNone/>
            </a:pPr>
            <a:r>
              <a:rPr lang="cs-CZ" sz="2400" i="1" dirty="0" smtClean="0"/>
              <a:t>MALLI: </a:t>
            </a:r>
          </a:p>
          <a:p>
            <a:pPr marL="0" indent="0">
              <a:buNone/>
            </a:pPr>
            <a:r>
              <a:rPr lang="cs-CZ" sz="2400" i="1" dirty="0" err="1" smtClean="0"/>
              <a:t>Missä</a:t>
            </a:r>
            <a:r>
              <a:rPr lang="cs-CZ" sz="2400" i="1" dirty="0" smtClean="0"/>
              <a:t> </a:t>
            </a:r>
            <a:r>
              <a:rPr lang="cs-CZ" sz="2400" i="1" dirty="0" err="1" smtClean="0"/>
              <a:t>Helsinki</a:t>
            </a:r>
            <a:r>
              <a:rPr lang="cs-CZ" sz="2400" i="1" dirty="0" smtClean="0"/>
              <a:t> on?</a:t>
            </a:r>
          </a:p>
          <a:p>
            <a:pPr marL="0" indent="0">
              <a:buNone/>
            </a:pPr>
            <a:r>
              <a:rPr lang="cs-CZ" sz="2400" i="1" dirty="0" err="1" smtClean="0"/>
              <a:t>Helsinki</a:t>
            </a:r>
            <a:r>
              <a:rPr lang="cs-CZ" sz="2400" i="1" dirty="0" smtClean="0"/>
              <a:t> on </a:t>
            </a:r>
            <a:r>
              <a:rPr lang="cs-CZ" sz="2400" i="1" dirty="0" err="1" smtClean="0"/>
              <a:t>Etelä-Suomessa</a:t>
            </a:r>
            <a:r>
              <a:rPr lang="cs-CZ" sz="2400" i="1" dirty="0" smtClean="0"/>
              <a:t>.</a:t>
            </a:r>
          </a:p>
          <a:p>
            <a:pPr marL="0" indent="0">
              <a:buNone/>
            </a:pPr>
            <a:r>
              <a:rPr lang="cs-CZ" sz="2400" i="1" dirty="0" err="1" smtClean="0"/>
              <a:t>Onko</a:t>
            </a:r>
            <a:r>
              <a:rPr lang="cs-CZ" sz="2400" i="1" dirty="0" smtClean="0"/>
              <a:t> </a:t>
            </a:r>
            <a:r>
              <a:rPr lang="cs-CZ" sz="2400" i="1" dirty="0" err="1" smtClean="0"/>
              <a:t>Oulu</a:t>
            </a:r>
            <a:r>
              <a:rPr lang="cs-CZ" sz="2400" i="1" dirty="0" smtClean="0"/>
              <a:t> </a:t>
            </a:r>
            <a:r>
              <a:rPr lang="cs-CZ" sz="2400" i="1" dirty="0" err="1" smtClean="0"/>
              <a:t>etälässä</a:t>
            </a:r>
            <a:r>
              <a:rPr lang="cs-CZ" sz="2400" i="1" dirty="0" smtClean="0"/>
              <a:t>?</a:t>
            </a:r>
          </a:p>
          <a:p>
            <a:pPr marL="0" indent="0">
              <a:buNone/>
            </a:pPr>
            <a:r>
              <a:rPr lang="cs-CZ" sz="2400" i="1" dirty="0" err="1" smtClean="0"/>
              <a:t>Ei</a:t>
            </a:r>
            <a:r>
              <a:rPr lang="cs-CZ" sz="2400" i="1" dirty="0" smtClean="0"/>
              <a:t> </a:t>
            </a:r>
            <a:r>
              <a:rPr lang="cs-CZ" sz="2400" i="1" dirty="0" err="1" smtClean="0"/>
              <a:t>ole</a:t>
            </a:r>
            <a:r>
              <a:rPr lang="cs-CZ" sz="2400" i="1" dirty="0" smtClean="0"/>
              <a:t>, </a:t>
            </a:r>
            <a:r>
              <a:rPr lang="cs-CZ" sz="2400" i="1" dirty="0" err="1" smtClean="0"/>
              <a:t>Oulu</a:t>
            </a:r>
            <a:r>
              <a:rPr lang="cs-CZ" sz="2400" i="1" dirty="0" smtClean="0"/>
              <a:t> on </a:t>
            </a:r>
            <a:r>
              <a:rPr lang="cs-CZ" sz="2400" i="1" dirty="0" err="1" smtClean="0"/>
              <a:t>pohjoisessa</a:t>
            </a:r>
            <a:r>
              <a:rPr lang="cs-CZ" sz="2400" i="1" dirty="0" smtClean="0"/>
              <a:t>.</a:t>
            </a:r>
          </a:p>
          <a:p>
            <a:pPr marL="0" indent="0">
              <a:buNone/>
            </a:pPr>
            <a:r>
              <a:rPr lang="cs-CZ" dirty="0" smtClean="0"/>
              <a:t>… </a:t>
            </a:r>
            <a:endParaRPr lang="cs-CZ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738" b="5733"/>
          <a:stretch/>
        </p:blipFill>
        <p:spPr bwMode="auto">
          <a:xfrm>
            <a:off x="4716016" y="-692043"/>
            <a:ext cx="4141837" cy="7434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08714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496944" cy="70609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HARJOITUS 3 – </a:t>
            </a:r>
            <a:r>
              <a:rPr lang="cs-CZ" dirty="0" err="1" smtClean="0"/>
              <a:t>Lisää</a:t>
            </a:r>
            <a:r>
              <a:rPr lang="cs-CZ" dirty="0" smtClean="0"/>
              <a:t> JOKA-</a:t>
            </a:r>
            <a:r>
              <a:rPr lang="cs-CZ" dirty="0" err="1" smtClean="0"/>
              <a:t>pronomini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251520" y="1268760"/>
            <a:ext cx="8640960" cy="518457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i-FI" i="1" dirty="0"/>
              <a:t>1. Se mies</a:t>
            </a:r>
            <a:r>
              <a:rPr lang="fi-FI" i="1" dirty="0" smtClean="0"/>
              <a:t>,</a:t>
            </a:r>
            <a:r>
              <a:rPr lang="cs-CZ" i="1" dirty="0" smtClean="0"/>
              <a:t> ______</a:t>
            </a:r>
            <a:r>
              <a:rPr lang="fi-FI" i="1" dirty="0" smtClean="0"/>
              <a:t> </a:t>
            </a:r>
            <a:r>
              <a:rPr lang="fi-FI" i="1" dirty="0"/>
              <a:t>kävi täällä eilen, on vanha </a:t>
            </a:r>
            <a:r>
              <a:rPr lang="fi-FI" i="1" dirty="0" smtClean="0"/>
              <a:t>työkaverini</a:t>
            </a:r>
            <a:r>
              <a:rPr lang="cs-CZ" i="1" dirty="0" smtClean="0"/>
              <a:t>.</a:t>
            </a:r>
            <a:r>
              <a:rPr lang="fi-FI" i="1" dirty="0" smtClean="0"/>
              <a:t> </a:t>
            </a:r>
            <a:endParaRPr lang="cs-CZ" i="1" dirty="0"/>
          </a:p>
          <a:p>
            <a:pPr marL="0" indent="0">
              <a:buNone/>
            </a:pPr>
            <a:r>
              <a:rPr lang="fi-FI" i="1" dirty="0" smtClean="0"/>
              <a:t>2</a:t>
            </a:r>
            <a:r>
              <a:rPr lang="fi-FI" i="1" dirty="0"/>
              <a:t>. Hän meni naimisiin erään naisen kanssa, </a:t>
            </a:r>
            <a:r>
              <a:rPr lang="cs-CZ" i="1" dirty="0" smtClean="0"/>
              <a:t>_____</a:t>
            </a:r>
            <a:r>
              <a:rPr lang="fi-FI" i="1" dirty="0" smtClean="0"/>
              <a:t>hän </a:t>
            </a:r>
            <a:r>
              <a:rPr lang="fi-FI" i="1" dirty="0"/>
              <a:t>tutustui viime </a:t>
            </a:r>
            <a:r>
              <a:rPr lang="fi-FI" i="1" dirty="0" smtClean="0"/>
              <a:t>vuonna</a:t>
            </a:r>
            <a:r>
              <a:rPr lang="cs-CZ" i="1" dirty="0" smtClean="0"/>
              <a:t>.</a:t>
            </a:r>
          </a:p>
          <a:p>
            <a:pPr marL="0" indent="0">
              <a:buNone/>
            </a:pPr>
            <a:r>
              <a:rPr lang="fi-FI" i="1" dirty="0" smtClean="0"/>
              <a:t>3</a:t>
            </a:r>
            <a:r>
              <a:rPr lang="fi-FI" i="1" dirty="0"/>
              <a:t>. Tämä nainen</a:t>
            </a:r>
            <a:r>
              <a:rPr lang="fi-FI" i="1" dirty="0" smtClean="0"/>
              <a:t>,</a:t>
            </a:r>
            <a:r>
              <a:rPr lang="cs-CZ" i="1" dirty="0" smtClean="0"/>
              <a:t> ______</a:t>
            </a:r>
            <a:r>
              <a:rPr lang="fi-FI" i="1" dirty="0" smtClean="0"/>
              <a:t> </a:t>
            </a:r>
            <a:r>
              <a:rPr lang="fi-FI" i="1" dirty="0"/>
              <a:t>hän piti kovasti, oli </a:t>
            </a:r>
            <a:r>
              <a:rPr lang="cs-CZ" i="1" dirty="0" err="1" smtClean="0"/>
              <a:t>suomalainen</a:t>
            </a:r>
            <a:r>
              <a:rPr lang="fi-FI" i="1" dirty="0" smtClean="0"/>
              <a:t>. </a:t>
            </a:r>
            <a:endParaRPr lang="cs-CZ" i="1" dirty="0" smtClean="0"/>
          </a:p>
          <a:p>
            <a:pPr marL="0" indent="0">
              <a:buNone/>
            </a:pPr>
            <a:r>
              <a:rPr lang="fi-FI" i="1" dirty="0" smtClean="0"/>
              <a:t>4</a:t>
            </a:r>
            <a:r>
              <a:rPr lang="fi-FI" i="1" dirty="0"/>
              <a:t>. Nainen</a:t>
            </a:r>
            <a:r>
              <a:rPr lang="fi-FI" i="1" dirty="0" smtClean="0"/>
              <a:t>,</a:t>
            </a:r>
            <a:r>
              <a:rPr lang="cs-CZ" i="1" dirty="0" smtClean="0"/>
              <a:t> _____</a:t>
            </a:r>
            <a:r>
              <a:rPr lang="fi-FI" i="1" dirty="0" smtClean="0"/>
              <a:t> o</a:t>
            </a:r>
            <a:r>
              <a:rPr lang="cs-CZ" i="1" dirty="0" err="1" smtClean="0"/>
              <a:t>li</a:t>
            </a:r>
            <a:r>
              <a:rPr lang="fi-FI" i="1" dirty="0" smtClean="0"/>
              <a:t> </a:t>
            </a:r>
            <a:r>
              <a:rPr lang="fi-FI" i="1" dirty="0"/>
              <a:t>jo </a:t>
            </a:r>
            <a:r>
              <a:rPr lang="cs-CZ" i="1" dirty="0"/>
              <a:t>4</a:t>
            </a:r>
            <a:r>
              <a:rPr lang="fi-FI" i="1" dirty="0" smtClean="0"/>
              <a:t> </a:t>
            </a:r>
            <a:r>
              <a:rPr lang="fi-FI" i="1" dirty="0"/>
              <a:t>lasta, oli hyvin iloinen ja </a:t>
            </a:r>
            <a:r>
              <a:rPr lang="fi-FI" i="1" dirty="0" smtClean="0"/>
              <a:t>energinen. </a:t>
            </a:r>
            <a:endParaRPr lang="cs-CZ" i="1" dirty="0" smtClean="0"/>
          </a:p>
          <a:p>
            <a:pPr marL="0" indent="0">
              <a:buNone/>
            </a:pPr>
            <a:r>
              <a:rPr lang="fi-FI" i="1" dirty="0" smtClean="0"/>
              <a:t>5</a:t>
            </a:r>
            <a:r>
              <a:rPr lang="fi-FI" i="1" dirty="0"/>
              <a:t>. Talo, </a:t>
            </a:r>
            <a:r>
              <a:rPr lang="cs-CZ" i="1" dirty="0" smtClean="0"/>
              <a:t>_______ </a:t>
            </a:r>
            <a:r>
              <a:rPr lang="fi-FI" i="1" dirty="0" smtClean="0"/>
              <a:t>he </a:t>
            </a:r>
            <a:r>
              <a:rPr lang="fi-FI" i="1" dirty="0"/>
              <a:t>asuvat, sijaitsee kauniilla </a:t>
            </a:r>
            <a:r>
              <a:rPr lang="fi-FI" i="1" dirty="0" smtClean="0"/>
              <a:t>paikalla</a:t>
            </a:r>
            <a:r>
              <a:rPr lang="cs-CZ" i="1" dirty="0" smtClean="0"/>
              <a:t>.</a:t>
            </a:r>
          </a:p>
          <a:p>
            <a:pPr marL="0" indent="0">
              <a:buNone/>
            </a:pPr>
            <a:r>
              <a:rPr lang="fi-FI" i="1" dirty="0" smtClean="0"/>
              <a:t>6</a:t>
            </a:r>
            <a:r>
              <a:rPr lang="fi-FI" i="1" dirty="0"/>
              <a:t>. </a:t>
            </a:r>
            <a:r>
              <a:rPr lang="fi-FI" i="1" dirty="0" smtClean="0"/>
              <a:t>Metsä</a:t>
            </a:r>
            <a:r>
              <a:rPr lang="fi-FI" i="1" dirty="0"/>
              <a:t>, </a:t>
            </a:r>
            <a:r>
              <a:rPr lang="cs-CZ" i="1" dirty="0" smtClean="0"/>
              <a:t>________ </a:t>
            </a:r>
            <a:r>
              <a:rPr lang="fi-FI" i="1" dirty="0" smtClean="0"/>
              <a:t>lapset </a:t>
            </a:r>
            <a:r>
              <a:rPr lang="fi-FI" i="1" dirty="0"/>
              <a:t>rakastavat, on hyvin </a:t>
            </a:r>
            <a:r>
              <a:rPr lang="fi-FI" i="1" dirty="0" smtClean="0"/>
              <a:t>kaunis</a:t>
            </a:r>
            <a:r>
              <a:rPr lang="cs-CZ" i="1" dirty="0" smtClean="0"/>
              <a:t>.</a:t>
            </a:r>
            <a:r>
              <a:rPr lang="fi-FI" i="1" dirty="0" smtClean="0"/>
              <a:t> </a:t>
            </a:r>
            <a:endParaRPr lang="cs-CZ" i="1" dirty="0" smtClean="0"/>
          </a:p>
          <a:p>
            <a:pPr marL="0" indent="0">
              <a:buNone/>
            </a:pPr>
            <a:r>
              <a:rPr lang="cs-CZ" i="1" dirty="0" smtClean="0"/>
              <a:t>7. </a:t>
            </a:r>
            <a:r>
              <a:rPr lang="fi-FI" i="1" dirty="0" smtClean="0"/>
              <a:t>Metsässä </a:t>
            </a:r>
            <a:r>
              <a:rPr lang="fi-FI" i="1" dirty="0"/>
              <a:t>on pieni </a:t>
            </a:r>
            <a:r>
              <a:rPr lang="fi-FI" i="1" dirty="0" smtClean="0"/>
              <a:t>lampi</a:t>
            </a:r>
            <a:r>
              <a:rPr lang="cs-CZ" i="1" dirty="0" smtClean="0"/>
              <a:t> (lamme-/</a:t>
            </a:r>
            <a:r>
              <a:rPr lang="cs-CZ" i="1" dirty="0" err="1" smtClean="0"/>
              <a:t>lampe</a:t>
            </a:r>
            <a:r>
              <a:rPr lang="cs-CZ" i="1" dirty="0" smtClean="0"/>
              <a:t>-)</a:t>
            </a:r>
            <a:r>
              <a:rPr lang="fi-FI" i="1" dirty="0" smtClean="0"/>
              <a:t>, </a:t>
            </a:r>
            <a:r>
              <a:rPr lang="cs-CZ" i="1" dirty="0" smtClean="0"/>
              <a:t>______ </a:t>
            </a:r>
            <a:r>
              <a:rPr lang="fi-FI" i="1" dirty="0" smtClean="0"/>
              <a:t>on </a:t>
            </a:r>
            <a:r>
              <a:rPr lang="fi-FI" i="1" dirty="0"/>
              <a:t>kiva </a:t>
            </a:r>
            <a:r>
              <a:rPr lang="cs-CZ" i="1" dirty="0" err="1" smtClean="0"/>
              <a:t>uida</a:t>
            </a:r>
            <a:r>
              <a:rPr lang="cs-CZ" i="1" dirty="0" smtClean="0"/>
              <a:t>. </a:t>
            </a:r>
            <a:endParaRPr lang="cs-CZ" i="1" dirty="0" smtClean="0"/>
          </a:p>
          <a:p>
            <a:pPr marL="0" indent="0">
              <a:buNone/>
            </a:pPr>
            <a:r>
              <a:rPr lang="cs-CZ" i="1" dirty="0" smtClean="0"/>
              <a:t>8. </a:t>
            </a:r>
            <a:r>
              <a:rPr lang="fi-FI" i="1" dirty="0" smtClean="0"/>
              <a:t>Koulu,</a:t>
            </a:r>
            <a:r>
              <a:rPr lang="cs-CZ" i="1" dirty="0" smtClean="0"/>
              <a:t> _______</a:t>
            </a:r>
            <a:r>
              <a:rPr lang="fi-FI" i="1" dirty="0" smtClean="0"/>
              <a:t> </a:t>
            </a:r>
            <a:r>
              <a:rPr lang="fi-FI" i="1" dirty="0"/>
              <a:t>he menevät joka aamu, on aika </a:t>
            </a:r>
            <a:r>
              <a:rPr lang="fi-FI" i="1" dirty="0" smtClean="0"/>
              <a:t>lähell</a:t>
            </a:r>
            <a:r>
              <a:rPr lang="cs-CZ" i="1" dirty="0" smtClean="0"/>
              <a:t>ä. </a:t>
            </a:r>
            <a:r>
              <a:rPr lang="fi-FI" i="1" dirty="0" smtClean="0"/>
              <a:t> </a:t>
            </a:r>
            <a:endParaRPr lang="cs-CZ" i="1" dirty="0" smtClean="0"/>
          </a:p>
          <a:p>
            <a:pPr marL="0" indent="0">
              <a:buNone/>
            </a:pPr>
            <a:r>
              <a:rPr lang="cs-CZ" i="1" dirty="0"/>
              <a:t>9</a:t>
            </a:r>
            <a:r>
              <a:rPr lang="fi-FI" i="1" dirty="0" smtClean="0"/>
              <a:t>. </a:t>
            </a:r>
            <a:r>
              <a:rPr lang="fi-FI" i="1" dirty="0"/>
              <a:t>Kirjasto, </a:t>
            </a:r>
            <a:r>
              <a:rPr lang="cs-CZ" i="1" dirty="0" smtClean="0"/>
              <a:t>_______ </a:t>
            </a:r>
            <a:r>
              <a:rPr lang="fi-FI" i="1" dirty="0" smtClean="0"/>
              <a:t>he </a:t>
            </a:r>
            <a:r>
              <a:rPr lang="fi-FI" i="1" dirty="0"/>
              <a:t>käyvät usein, on koulun </a:t>
            </a:r>
            <a:r>
              <a:rPr lang="fi-FI" i="1" dirty="0" smtClean="0"/>
              <a:t>vieressä</a:t>
            </a:r>
            <a:r>
              <a:rPr lang="cs-CZ" i="1" dirty="0" smtClean="0"/>
              <a:t>.</a:t>
            </a:r>
          </a:p>
          <a:p>
            <a:pPr marL="0" indent="0">
              <a:buNone/>
            </a:pPr>
            <a:r>
              <a:rPr lang="cs-CZ" i="1" dirty="0" smtClean="0"/>
              <a:t>10</a:t>
            </a:r>
            <a:r>
              <a:rPr lang="fi-FI" i="1" dirty="0" smtClean="0"/>
              <a:t>. </a:t>
            </a:r>
            <a:r>
              <a:rPr lang="fi-FI" i="1" dirty="0"/>
              <a:t>Pöytä, </a:t>
            </a:r>
            <a:r>
              <a:rPr lang="cs-CZ" i="1" dirty="0" smtClean="0"/>
              <a:t>_________</a:t>
            </a:r>
            <a:r>
              <a:rPr lang="fi-FI" i="1" dirty="0" smtClean="0"/>
              <a:t>on </a:t>
            </a:r>
            <a:r>
              <a:rPr lang="fi-FI" i="1" dirty="0"/>
              <a:t>paljon kirjoja, on </a:t>
            </a:r>
            <a:r>
              <a:rPr lang="fi-FI" i="1" dirty="0" smtClean="0"/>
              <a:t>pyöreä</a:t>
            </a:r>
            <a:r>
              <a:rPr lang="cs-CZ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08990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336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JOULUKALENTERI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683568" y="1447800"/>
            <a:ext cx="8003232" cy="4933528"/>
          </a:xfrm>
        </p:spPr>
        <p:txBody>
          <a:bodyPr>
            <a:normAutofit/>
          </a:bodyPr>
          <a:lstStyle/>
          <a:p>
            <a:r>
              <a:rPr lang="cs-CZ" b="1" dirty="0" err="1" smtClean="0"/>
              <a:t>Pikkutontun</a:t>
            </a:r>
            <a:r>
              <a:rPr lang="cs-CZ" b="1" dirty="0" smtClean="0"/>
              <a:t> </a:t>
            </a:r>
            <a:r>
              <a:rPr lang="cs-CZ" b="1" dirty="0" err="1" smtClean="0"/>
              <a:t>matkassa</a:t>
            </a:r>
            <a:r>
              <a:rPr lang="cs-CZ" b="1" dirty="0" smtClean="0"/>
              <a:t> </a:t>
            </a:r>
            <a:r>
              <a:rPr lang="cs-CZ" dirty="0" smtClean="0"/>
              <a:t>- t</a:t>
            </a:r>
            <a:r>
              <a:rPr lang="fi-FI" dirty="0" smtClean="0"/>
              <a:t>ontun </a:t>
            </a:r>
            <a:r>
              <a:rPr lang="fi-FI" dirty="0"/>
              <a:t>lakki on kadonnut, ja mitä siitä seuraakaan...</a:t>
            </a:r>
            <a:r>
              <a:rPr lang="cs-CZ" dirty="0" smtClean="0"/>
              <a:t>: </a:t>
            </a:r>
          </a:p>
          <a:p>
            <a:pPr marL="0" indent="0">
              <a:buNone/>
            </a:pPr>
            <a:r>
              <a:rPr lang="cs-CZ" dirty="0">
                <a:hlinkClick r:id="rId2"/>
              </a:rPr>
              <a:t>https://papunet.net/_pelit/joulukalenteri-2011</a:t>
            </a:r>
            <a:r>
              <a:rPr lang="cs-CZ" dirty="0" smtClean="0">
                <a:hlinkClick r:id="rId2"/>
              </a:rPr>
              <a:t>/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KOTITEHTÄVÄ</a:t>
            </a:r>
            <a:r>
              <a:rPr lang="cs-CZ" dirty="0" smtClean="0"/>
              <a:t>:</a:t>
            </a:r>
          </a:p>
          <a:p>
            <a:pPr marL="0" indent="0">
              <a:buNone/>
            </a:pPr>
            <a:r>
              <a:rPr lang="cs-CZ" dirty="0" err="1" smtClean="0"/>
              <a:t>Lukekaa</a:t>
            </a:r>
            <a:r>
              <a:rPr lang="cs-CZ" dirty="0" smtClean="0"/>
              <a:t> </a:t>
            </a:r>
            <a:r>
              <a:rPr lang="cs-CZ" dirty="0" err="1" smtClean="0"/>
              <a:t>pikkutontun</a:t>
            </a:r>
            <a:r>
              <a:rPr lang="cs-CZ" dirty="0" smtClean="0"/>
              <a:t>  </a:t>
            </a:r>
            <a:r>
              <a:rPr lang="cs-CZ" dirty="0" err="1" smtClean="0"/>
              <a:t>tarinat</a:t>
            </a:r>
            <a:r>
              <a:rPr lang="cs-CZ" dirty="0" smtClean="0"/>
              <a:t> </a:t>
            </a:r>
            <a:r>
              <a:rPr lang="cs-CZ" dirty="0" err="1" smtClean="0"/>
              <a:t>luukut</a:t>
            </a:r>
            <a:r>
              <a:rPr lang="cs-CZ" dirty="0" smtClean="0"/>
              <a:t> 1-8. </a:t>
            </a:r>
            <a:r>
              <a:rPr lang="cs-CZ" dirty="0" err="1" smtClean="0"/>
              <a:t>Keskustelemme</a:t>
            </a:r>
            <a:r>
              <a:rPr lang="cs-CZ" dirty="0" smtClean="0"/>
              <a:t> </a:t>
            </a:r>
            <a:r>
              <a:rPr lang="cs-CZ" dirty="0" err="1" smtClean="0"/>
              <a:t>asiasta</a:t>
            </a:r>
            <a:r>
              <a:rPr lang="cs-CZ" dirty="0" smtClean="0"/>
              <a:t> </a:t>
            </a:r>
            <a:r>
              <a:rPr lang="cs-CZ" dirty="0" err="1" smtClean="0"/>
              <a:t>taas</a:t>
            </a:r>
            <a:r>
              <a:rPr lang="cs-CZ" dirty="0" smtClean="0"/>
              <a:t> </a:t>
            </a:r>
            <a:r>
              <a:rPr lang="cs-CZ" dirty="0" err="1" smtClean="0"/>
              <a:t>keskiviikkona</a:t>
            </a:r>
            <a:r>
              <a:rPr lang="cs-CZ" dirty="0" smtClean="0"/>
              <a:t>.</a:t>
            </a:r>
            <a:endParaRPr lang="cs-CZ" dirty="0" smtClean="0"/>
          </a:p>
          <a:p>
            <a:pPr marL="0" indent="0">
              <a:buNone/>
            </a:pPr>
            <a:endParaRPr lang="fi-FI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42273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03109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mění">
  <a:themeElements>
    <a:clrScheme name="Jmění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Jmění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Jmění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294</TotalTime>
  <Words>217</Words>
  <Application>Microsoft Office PowerPoint</Application>
  <PresentationFormat>Předvádění na obrazovce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Jmění</vt:lpstr>
      <vt:lpstr>KIELI I</vt:lpstr>
      <vt:lpstr>KYSY KURSSIKAVERILTA</vt:lpstr>
      <vt:lpstr>HARJOITUS 1 – Täydennä verbit.</vt:lpstr>
      <vt:lpstr>HARJOITUS 2</vt:lpstr>
      <vt:lpstr>HARJOITUS 3 – Lisää JOKA-pronomini</vt:lpstr>
      <vt:lpstr>Prezentace aplikace PowerPoint</vt:lpstr>
      <vt:lpstr>JOULUKALENTERI</vt:lpstr>
      <vt:lpstr>Prezentace aplikace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KIELI I</dc:title>
  <dc:creator>HP</dc:creator>
  <cp:lastModifiedBy>HP</cp:lastModifiedBy>
  <cp:revision>7</cp:revision>
  <dcterms:created xsi:type="dcterms:W3CDTF">2020-12-02T13:04:58Z</dcterms:created>
  <dcterms:modified xsi:type="dcterms:W3CDTF">2020-12-04T10:06:16Z</dcterms:modified>
</cp:coreProperties>
</file>