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86" r:id="rId3"/>
    <p:sldId id="258" r:id="rId4"/>
    <p:sldId id="259" r:id="rId5"/>
    <p:sldId id="282" r:id="rId6"/>
    <p:sldId id="289" r:id="rId7"/>
    <p:sldId id="261" r:id="rId8"/>
    <p:sldId id="262" r:id="rId9"/>
    <p:sldId id="263" r:id="rId10"/>
    <p:sldId id="264" r:id="rId11"/>
    <p:sldId id="276" r:id="rId12"/>
    <p:sldId id="274" r:id="rId13"/>
    <p:sldId id="273" r:id="rId14"/>
    <p:sldId id="277" r:id="rId15"/>
    <p:sldId id="281" r:id="rId16"/>
    <p:sldId id="284" r:id="rId17"/>
    <p:sldId id="285" r:id="rId18"/>
    <p:sldId id="28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3" autoAdjust="0"/>
    <p:restoredTop sz="86409" autoAdjust="0"/>
  </p:normalViewPr>
  <p:slideViewPr>
    <p:cSldViewPr>
      <p:cViewPr>
        <p:scale>
          <a:sx n="75" d="100"/>
          <a:sy n="75" d="100"/>
        </p:scale>
        <p:origin x="14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dla\Downloads\425f1ff8-eda0-4023-a2da-f84b4da01735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/>
              <a:t>Veřejné</a:t>
            </a:r>
            <a:r>
              <a:rPr lang="cs-CZ" sz="2400" baseline="0"/>
              <a:t> a soukromé výdaje na vzdělávání jako podíl HDP (2015)</a:t>
            </a:r>
            <a:endParaRPr lang="cs-CZ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veřejné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EF-4611-912D-519D4EDA5DB8}"/>
              </c:ext>
            </c:extLst>
          </c:dPt>
          <c:cat>
            <c:strRef>
              <c:f>List3!$A$2:$A$35</c:f>
              <c:strCache>
                <c:ptCount val="34"/>
                <c:pt idx="0">
                  <c:v>Norway</c:v>
                </c:pt>
                <c:pt idx="1">
                  <c:v>New Zealand</c:v>
                </c:pt>
                <c:pt idx="2">
                  <c:v>United Kingdom</c:v>
                </c:pt>
                <c:pt idx="3">
                  <c:v>United States</c:v>
                </c:pt>
                <c:pt idx="4">
                  <c:v>Israel</c:v>
                </c:pt>
                <c:pt idx="5">
                  <c:v>Australia</c:v>
                </c:pt>
                <c:pt idx="6">
                  <c:v>Canada</c:v>
                </c:pt>
                <c:pt idx="7">
                  <c:v>Iceland</c:v>
                </c:pt>
                <c:pt idx="8">
                  <c:v>Korea</c:v>
                </c:pt>
                <c:pt idx="9">
                  <c:v>Belgium</c:v>
                </c:pt>
                <c:pt idx="10">
                  <c:v>Finland</c:v>
                </c:pt>
                <c:pt idx="11">
                  <c:v>Netherlands</c:v>
                </c:pt>
                <c:pt idx="12">
                  <c:v>Mexico</c:v>
                </c:pt>
                <c:pt idx="13">
                  <c:v>Sweden</c:v>
                </c:pt>
                <c:pt idx="14">
                  <c:v>Portugal</c:v>
                </c:pt>
                <c:pt idx="15">
                  <c:v>France</c:v>
                </c:pt>
                <c:pt idx="16">
                  <c:v>Chile</c:v>
                </c:pt>
                <c:pt idx="17">
                  <c:v>Austria</c:v>
                </c:pt>
                <c:pt idx="18">
                  <c:v>Latvia</c:v>
                </c:pt>
                <c:pt idx="19">
                  <c:v>Turkey</c:v>
                </c:pt>
                <c:pt idx="20">
                  <c:v>Estonia</c:v>
                </c:pt>
                <c:pt idx="21">
                  <c:v>Poland</c:v>
                </c:pt>
                <c:pt idx="22">
                  <c:v>Slovak Republic</c:v>
                </c:pt>
                <c:pt idx="23">
                  <c:v>Spain</c:v>
                </c:pt>
                <c:pt idx="24">
                  <c:v>Slovenia</c:v>
                </c:pt>
                <c:pt idx="25">
                  <c:v>Germany</c:v>
                </c:pt>
                <c:pt idx="26">
                  <c:v>Japan</c:v>
                </c:pt>
                <c:pt idx="27">
                  <c:v>Lithuania</c:v>
                </c:pt>
                <c:pt idx="28">
                  <c:v>Italy</c:v>
                </c:pt>
                <c:pt idx="29">
                  <c:v>Greece</c:v>
                </c:pt>
                <c:pt idx="30">
                  <c:v>Czech Republic</c:v>
                </c:pt>
                <c:pt idx="31">
                  <c:v>Hungary</c:v>
                </c:pt>
                <c:pt idx="32">
                  <c:v>Luxembourg</c:v>
                </c:pt>
                <c:pt idx="33">
                  <c:v>Ireland</c:v>
                </c:pt>
              </c:strCache>
            </c:strRef>
          </c:cat>
          <c:val>
            <c:numRef>
              <c:f>List3!$B$2:$B$35</c:f>
              <c:numCache>
                <c:formatCode>#,##0.0_ ;\-#,##0.0\ </c:formatCode>
                <c:ptCount val="34"/>
                <c:pt idx="0">
                  <c:v>6.2809999999999997</c:v>
                </c:pt>
                <c:pt idx="1">
                  <c:v>4.6900000000000004</c:v>
                </c:pt>
                <c:pt idx="2">
                  <c:v>4.2489999999999997</c:v>
                </c:pt>
                <c:pt idx="3">
                  <c:v>4.1139999999999999</c:v>
                </c:pt>
                <c:pt idx="4">
                  <c:v>4.8899999999999997</c:v>
                </c:pt>
                <c:pt idx="5">
                  <c:v>3.9510000000000001</c:v>
                </c:pt>
                <c:pt idx="6">
                  <c:v>4.37</c:v>
                </c:pt>
                <c:pt idx="7">
                  <c:v>5.52</c:v>
                </c:pt>
                <c:pt idx="8">
                  <c:v>4.125</c:v>
                </c:pt>
                <c:pt idx="9">
                  <c:v>5.3529999999999998</c:v>
                </c:pt>
                <c:pt idx="10">
                  <c:v>5.5759999999999996</c:v>
                </c:pt>
                <c:pt idx="11">
                  <c:v>4.3410000000000002</c:v>
                </c:pt>
                <c:pt idx="12">
                  <c:v>4.2060000000000004</c:v>
                </c:pt>
                <c:pt idx="13">
                  <c:v>5.0179999999999998</c:v>
                </c:pt>
                <c:pt idx="14">
                  <c:v>4.141</c:v>
                </c:pt>
                <c:pt idx="15">
                  <c:v>4.5380000000000003</c:v>
                </c:pt>
                <c:pt idx="16">
                  <c:v>3.3540000000000001</c:v>
                </c:pt>
                <c:pt idx="17">
                  <c:v>4.6109999999999998</c:v>
                </c:pt>
                <c:pt idx="18">
                  <c:v>4.3479999999999999</c:v>
                </c:pt>
                <c:pt idx="19">
                  <c:v>3.7690000000000001</c:v>
                </c:pt>
                <c:pt idx="20">
                  <c:v>4.008</c:v>
                </c:pt>
                <c:pt idx="21">
                  <c:v>4.0149999999999997</c:v>
                </c:pt>
                <c:pt idx="22">
                  <c:v>3.794</c:v>
                </c:pt>
                <c:pt idx="23">
                  <c:v>3.5059999999999998</c:v>
                </c:pt>
                <c:pt idx="24">
                  <c:v>3.8180000000000001</c:v>
                </c:pt>
                <c:pt idx="25">
                  <c:v>3.62</c:v>
                </c:pt>
                <c:pt idx="26">
                  <c:v>2.9289999999999998</c:v>
                </c:pt>
                <c:pt idx="27">
                  <c:v>3.3929999999999998</c:v>
                </c:pt>
                <c:pt idx="28">
                  <c:v>3.3490000000000002</c:v>
                </c:pt>
                <c:pt idx="29">
                  <c:v>3.3849999999999998</c:v>
                </c:pt>
                <c:pt idx="30">
                  <c:v>3.18</c:v>
                </c:pt>
                <c:pt idx="31">
                  <c:v>3.23</c:v>
                </c:pt>
                <c:pt idx="32">
                  <c:v>3.2810000000000001</c:v>
                </c:pt>
                <c:pt idx="33">
                  <c:v>3.113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EF-4611-912D-519D4EDA5DB8}"/>
            </c:ext>
          </c:extLst>
        </c:ser>
        <c:ser>
          <c:idx val="1"/>
          <c:order val="1"/>
          <c:tx>
            <c:v>soukromé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3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1EF-4611-912D-519D4EDA5DB8}"/>
              </c:ext>
            </c:extLst>
          </c:dPt>
          <c:cat>
            <c:strRef>
              <c:f>List3!$A$2:$A$35</c:f>
              <c:strCache>
                <c:ptCount val="34"/>
                <c:pt idx="0">
                  <c:v>Norway</c:v>
                </c:pt>
                <c:pt idx="1">
                  <c:v>New Zealand</c:v>
                </c:pt>
                <c:pt idx="2">
                  <c:v>United Kingdom</c:v>
                </c:pt>
                <c:pt idx="3">
                  <c:v>United States</c:v>
                </c:pt>
                <c:pt idx="4">
                  <c:v>Israel</c:v>
                </c:pt>
                <c:pt idx="5">
                  <c:v>Australia</c:v>
                </c:pt>
                <c:pt idx="6">
                  <c:v>Canada</c:v>
                </c:pt>
                <c:pt idx="7">
                  <c:v>Iceland</c:v>
                </c:pt>
                <c:pt idx="8">
                  <c:v>Korea</c:v>
                </c:pt>
                <c:pt idx="9">
                  <c:v>Belgium</c:v>
                </c:pt>
                <c:pt idx="10">
                  <c:v>Finland</c:v>
                </c:pt>
                <c:pt idx="11">
                  <c:v>Netherlands</c:v>
                </c:pt>
                <c:pt idx="12">
                  <c:v>Mexico</c:v>
                </c:pt>
                <c:pt idx="13">
                  <c:v>Sweden</c:v>
                </c:pt>
                <c:pt idx="14">
                  <c:v>Portugal</c:v>
                </c:pt>
                <c:pt idx="15">
                  <c:v>France</c:v>
                </c:pt>
                <c:pt idx="16">
                  <c:v>Chile</c:v>
                </c:pt>
                <c:pt idx="17">
                  <c:v>Austria</c:v>
                </c:pt>
                <c:pt idx="18">
                  <c:v>Latvia</c:v>
                </c:pt>
                <c:pt idx="19">
                  <c:v>Turkey</c:v>
                </c:pt>
                <c:pt idx="20">
                  <c:v>Estonia</c:v>
                </c:pt>
                <c:pt idx="21">
                  <c:v>Poland</c:v>
                </c:pt>
                <c:pt idx="22">
                  <c:v>Slovak Republic</c:v>
                </c:pt>
                <c:pt idx="23">
                  <c:v>Spain</c:v>
                </c:pt>
                <c:pt idx="24">
                  <c:v>Slovenia</c:v>
                </c:pt>
                <c:pt idx="25">
                  <c:v>Germany</c:v>
                </c:pt>
                <c:pt idx="26">
                  <c:v>Japan</c:v>
                </c:pt>
                <c:pt idx="27">
                  <c:v>Lithuania</c:v>
                </c:pt>
                <c:pt idx="28">
                  <c:v>Italy</c:v>
                </c:pt>
                <c:pt idx="29">
                  <c:v>Greece</c:v>
                </c:pt>
                <c:pt idx="30">
                  <c:v>Czech Republic</c:v>
                </c:pt>
                <c:pt idx="31">
                  <c:v>Hungary</c:v>
                </c:pt>
                <c:pt idx="32">
                  <c:v>Luxembourg</c:v>
                </c:pt>
                <c:pt idx="33">
                  <c:v>Ireland</c:v>
                </c:pt>
              </c:strCache>
            </c:strRef>
          </c:cat>
          <c:val>
            <c:numRef>
              <c:f>List3!$C$2:$C$35</c:f>
              <c:numCache>
                <c:formatCode>#,##0.0_ ;\-#,##0.0\ </c:formatCode>
                <c:ptCount val="34"/>
                <c:pt idx="0">
                  <c:v>9.4E-2</c:v>
                </c:pt>
                <c:pt idx="1">
                  <c:v>1.6140000000000001</c:v>
                </c:pt>
                <c:pt idx="2">
                  <c:v>1.911</c:v>
                </c:pt>
                <c:pt idx="3">
                  <c:v>1.976</c:v>
                </c:pt>
                <c:pt idx="4">
                  <c:v>1.081</c:v>
                </c:pt>
                <c:pt idx="5">
                  <c:v>2.004</c:v>
                </c:pt>
                <c:pt idx="6">
                  <c:v>1.5740000000000001</c:v>
                </c:pt>
                <c:pt idx="7">
                  <c:v>0.27700000000000002</c:v>
                </c:pt>
                <c:pt idx="8">
                  <c:v>1.673</c:v>
                </c:pt>
                <c:pt idx="9">
                  <c:v>0.35</c:v>
                </c:pt>
                <c:pt idx="10">
                  <c:v>9.1999999999999998E-2</c:v>
                </c:pt>
                <c:pt idx="11">
                  <c:v>0.95899999999999996</c:v>
                </c:pt>
                <c:pt idx="12">
                  <c:v>1.0660000000000001</c:v>
                </c:pt>
                <c:pt idx="13">
                  <c:v>0.183</c:v>
                </c:pt>
                <c:pt idx="14">
                  <c:v>0.85499999999999998</c:v>
                </c:pt>
                <c:pt idx="15">
                  <c:v>0.64100000000000001</c:v>
                </c:pt>
                <c:pt idx="16">
                  <c:v>1.8520000000000001</c:v>
                </c:pt>
                <c:pt idx="17">
                  <c:v>0.252</c:v>
                </c:pt>
                <c:pt idx="18">
                  <c:v>0.41499999999999998</c:v>
                </c:pt>
                <c:pt idx="19">
                  <c:v>1.004</c:v>
                </c:pt>
                <c:pt idx="20">
                  <c:v>0.63</c:v>
                </c:pt>
                <c:pt idx="21">
                  <c:v>0.495</c:v>
                </c:pt>
                <c:pt idx="22">
                  <c:v>0.61899999999999999</c:v>
                </c:pt>
                <c:pt idx="23">
                  <c:v>0.82399999999999995</c:v>
                </c:pt>
                <c:pt idx="24">
                  <c:v>0.45200000000000001</c:v>
                </c:pt>
                <c:pt idx="25">
                  <c:v>0.57599999999999996</c:v>
                </c:pt>
                <c:pt idx="26">
                  <c:v>1.1439999999999999</c:v>
                </c:pt>
                <c:pt idx="27">
                  <c:v>0.48699999999999999</c:v>
                </c:pt>
                <c:pt idx="28">
                  <c:v>0.48499999999999999</c:v>
                </c:pt>
                <c:pt idx="29">
                  <c:v>0.308</c:v>
                </c:pt>
                <c:pt idx="30">
                  <c:v>0.45300000000000001</c:v>
                </c:pt>
                <c:pt idx="31">
                  <c:v>0.53400000000000003</c:v>
                </c:pt>
                <c:pt idx="32">
                  <c:v>9.9000000000000005E-2</c:v>
                </c:pt>
                <c:pt idx="33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EF-4611-912D-519D4EDA5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2072144"/>
        <c:axId val="472074112"/>
      </c:barChart>
      <c:catAx>
        <c:axId val="47207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2074112"/>
        <c:crosses val="autoZero"/>
        <c:auto val="1"/>
        <c:lblAlgn val="ctr"/>
        <c:lblOffset val="100"/>
        <c:noMultiLvlLbl val="0"/>
      </c:catAx>
      <c:valAx>
        <c:axId val="47207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207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D004F-28AF-4BCB-8E46-48EFC4580EF5}" type="datetimeFigureOut">
              <a:rPr lang="cs-CZ" smtClean="0"/>
              <a:pPr/>
              <a:t>11.03.2019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71E6A-7F2B-4877-A9E7-F751FF53CC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82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znamená málo nebo moc?</a:t>
            </a:r>
          </a:p>
          <a:p>
            <a:r>
              <a:rPr lang="cs-CZ" dirty="0"/>
              <a:t>Musí se k něčemu vztahovat – jiné místo (obce, kraje, státy), jiný čas (minulost), ideál (představa jednotlivce, formulované národní cíle)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26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ISCED 4 – přípravné kurzy na VŠ, rekvalifikační kurzy, jazykové pomaturitní kurzy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02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Listina základních práv a svobod, Článek 33</a:t>
            </a:r>
            <a:br>
              <a:rPr lang="cs-CZ" dirty="0"/>
            </a:br>
            <a:r>
              <a:rPr lang="cs-CZ" dirty="0"/>
              <a:t>(1) Každý má právo na vzdělání. Školní docházka je povinná po dobu, kterou stanoví zákon.</a:t>
            </a:r>
            <a:br>
              <a:rPr lang="cs-CZ" dirty="0"/>
            </a:br>
            <a:r>
              <a:rPr lang="cs-CZ" dirty="0"/>
              <a:t>(2) Občané mají právo na bezplatné vzdělání v základních a středních školách, podle schopností občana a možností společnosti též na vysokých školách.</a:t>
            </a:r>
          </a:p>
          <a:p>
            <a:r>
              <a:rPr lang="cs-CZ" b="1" dirty="0"/>
              <a:t>Školský zákon (561/2004 Sb.): </a:t>
            </a:r>
            <a:r>
              <a:rPr lang="cs-CZ" dirty="0"/>
              <a:t>bezplatné základní a střední vzdělávání státních ve školách, které zřizuje stát, kraj, obec nebo svazek obcí (pro občany EU) (§ 2, odst. 1)</a:t>
            </a:r>
          </a:p>
          <a:p>
            <a:r>
              <a:rPr lang="cs-CZ" dirty="0"/>
              <a:t>Finance – celkem v roce 2017 asi 95 milionů na přímé výdaje (ISCED 0-3), tj. platy pedagogických pracovníků. Provoz budov jde z rozpočtů zřizovatelů.</a:t>
            </a:r>
          </a:p>
          <a:p>
            <a:r>
              <a:rPr lang="cs-CZ" dirty="0"/>
              <a:t>VŠ – celkem asi 32 miliard, 23 na vzdělávací činnost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víceletých gymnáziích asi 11 tisíc žáků z populačního ročníku (přes 10 %)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350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Jen nechat diskutovat a argumentovat, pak dodat čísla. </a:t>
            </a:r>
          </a:p>
          <a:p>
            <a:r>
              <a:rPr lang="cs-CZ" dirty="0"/>
              <a:t>Pak až se vrátit k výrokům.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958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OECD průměr 5,2 %, </a:t>
            </a:r>
          </a:p>
          <a:p>
            <a:r>
              <a:rPr lang="cs-CZ" dirty="0"/>
              <a:t>Ale pokud se bere podíl na veřejných výdajích, pak to vůbec není tak zlé 13,6 %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36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11.03.2019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11.03.2019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11.03.2019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11.03.2019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11.03.2019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11.03.2019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11.03.2019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11.03.2019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11.03.2019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11.03.2019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11.03.2019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78F8-AB51-464B-A790-F9C8FFE8F52C}" type="datetimeFigureOut">
              <a:rPr lang="cs-CZ" smtClean="0"/>
              <a:pPr/>
              <a:t>11.03.2019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Vzdělávací soustava v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Magdalena Mouralová</a:t>
            </a:r>
          </a:p>
          <a:p>
            <a:r>
              <a:rPr lang="cs-CZ" dirty="0"/>
              <a:t>Arnošt Veselý</a:t>
            </a:r>
            <a:endParaRPr lang="cs-CZ" noProof="0" dirty="0"/>
          </a:p>
          <a:p>
            <a:r>
              <a:rPr lang="cs-CZ" noProof="0" dirty="0"/>
              <a:t>13. 3. 2019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Terciární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VOŠ (asi 170 škol a 20 tisíc žáků </a:t>
            </a:r>
          </a:p>
          <a:p>
            <a:r>
              <a:rPr lang="cs-CZ" dirty="0"/>
              <a:t>VŠ (ISCED 6, 7, 8)</a:t>
            </a:r>
          </a:p>
          <a:p>
            <a:pPr lvl="1"/>
            <a:r>
              <a:rPr lang="cs-CZ" dirty="0"/>
              <a:t>26 veřejných, asi 270 tisíc studentů</a:t>
            </a:r>
          </a:p>
          <a:p>
            <a:pPr lvl="1"/>
            <a:r>
              <a:rPr lang="cs-CZ" dirty="0"/>
              <a:t>39 soukromých, téměř 30 tisíc studentů</a:t>
            </a:r>
          </a:p>
          <a:p>
            <a:pPr lvl="1"/>
            <a:r>
              <a:rPr lang="cs-CZ" dirty="0"/>
              <a:t>2 státní</a:t>
            </a:r>
          </a:p>
          <a:p>
            <a:r>
              <a:rPr lang="cs-CZ" dirty="0"/>
              <a:t>Problémy, témata</a:t>
            </a:r>
          </a:p>
          <a:p>
            <a:pPr lvl="1"/>
            <a:r>
              <a:rPr lang="cs-CZ" dirty="0"/>
              <a:t>Kvalita VŠ</a:t>
            </a:r>
          </a:p>
          <a:p>
            <a:pPr lvl="1"/>
            <a:r>
              <a:rPr lang="cs-CZ" dirty="0"/>
              <a:t>Vztah s praxí</a:t>
            </a:r>
          </a:p>
          <a:p>
            <a:pPr lvl="1"/>
            <a:r>
              <a:rPr lang="cs-CZ" dirty="0"/>
              <a:t>Studijní neúspěšnost</a:t>
            </a:r>
          </a:p>
          <a:p>
            <a:pPr lvl="1"/>
            <a:r>
              <a:rPr lang="cs-CZ" dirty="0"/>
              <a:t>Akademická svoboda a samospráva vs. kontrola</a:t>
            </a:r>
          </a:p>
          <a:p>
            <a:pPr lvl="1"/>
            <a:r>
              <a:rPr lang="cs-CZ" dirty="0"/>
              <a:t>Financování</a:t>
            </a:r>
          </a:p>
          <a:p>
            <a:pPr lvl="1"/>
            <a:r>
              <a:rPr lang="cs-CZ" dirty="0"/>
              <a:t>Internacionalizace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Silné a slabé stránky českého vzdělávacího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/>
              <a:t>Co z toho podle vás platí?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Česko vydává hodně peněz na vzdělávání.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Český vzdělávací systém je efektivní.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Češi se hodně vzdělávají.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České děti chodí rády do školy.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 české populaci je hodně vysokoškoláků.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České děti se začínají vzdělávat hodně brzy.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Výsledky českých žáků jsou silně ovlivněny jejich sociálním původem.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/>
              <a:t>Kolik peněz jde do vzdělávání?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DFEA7A57-7AE2-4995-9830-61891E8D8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129089"/>
              </p:ext>
            </p:extLst>
          </p:nvPr>
        </p:nvGraphicFramePr>
        <p:xfrm>
          <a:off x="457200" y="1052736"/>
          <a:ext cx="835292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Kolik máme vysokoškoláků?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14391" r="27227" b="26547"/>
          <a:stretch>
            <a:fillRect/>
          </a:stretch>
        </p:blipFill>
        <p:spPr bwMode="auto">
          <a:xfrm>
            <a:off x="179512" y="980138"/>
            <a:ext cx="8424936" cy="58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vzdělávací soustavy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Zkuste sami formulovat nějaké trendy po roce 1989 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školského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1774 – všeobecný školní řád Marie Terezie 	- výzva rodičům posílat děti ve věku 6-12 let do školy, ale zatím ne povinnost</a:t>
            </a:r>
          </a:p>
          <a:p>
            <a:r>
              <a:rPr lang="cs-CZ" dirty="0"/>
              <a:t>1869 – povinná školní docházka, 8 let</a:t>
            </a:r>
          </a:p>
          <a:p>
            <a:r>
              <a:rPr lang="cs-CZ" dirty="0"/>
              <a:t>1922 – malý školský zákon</a:t>
            </a:r>
          </a:p>
          <a:p>
            <a:r>
              <a:rPr lang="cs-CZ" dirty="0"/>
              <a:t>1948 – zákon o jednotné škole</a:t>
            </a:r>
          </a:p>
          <a:p>
            <a:r>
              <a:rPr lang="cs-CZ" dirty="0"/>
              <a:t>1953, 1960, 1978 – nové zákony, změny</a:t>
            </a:r>
          </a:p>
          <a:p>
            <a:pPr lvl="1"/>
            <a:r>
              <a:rPr lang="cs-CZ" dirty="0"/>
              <a:t>Novelizace zákona z roku 1978 po revoluci</a:t>
            </a:r>
          </a:p>
          <a:p>
            <a:r>
              <a:rPr lang="cs-CZ" dirty="0"/>
              <a:t>2004</a:t>
            </a:r>
          </a:p>
          <a:p>
            <a:pPr lvl="1"/>
            <a:r>
              <a:rPr lang="cs-CZ" dirty="0"/>
              <a:t>Od té doby asi 11 větších novelizací!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Trendy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90. letech decentralizace a dekoncentrace</a:t>
            </a:r>
          </a:p>
          <a:p>
            <a:r>
              <a:rPr lang="cs-CZ" dirty="0"/>
              <a:t>Vstup jiných subjektů do sektoru (soukromé subjekty, církve)</a:t>
            </a:r>
          </a:p>
          <a:p>
            <a:r>
              <a:rPr lang="cs-CZ" dirty="0"/>
              <a:t>Rozrůznění škol a vzdělávacích drah</a:t>
            </a:r>
          </a:p>
          <a:p>
            <a:pPr lvl="1"/>
            <a:r>
              <a:rPr lang="cs-CZ" dirty="0"/>
              <a:t>Selektivita</a:t>
            </a:r>
          </a:p>
          <a:p>
            <a:pPr lvl="1"/>
            <a:r>
              <a:rPr lang="cs-CZ" dirty="0"/>
              <a:t>Alternativní vzdělávání</a:t>
            </a:r>
          </a:p>
          <a:p>
            <a:r>
              <a:rPr lang="cs-CZ" dirty="0"/>
              <a:t>Nárůst účasti na vzdělávání, hlavně na terciárním 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jste se dnes dozvěděli nového?</a:t>
            </a:r>
          </a:p>
          <a:p>
            <a:pPr lvl="1"/>
            <a:r>
              <a:rPr lang="cs-CZ" dirty="0"/>
              <a:t>Napište si</a:t>
            </a:r>
          </a:p>
          <a:p>
            <a:pPr lvl="1"/>
            <a:r>
              <a:rPr lang="cs-CZ" dirty="0"/>
              <a:t>Sdílejte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65483-6F03-492D-88A2-B8591D67D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Upřesnění programu kurzu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4DCA22-407B-4254-BC02-744F7F3A5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525963"/>
          </a:xfrm>
        </p:spPr>
        <p:txBody>
          <a:bodyPr/>
          <a:lstStyle/>
          <a:p>
            <a:r>
              <a:rPr lang="cs-CZ" dirty="0"/>
              <a:t>20. 3. Řízení školství – Silvie Pýchová</a:t>
            </a:r>
          </a:p>
          <a:p>
            <a:endParaRPr lang="cs-CZ" dirty="0"/>
          </a:p>
          <a:p>
            <a:r>
              <a:rPr lang="cs-CZ" dirty="0"/>
              <a:t>24. 4. Host – Bohumil </a:t>
            </a:r>
            <a:r>
              <a:rPr lang="cs-CZ" dirty="0" err="1"/>
              <a:t>Kartous</a:t>
            </a:r>
            <a:r>
              <a:rPr lang="cs-CZ" dirty="0"/>
              <a:t> z </a:t>
            </a:r>
            <a:r>
              <a:rPr lang="cs-CZ" dirty="0" err="1"/>
              <a:t>EDUin</a:t>
            </a:r>
            <a:endParaRPr lang="cs-CZ" dirty="0"/>
          </a:p>
          <a:p>
            <a:endParaRPr lang="cs-CZ" dirty="0"/>
          </a:p>
          <a:p>
            <a:r>
              <a:rPr lang="cs-CZ" dirty="0"/>
              <a:t>15. 5. Aktuální téma – vysoké školy a jejich fungování</a:t>
            </a:r>
          </a:p>
        </p:txBody>
      </p:sp>
      <p:pic>
        <p:nvPicPr>
          <p:cNvPr id="1028" name="Picture 4" descr="VÃ½sledek obrÃ¡zku pro silvie pÃ½chovÃ¡">
            <a:extLst>
              <a:ext uri="{FF2B5EF4-FFF2-40B4-BE49-F238E27FC236}">
                <a16:creationId xmlns:a16="http://schemas.microsoft.com/office/drawing/2014/main" id="{1C2FD3EF-1190-4ACA-B942-1AAB9478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936" y="1444247"/>
            <a:ext cx="1897235" cy="26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visejÃ­cÃ­ obrÃ¡zek">
            <a:extLst>
              <a:ext uri="{FF2B5EF4-FFF2-40B4-BE49-F238E27FC236}">
                <a16:creationId xmlns:a16="http://schemas.microsoft.com/office/drawing/2014/main" id="{D133EA46-2C10-4376-8437-496A4F91E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820" y="4365104"/>
            <a:ext cx="2092308" cy="252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97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C0A2C94-CB96-4F93-A8D7-553F04EBE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8" t="8000" r="27951" b="69777"/>
          <a:stretch/>
        </p:blipFill>
        <p:spPr>
          <a:xfrm rot="600000">
            <a:off x="3305954" y="1137865"/>
            <a:ext cx="4920955" cy="11659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8E5F08-2C99-43B5-984A-CF2804F97B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76" t="22001" r="44488" b="37400"/>
          <a:stretch/>
        </p:blipFill>
        <p:spPr>
          <a:xfrm rot="1320000">
            <a:off x="317392" y="1469320"/>
            <a:ext cx="4736560" cy="3052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AF13573-A979-465C-9354-79D961DEF2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75" t="51422" r="24012" b="14445"/>
          <a:stretch/>
        </p:blipFill>
        <p:spPr>
          <a:xfrm rot="-660000">
            <a:off x="3036346" y="2867028"/>
            <a:ext cx="5112568" cy="17556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187E450-21B7-4844-B8BD-3C939884D8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25" t="50000" r="20075" b="25601"/>
          <a:stretch/>
        </p:blipFill>
        <p:spPr>
          <a:xfrm rot="360000">
            <a:off x="874555" y="4466827"/>
            <a:ext cx="5760640" cy="12549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193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vzdělání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Podle mezinárodní klasifikace se rozlišuje 9 stupňů vzdělání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Jaký stupeň teď studujete?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Zkuste vymyslet, jaké školy v ČR odpovídají jednotlivým stupňům, tj. vyplnit první sloupec tabulky. Pracujte sami nebo ve dvojicích.</a:t>
            </a:r>
          </a:p>
          <a:p>
            <a:pPr marL="914400" lvl="1" indent="-514350">
              <a:buFont typeface="+mj-lt"/>
              <a:buAutoNum type="arabicPeriod"/>
            </a:pPr>
            <a:endParaRPr lang="cs-CZ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endParaRPr lang="cs-CZ" dirty="0"/>
          </a:p>
          <a:p>
            <a:endParaRPr lang="cs-CZ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dirty="0"/>
              <a:t>Úrovně vzdělání dle ISCED 2011</a:t>
            </a:r>
            <a:br>
              <a:rPr lang="cs-CZ" dirty="0"/>
            </a:br>
            <a:r>
              <a:rPr lang="cs-CZ" dirty="0"/>
              <a:t> </a:t>
            </a:r>
            <a:r>
              <a:rPr lang="cs-CZ" sz="3100" dirty="0"/>
              <a:t>(</a:t>
            </a:r>
            <a:r>
              <a:rPr lang="en-US" sz="3100" dirty="0"/>
              <a:t>International Standard Classification of Education</a:t>
            </a:r>
            <a:r>
              <a:rPr lang="cs-CZ" sz="3100" dirty="0"/>
              <a:t>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782948"/>
              </p:ext>
            </p:extLst>
          </p:nvPr>
        </p:nvGraphicFramePr>
        <p:xfrm>
          <a:off x="539552" y="1268760"/>
          <a:ext cx="8229600" cy="5359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5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cs-CZ" sz="2000" dirty="0"/>
                        <a:t>ISCED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Typ vzdělávání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Realizace </a:t>
                      </a:r>
                      <a:r>
                        <a:rPr lang="cs-CZ" sz="2000" baseline="0" dirty="0"/>
                        <a:t>v ČR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900">
                <a:tc>
                  <a:txBody>
                    <a:bodyPr/>
                    <a:lstStyle/>
                    <a:p>
                      <a:r>
                        <a:rPr lang="cs-CZ" sz="2000" dirty="0"/>
                        <a:t>ISCED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Vzdělávání v raném dětství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Mateřská škola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900">
                <a:tc>
                  <a:txBody>
                    <a:bodyPr/>
                    <a:lstStyle/>
                    <a:p>
                      <a:r>
                        <a:rPr lang="cs-CZ" sz="2000" dirty="0"/>
                        <a:t>ISCED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Primární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1. stupeň</a:t>
                      </a:r>
                      <a:r>
                        <a:rPr lang="cs-CZ" sz="2000" baseline="0" dirty="0"/>
                        <a:t> základní školy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900">
                <a:tc>
                  <a:txBody>
                    <a:bodyPr/>
                    <a:lstStyle/>
                    <a:p>
                      <a:r>
                        <a:rPr lang="cs-CZ" sz="2000" dirty="0"/>
                        <a:t>ISCED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Nižší sekundární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2. stupeň základní</a:t>
                      </a:r>
                      <a:r>
                        <a:rPr lang="cs-CZ" sz="2000" baseline="0" dirty="0"/>
                        <a:t> školy, nižší třídy víceletých gymnázií a konzervatoří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68">
                <a:tc>
                  <a:txBody>
                    <a:bodyPr/>
                    <a:lstStyle/>
                    <a:p>
                      <a:r>
                        <a:rPr lang="cs-CZ" sz="2000" dirty="0"/>
                        <a:t>ISCED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Vyšší sekundární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Střední škola – maturitní i učební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900">
                <a:tc>
                  <a:txBody>
                    <a:bodyPr/>
                    <a:lstStyle/>
                    <a:p>
                      <a:r>
                        <a:rPr lang="cs-CZ" sz="2000" dirty="0"/>
                        <a:t>ISCED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Postsekundární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Pomaturitní kurzy, nulté ročníky VŠ, rekvalifikace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356">
                <a:tc>
                  <a:txBody>
                    <a:bodyPr/>
                    <a:lstStyle/>
                    <a:p>
                      <a:r>
                        <a:rPr lang="cs-CZ" sz="2000" dirty="0"/>
                        <a:t>ISCED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Terciární – krátký cyklus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Poslední ročníky konzervatoře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9900">
                <a:tc>
                  <a:txBody>
                    <a:bodyPr/>
                    <a:lstStyle/>
                    <a:p>
                      <a:r>
                        <a:rPr lang="cs-CZ" sz="2000" dirty="0"/>
                        <a:t>ISCED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Terciární – bakalářský stupeň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Bakalářské studium na VŠ, Vyšší odborná škola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900">
                <a:tc>
                  <a:txBody>
                    <a:bodyPr/>
                    <a:lstStyle/>
                    <a:p>
                      <a:r>
                        <a:rPr lang="cs-CZ" sz="2000" dirty="0"/>
                        <a:t>ISCED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Terciární </a:t>
                      </a:r>
                      <a:r>
                        <a:rPr lang="cs-CZ" sz="2000" baseline="0" dirty="0"/>
                        <a:t>– magisterský stupeň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Magisterské studium na VŠ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900">
                <a:tc>
                  <a:txBody>
                    <a:bodyPr/>
                    <a:lstStyle/>
                    <a:p>
                      <a:r>
                        <a:rPr lang="cs-CZ" sz="2000" dirty="0"/>
                        <a:t>ISCED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Terciární – doktorský stupeň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Doktorské studium na VŠ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vzdělání a role státu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Které stupně jsou v ČR povinné?</a:t>
            </a:r>
          </a:p>
          <a:p>
            <a:pPr lvl="1"/>
            <a:r>
              <a:rPr lang="cs-CZ" dirty="0"/>
              <a:t>Na jaké vzdělávání máme zákonný nárok?</a:t>
            </a:r>
          </a:p>
          <a:p>
            <a:r>
              <a:rPr lang="cs-CZ" dirty="0"/>
              <a:t>Kdo zřizuje školy na daném stupni?</a:t>
            </a:r>
          </a:p>
          <a:p>
            <a:pPr lvl="1"/>
            <a:r>
              <a:rPr lang="cs-CZ" dirty="0"/>
              <a:t>Kde všude jsou soukromé školy?</a:t>
            </a:r>
          </a:p>
          <a:p>
            <a:r>
              <a:rPr lang="cs-CZ" dirty="0"/>
              <a:t>Kdo financuje vzdělávání na daném stupni?</a:t>
            </a:r>
          </a:p>
          <a:p>
            <a:pPr lvl="1"/>
            <a:r>
              <a:rPr lang="cs-CZ" dirty="0"/>
              <a:t>Kde jsou hlavním zdrojem financování veřejné rozpočty?</a:t>
            </a:r>
          </a:p>
          <a:p>
            <a:r>
              <a:rPr lang="cs-CZ" dirty="0"/>
              <a:t>Komu se školy zodpovídají? Jak je kontrolována úroveň vzdělání?</a:t>
            </a:r>
            <a:endParaRPr lang="cs-CZ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endParaRPr lang="cs-CZ" dirty="0"/>
          </a:p>
          <a:p>
            <a:endParaRPr lang="cs-CZ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C245B-1105-4B95-935B-1766B816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Právo na vzdělání, povinnost vzdělávání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9E90E2-70E4-4BA9-A066-C97C35308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Listina základních práv a svobod, Článek 33</a:t>
            </a:r>
            <a:br>
              <a:rPr lang="cs-CZ" dirty="0"/>
            </a:br>
            <a:r>
              <a:rPr lang="cs-CZ" dirty="0"/>
              <a:t>(1) Každý má právo na vzdělání. Školní docházka je povinná po dobu, kterou stanoví zákon.</a:t>
            </a:r>
            <a:br>
              <a:rPr lang="cs-CZ" dirty="0"/>
            </a:br>
            <a:r>
              <a:rPr lang="cs-CZ" dirty="0"/>
              <a:t>(2) Občané mají právo na bezplatné vzdělání v základních a středních školách, podle schopností občana a možností společnosti též na vysokých školách.</a:t>
            </a:r>
          </a:p>
          <a:p>
            <a:r>
              <a:rPr lang="cs-CZ" b="1" dirty="0"/>
              <a:t>Školský zákon (561/2004 Sb.): </a:t>
            </a:r>
            <a:r>
              <a:rPr lang="cs-CZ" dirty="0"/>
              <a:t>bezplatné základní a střední vzdělávání státních ve školách, které zřizuje stát, kraj, obec nebo svazek obcí (pro občany EU) (§ 2, odst. 1)</a:t>
            </a:r>
          </a:p>
        </p:txBody>
      </p:sp>
    </p:spTree>
    <p:extLst>
      <p:ext uri="{BB962C8B-B14F-4D97-AF65-F5344CB8AC3E}">
        <p14:creationId xmlns:p14="http://schemas.microsoft.com/office/powerpoint/2010/main" val="150679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Předškolní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ISCED 0</a:t>
            </a:r>
          </a:p>
          <a:p>
            <a:r>
              <a:rPr lang="cs-CZ" dirty="0"/>
              <a:t>Téměř 5300 škol, v nich 367 000 dětí</a:t>
            </a:r>
          </a:p>
          <a:p>
            <a:r>
              <a:rPr lang="cs-CZ" dirty="0"/>
              <a:t>92 % zřizováno obcí, 6 % soukromých </a:t>
            </a:r>
          </a:p>
          <a:p>
            <a:r>
              <a:rPr lang="cs-CZ" dirty="0"/>
              <a:t>Témata, problémy</a:t>
            </a:r>
          </a:p>
          <a:p>
            <a:pPr lvl="1"/>
            <a:r>
              <a:rPr lang="cs-CZ" dirty="0"/>
              <a:t>Nedostatečné kapacity v některých lokalitách</a:t>
            </a:r>
          </a:p>
          <a:p>
            <a:pPr lvl="1"/>
            <a:r>
              <a:rPr lang="cs-CZ" dirty="0"/>
              <a:t>Povinný poslední rok</a:t>
            </a:r>
          </a:p>
          <a:p>
            <a:pPr lvl="1"/>
            <a:r>
              <a:rPr lang="cs-CZ" dirty="0"/>
              <a:t>Zákonný nárok od dvou let (zhruba 20 000 dětí v MŠ)</a:t>
            </a:r>
          </a:p>
          <a:p>
            <a:pPr lvl="1"/>
            <a:r>
              <a:rPr lang="cs-CZ" dirty="0"/>
              <a:t>Počty dětí ve třídách a množství pedagogických pracovníků</a:t>
            </a:r>
          </a:p>
          <a:p>
            <a:pPr lvl="1"/>
            <a:r>
              <a:rPr lang="cs-CZ" dirty="0"/>
              <a:t>Vztah s rodiči, akontabilita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ISCED 1 a 2</a:t>
            </a:r>
          </a:p>
          <a:p>
            <a:r>
              <a:rPr lang="cs-CZ" dirty="0"/>
              <a:t>4 155 škol</a:t>
            </a:r>
          </a:p>
          <a:p>
            <a:pPr lvl="1"/>
            <a:r>
              <a:rPr lang="cs-CZ" dirty="0"/>
              <a:t>Zhruba třetina jen 1. stupeň</a:t>
            </a:r>
          </a:p>
          <a:p>
            <a:pPr lvl="1"/>
            <a:r>
              <a:rPr lang="cs-CZ" dirty="0"/>
              <a:t>88 % zřizováno obcemi, 6,5 % kraji, 3 % soukromé, asi 1 % MŠMT a církve</a:t>
            </a:r>
          </a:p>
          <a:p>
            <a:r>
              <a:rPr lang="cs-CZ" dirty="0"/>
              <a:t>Asi 968 tisíc žáků, 576 tisíc na 1. stupni</a:t>
            </a:r>
          </a:p>
          <a:p>
            <a:pPr lvl="1"/>
            <a:r>
              <a:rPr lang="cs-CZ" dirty="0"/>
              <a:t>Z toho 2,9 % žáků ve speciálních školách a třídách, 7,4 % žáků individuálně </a:t>
            </a:r>
            <a:r>
              <a:rPr lang="cs-CZ" dirty="0" err="1"/>
              <a:t>inkludovaných</a:t>
            </a:r>
            <a:endParaRPr lang="cs-CZ" dirty="0"/>
          </a:p>
          <a:p>
            <a:r>
              <a:rPr lang="cs-CZ" dirty="0"/>
              <a:t>Témata, problémy</a:t>
            </a:r>
          </a:p>
          <a:p>
            <a:pPr lvl="1"/>
            <a:r>
              <a:rPr lang="cs-CZ" dirty="0"/>
              <a:t>Diferenciace žáků (inkluze, selekce)</a:t>
            </a:r>
          </a:p>
          <a:p>
            <a:pPr lvl="1"/>
            <a:r>
              <a:rPr lang="cs-CZ" dirty="0"/>
              <a:t>Rozrůzněnost škol (reformní proudy, ŠVP, zřizovatelé, rodiče…)</a:t>
            </a:r>
          </a:p>
          <a:p>
            <a:pPr lvl="1"/>
            <a:r>
              <a:rPr lang="cs-CZ" dirty="0"/>
              <a:t>Útěk ze systému, nepovolování soukromých škol</a:t>
            </a:r>
          </a:p>
          <a:p>
            <a:pPr lvl="1"/>
            <a:r>
              <a:rPr lang="cs-CZ" dirty="0"/>
              <a:t>Kurikulum (např. dílny a pozemky, branná výchova, mediální výchova)</a:t>
            </a:r>
          </a:p>
          <a:p>
            <a:pPr lvl="1"/>
            <a:r>
              <a:rPr lang="cs-CZ" dirty="0"/>
              <a:t>Kvalifikace učitelů, platy učitelů, struktura učitelských sborů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ISCED 3</a:t>
            </a:r>
          </a:p>
          <a:p>
            <a:r>
              <a:rPr lang="cs-CZ" dirty="0"/>
              <a:t>Asi 1 300 škol, asi 422 tisíc žáků (asi pětina na oborech zakončených výučním listem,  asi třetina na všeobecných oborech)</a:t>
            </a:r>
          </a:p>
          <a:p>
            <a:r>
              <a:rPr lang="cs-CZ" dirty="0"/>
              <a:t>70 % škol zřizováno kraji (v nich 86 % žáků), 23 % soukromé</a:t>
            </a:r>
          </a:p>
          <a:p>
            <a:r>
              <a:rPr lang="cs-CZ" dirty="0"/>
              <a:t>Problémy, témata</a:t>
            </a:r>
          </a:p>
          <a:p>
            <a:pPr lvl="1"/>
            <a:r>
              <a:rPr lang="cs-CZ" dirty="0"/>
              <a:t>Maturitní zkouška</a:t>
            </a:r>
          </a:p>
          <a:p>
            <a:pPr lvl="1"/>
            <a:r>
              <a:rPr lang="cs-CZ" dirty="0"/>
              <a:t>Přijímací zkoušky</a:t>
            </a:r>
          </a:p>
          <a:p>
            <a:pPr lvl="1"/>
            <a:r>
              <a:rPr lang="cs-CZ" dirty="0"/>
              <a:t>Studijní neúspěšnost (hlavně na učebních oborech)</a:t>
            </a:r>
          </a:p>
          <a:p>
            <a:pPr lvl="1"/>
            <a:r>
              <a:rPr lang="cs-CZ" dirty="0"/>
              <a:t>Diferenciace žáků i výuky </a:t>
            </a:r>
          </a:p>
          <a:p>
            <a:pPr lvl="1"/>
            <a:r>
              <a:rPr lang="cs-CZ" dirty="0"/>
              <a:t>Návaznost na trh práce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8632</TotalTime>
  <Words>829</Words>
  <Application>Microsoft Office PowerPoint</Application>
  <PresentationFormat>Předvádění na obrazovce (4:3)</PresentationFormat>
  <Paragraphs>159</Paragraphs>
  <Slides>18</Slides>
  <Notes>7</Notes>
  <HiddenSlides>1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sady Office</vt:lpstr>
      <vt:lpstr>Vzdělávací soustava v ČR</vt:lpstr>
      <vt:lpstr>Prezentace aplikace PowerPoint</vt:lpstr>
      <vt:lpstr>Úrovně vzdělání</vt:lpstr>
      <vt:lpstr>Úrovně vzdělání dle ISCED 2011  (International Standard Classification of Education)</vt:lpstr>
      <vt:lpstr>Úrovně vzdělání a role státu</vt:lpstr>
      <vt:lpstr>Právo na vzdělání, povinnost vzdělávání</vt:lpstr>
      <vt:lpstr>Předškolní vzdělávání</vt:lpstr>
      <vt:lpstr>Základní vzdělávání</vt:lpstr>
      <vt:lpstr>Střední vzdělávání</vt:lpstr>
      <vt:lpstr>Terciární vzdělávání</vt:lpstr>
      <vt:lpstr>Silné a slabé stránky českého vzdělávacího systému</vt:lpstr>
      <vt:lpstr>Kolik peněz jde do vzdělávání?</vt:lpstr>
      <vt:lpstr>Kolik máme vysokoškoláků?</vt:lpstr>
      <vt:lpstr>Vývoj vzdělávací soustavy v ČR</vt:lpstr>
      <vt:lpstr>Historie školského zákona</vt:lpstr>
      <vt:lpstr>Trendy</vt:lpstr>
      <vt:lpstr>Reflexe</vt:lpstr>
      <vt:lpstr>Upřesnění programu kurzu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vzdělávací politiky  představení kurzu</dc:title>
  <dc:creator>AV</dc:creator>
  <cp:lastModifiedBy>Magdalena Mouralová</cp:lastModifiedBy>
  <cp:revision>104</cp:revision>
  <dcterms:created xsi:type="dcterms:W3CDTF">2016-01-25T14:29:14Z</dcterms:created>
  <dcterms:modified xsi:type="dcterms:W3CDTF">2019-03-11T15:06:33Z</dcterms:modified>
</cp:coreProperties>
</file>