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257" r:id="rId3"/>
    <p:sldId id="317" r:id="rId4"/>
    <p:sldId id="321" r:id="rId5"/>
    <p:sldId id="311" r:id="rId6"/>
    <p:sldId id="322" r:id="rId7"/>
    <p:sldId id="318" r:id="rId8"/>
    <p:sldId id="312" r:id="rId9"/>
    <p:sldId id="261" r:id="rId10"/>
    <p:sldId id="319" r:id="rId11"/>
    <p:sldId id="313" r:id="rId12"/>
    <p:sldId id="320" r:id="rId13"/>
    <p:sldId id="314" r:id="rId14"/>
    <p:sldId id="262" r:id="rId15"/>
    <p:sldId id="263" r:id="rId16"/>
    <p:sldId id="315" r:id="rId17"/>
    <p:sldId id="323" r:id="rId18"/>
    <p:sldId id="316" r:id="rId19"/>
    <p:sldId id="264" r:id="rId20"/>
    <p:sldId id="324" r:id="rId21"/>
    <p:sldId id="325" r:id="rId22"/>
    <p:sldId id="326" r:id="rId23"/>
    <p:sldId id="327" r:id="rId24"/>
    <p:sldId id="328" r:id="rId25"/>
    <p:sldId id="331" r:id="rId26"/>
    <p:sldId id="332" r:id="rId27"/>
    <p:sldId id="330" r:id="rId28"/>
    <p:sldId id="333" r:id="rId29"/>
    <p:sldId id="339" r:id="rId30"/>
    <p:sldId id="340" r:id="rId31"/>
    <p:sldId id="341" r:id="rId32"/>
    <p:sldId id="342" r:id="rId33"/>
    <p:sldId id="348" r:id="rId34"/>
    <p:sldId id="345" r:id="rId35"/>
    <p:sldId id="346" r:id="rId36"/>
    <p:sldId id="347" r:id="rId37"/>
    <p:sldId id="349" r:id="rId38"/>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21"/>
    <p:restoredTop sz="94478"/>
  </p:normalViewPr>
  <p:slideViewPr>
    <p:cSldViewPr>
      <p:cViewPr varScale="1">
        <p:scale>
          <a:sx n="109" d="100"/>
          <a:sy n="109" d="100"/>
        </p:scale>
        <p:origin x="1352" y="19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AutoShape 1">
            <a:extLst>
              <a:ext uri="{FF2B5EF4-FFF2-40B4-BE49-F238E27FC236}">
                <a16:creationId xmlns:a16="http://schemas.microsoft.com/office/drawing/2014/main" id="{D4866A2E-2D90-5541-AE96-A996DFAB4F45}"/>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CZ"/>
          </a:p>
        </p:txBody>
      </p:sp>
      <p:sp>
        <p:nvSpPr>
          <p:cNvPr id="14339" name="AutoShape 2">
            <a:extLst>
              <a:ext uri="{FF2B5EF4-FFF2-40B4-BE49-F238E27FC236}">
                <a16:creationId xmlns:a16="http://schemas.microsoft.com/office/drawing/2014/main" id="{F15C75CD-0B51-0B42-904E-9933C13C5D80}"/>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CZ"/>
          </a:p>
        </p:txBody>
      </p:sp>
      <p:sp>
        <p:nvSpPr>
          <p:cNvPr id="14340" name="AutoShape 3">
            <a:extLst>
              <a:ext uri="{FF2B5EF4-FFF2-40B4-BE49-F238E27FC236}">
                <a16:creationId xmlns:a16="http://schemas.microsoft.com/office/drawing/2014/main" id="{C3F89DC0-DB94-4D44-A3CE-EBC066F2D8DE}"/>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CZ"/>
          </a:p>
        </p:txBody>
      </p:sp>
      <p:sp>
        <p:nvSpPr>
          <p:cNvPr id="14341" name="AutoShape 4">
            <a:extLst>
              <a:ext uri="{FF2B5EF4-FFF2-40B4-BE49-F238E27FC236}">
                <a16:creationId xmlns:a16="http://schemas.microsoft.com/office/drawing/2014/main" id="{22A28A3C-C3B1-CB40-93A0-3EA393817CA2}"/>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CZ"/>
          </a:p>
        </p:txBody>
      </p:sp>
      <p:sp>
        <p:nvSpPr>
          <p:cNvPr id="14342" name="AutoShape 5">
            <a:extLst>
              <a:ext uri="{FF2B5EF4-FFF2-40B4-BE49-F238E27FC236}">
                <a16:creationId xmlns:a16="http://schemas.microsoft.com/office/drawing/2014/main" id="{8291DE9A-DFCF-004D-9B4F-292B18708344}"/>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CZ"/>
          </a:p>
        </p:txBody>
      </p:sp>
      <p:sp>
        <p:nvSpPr>
          <p:cNvPr id="14343" name="AutoShape 6">
            <a:extLst>
              <a:ext uri="{FF2B5EF4-FFF2-40B4-BE49-F238E27FC236}">
                <a16:creationId xmlns:a16="http://schemas.microsoft.com/office/drawing/2014/main" id="{79F5716B-5FF5-0845-BD2D-99E0D7267537}"/>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CZ"/>
          </a:p>
        </p:txBody>
      </p:sp>
      <p:sp>
        <p:nvSpPr>
          <p:cNvPr id="14344" name="AutoShape 7">
            <a:extLst>
              <a:ext uri="{FF2B5EF4-FFF2-40B4-BE49-F238E27FC236}">
                <a16:creationId xmlns:a16="http://schemas.microsoft.com/office/drawing/2014/main" id="{388315EF-4729-7541-8417-1DC4FF2883C5}"/>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CZ"/>
          </a:p>
        </p:txBody>
      </p:sp>
      <p:sp>
        <p:nvSpPr>
          <p:cNvPr id="14345" name="Rectangle 8">
            <a:extLst>
              <a:ext uri="{FF2B5EF4-FFF2-40B4-BE49-F238E27FC236}">
                <a16:creationId xmlns:a16="http://schemas.microsoft.com/office/drawing/2014/main" id="{A751939C-C039-7648-8A2B-C608735F994E}"/>
              </a:ext>
            </a:extLst>
          </p:cNvPr>
          <p:cNvSpPr>
            <a:spLocks noGrp="1" noRot="1" noChangeAspect="1" noChangeArrowheads="1"/>
          </p:cNvSpPr>
          <p:nvPr>
            <p:ph type="sldImg"/>
          </p:nvPr>
        </p:nvSpPr>
        <p:spPr bwMode="auto">
          <a:xfrm>
            <a:off x="-11798300" y="-11796713"/>
            <a:ext cx="11787187" cy="1248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7" name="Rectangle 9">
            <a:extLst>
              <a:ext uri="{FF2B5EF4-FFF2-40B4-BE49-F238E27FC236}">
                <a16:creationId xmlns:a16="http://schemas.microsoft.com/office/drawing/2014/main" id="{005B8898-52C9-1E46-ADBD-306E2D058F32}"/>
              </a:ext>
            </a:extLst>
          </p:cNvPr>
          <p:cNvSpPr>
            <a:spLocks noGrp="1" noChangeArrowheads="1"/>
          </p:cNvSpPr>
          <p:nvPr>
            <p:ph type="body"/>
          </p:nvPr>
        </p:nvSpPr>
        <p:spPr bwMode="auto">
          <a:xfrm>
            <a:off x="685800" y="4343400"/>
            <a:ext cx="5473700" cy="4102100"/>
          </a:xfrm>
          <a:prstGeom prst="rect">
            <a:avLst/>
          </a:prstGeom>
          <a:noFill/>
          <a:ln>
            <a:noFill/>
          </a:ln>
          <a:effectLst/>
        </p:spPr>
        <p:txBody>
          <a:bodyPr vert="horz" wrap="square" lIns="0" tIns="0" rIns="0" bIns="0" numCol="1" anchor="t" anchorCtr="0" compatLnSpc="1">
            <a:prstTxWarp prst="textNoShape">
              <a:avLst/>
            </a:prstTxWarp>
          </a:bodyPr>
          <a:lstStyle/>
          <a:p>
            <a:pPr lvl="0"/>
            <a:endParaRPr lang="de-DE"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cs-CZ"/>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Master-Untertitelformat bearbeiten</a:t>
            </a:r>
            <a:endParaRPr lang="de-DE"/>
          </a:p>
        </p:txBody>
      </p:sp>
      <p:sp>
        <p:nvSpPr>
          <p:cNvPr id="4" name="Rectangle 3">
            <a:extLst>
              <a:ext uri="{FF2B5EF4-FFF2-40B4-BE49-F238E27FC236}">
                <a16:creationId xmlns:a16="http://schemas.microsoft.com/office/drawing/2014/main" id="{91A58E9D-BE1E-DF4F-A764-972898CA8F06}"/>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5585EEF5-E0C3-7E4A-BA44-5D92427D4539}"/>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56E91C25-3F29-F94C-A08E-58E5D8BB18B6}"/>
              </a:ext>
            </a:extLst>
          </p:cNvPr>
          <p:cNvSpPr>
            <a:spLocks noGrp="1" noChangeArrowheads="1"/>
          </p:cNvSpPr>
          <p:nvPr>
            <p:ph type="sldNum" idx="12"/>
          </p:nvPr>
        </p:nvSpPr>
        <p:spPr>
          <a:ln/>
        </p:spPr>
        <p:txBody>
          <a:bodyPr/>
          <a:lstStyle>
            <a:lvl1pPr>
              <a:defRPr/>
            </a:lvl1pPr>
          </a:lstStyle>
          <a:p>
            <a:pPr>
              <a:defRPr/>
            </a:pPr>
            <a:fld id="{964010D8-78DD-454E-BB43-5CFF592D42D7}" type="slidenum">
              <a:rPr lang="de-CH" altLang="de-CZ"/>
              <a:pPr>
                <a:defRPr/>
              </a:pPr>
              <a:t>‹Nr.›</a:t>
            </a:fld>
            <a:endParaRPr lang="de-CH" altLang="de-CZ"/>
          </a:p>
        </p:txBody>
      </p:sp>
    </p:spTree>
    <p:extLst>
      <p:ext uri="{BB962C8B-B14F-4D97-AF65-F5344CB8AC3E}">
        <p14:creationId xmlns:p14="http://schemas.microsoft.com/office/powerpoint/2010/main" val="169596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Rectangle 3">
            <a:extLst>
              <a:ext uri="{FF2B5EF4-FFF2-40B4-BE49-F238E27FC236}">
                <a16:creationId xmlns:a16="http://schemas.microsoft.com/office/drawing/2014/main" id="{72D55169-7BFB-D245-B8B7-0806241C658C}"/>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700F5224-755F-AF44-AC4C-224ED4567952}"/>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A68D950D-F3A3-6449-8ACC-64D767F91FDF}"/>
              </a:ext>
            </a:extLst>
          </p:cNvPr>
          <p:cNvSpPr>
            <a:spLocks noGrp="1" noChangeArrowheads="1"/>
          </p:cNvSpPr>
          <p:nvPr>
            <p:ph type="sldNum" idx="12"/>
          </p:nvPr>
        </p:nvSpPr>
        <p:spPr>
          <a:ln/>
        </p:spPr>
        <p:txBody>
          <a:bodyPr/>
          <a:lstStyle>
            <a:lvl1pPr>
              <a:defRPr/>
            </a:lvl1pPr>
          </a:lstStyle>
          <a:p>
            <a:pPr>
              <a:defRPr/>
            </a:pPr>
            <a:fld id="{60F778F3-D9E7-8A48-A92C-ED1DA3874997}" type="slidenum">
              <a:rPr lang="de-CH" altLang="de-CZ"/>
              <a:pPr>
                <a:defRPr/>
              </a:pPr>
              <a:t>‹Nr.›</a:t>
            </a:fld>
            <a:endParaRPr lang="de-CH" altLang="de-CZ"/>
          </a:p>
        </p:txBody>
      </p:sp>
    </p:spTree>
    <p:extLst>
      <p:ext uri="{BB962C8B-B14F-4D97-AF65-F5344CB8AC3E}">
        <p14:creationId xmlns:p14="http://schemas.microsoft.com/office/powerpoint/2010/main" val="180536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19875" y="128588"/>
            <a:ext cx="2054225" cy="5984875"/>
          </a:xfrm>
        </p:spPr>
        <p:txBody>
          <a:bodyPr vert="eaVert"/>
          <a:lstStyle/>
          <a:p>
            <a:r>
              <a:rPr lang="cs-CZ"/>
              <a:t>Mastertitelformat bearbeiten</a:t>
            </a:r>
            <a:endParaRPr lang="de-DE"/>
          </a:p>
        </p:txBody>
      </p:sp>
      <p:sp>
        <p:nvSpPr>
          <p:cNvPr id="3" name="Vertikaler Textplatzhalter 2"/>
          <p:cNvSpPr>
            <a:spLocks noGrp="1"/>
          </p:cNvSpPr>
          <p:nvPr>
            <p:ph type="body" orient="vert" idx="1"/>
          </p:nvPr>
        </p:nvSpPr>
        <p:spPr>
          <a:xfrm>
            <a:off x="457200" y="128588"/>
            <a:ext cx="6010275" cy="5984875"/>
          </a:xfrm>
        </p:spPr>
        <p:txBody>
          <a:bodyPr vert="eaVert"/>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Rectangle 3">
            <a:extLst>
              <a:ext uri="{FF2B5EF4-FFF2-40B4-BE49-F238E27FC236}">
                <a16:creationId xmlns:a16="http://schemas.microsoft.com/office/drawing/2014/main" id="{03E257AD-1383-5A4D-863C-F1647F761DB1}"/>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0DFC8ACF-AF22-6C4C-9950-AC28E5FE1CC7}"/>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A6B2B8A6-8E0B-4340-9235-4E4A0CFDDD77}"/>
              </a:ext>
            </a:extLst>
          </p:cNvPr>
          <p:cNvSpPr>
            <a:spLocks noGrp="1" noChangeArrowheads="1"/>
          </p:cNvSpPr>
          <p:nvPr>
            <p:ph type="sldNum" idx="12"/>
          </p:nvPr>
        </p:nvSpPr>
        <p:spPr>
          <a:ln/>
        </p:spPr>
        <p:txBody>
          <a:bodyPr/>
          <a:lstStyle>
            <a:lvl1pPr>
              <a:defRPr/>
            </a:lvl1pPr>
          </a:lstStyle>
          <a:p>
            <a:pPr>
              <a:defRPr/>
            </a:pPr>
            <a:fld id="{37147CC6-4C69-0344-851B-653ACA23E9AD}" type="slidenum">
              <a:rPr lang="de-CH" altLang="de-CZ"/>
              <a:pPr>
                <a:defRPr/>
              </a:pPr>
              <a:t>‹Nr.›</a:t>
            </a:fld>
            <a:endParaRPr lang="de-CH" altLang="de-CZ"/>
          </a:p>
        </p:txBody>
      </p:sp>
    </p:spTree>
    <p:extLst>
      <p:ext uri="{BB962C8B-B14F-4D97-AF65-F5344CB8AC3E}">
        <p14:creationId xmlns:p14="http://schemas.microsoft.com/office/powerpoint/2010/main" val="816802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128588"/>
            <a:ext cx="8216900" cy="1433512"/>
          </a:xfrm>
        </p:spPr>
        <p:txBody>
          <a:bodyPr/>
          <a:lstStyle/>
          <a:p>
            <a:r>
              <a:rPr lang="cs-CZ"/>
              <a:t>Mastertitelformat bearbeiten</a:t>
            </a:r>
            <a:endParaRPr lang="de-DE"/>
          </a:p>
        </p:txBody>
      </p:sp>
      <p:sp>
        <p:nvSpPr>
          <p:cNvPr id="3" name="Rectangle 3">
            <a:extLst>
              <a:ext uri="{FF2B5EF4-FFF2-40B4-BE49-F238E27FC236}">
                <a16:creationId xmlns:a16="http://schemas.microsoft.com/office/drawing/2014/main" id="{478DBBA2-287B-8E42-80EB-88F0114C7312}"/>
              </a:ext>
            </a:extLst>
          </p:cNvPr>
          <p:cNvSpPr>
            <a:spLocks noGrp="1" noChangeArrowheads="1"/>
          </p:cNvSpPr>
          <p:nvPr>
            <p:ph type="dt" idx="10"/>
          </p:nvPr>
        </p:nvSpPr>
        <p:spPr>
          <a:ln/>
        </p:spPr>
        <p:txBody>
          <a:bodyPr/>
          <a:lstStyle>
            <a:lvl1pPr>
              <a:defRPr/>
            </a:lvl1pPr>
          </a:lstStyle>
          <a:p>
            <a:pPr>
              <a:defRPr/>
            </a:pPr>
            <a:endParaRPr lang="de-CH"/>
          </a:p>
        </p:txBody>
      </p:sp>
      <p:sp>
        <p:nvSpPr>
          <p:cNvPr id="4" name="Rectangle 4">
            <a:extLst>
              <a:ext uri="{FF2B5EF4-FFF2-40B4-BE49-F238E27FC236}">
                <a16:creationId xmlns:a16="http://schemas.microsoft.com/office/drawing/2014/main" id="{34D0BF1D-0F6D-F746-B0E5-33D216B121B4}"/>
              </a:ext>
            </a:extLst>
          </p:cNvPr>
          <p:cNvSpPr>
            <a:spLocks noGrp="1" noChangeArrowheads="1"/>
          </p:cNvSpPr>
          <p:nvPr>
            <p:ph type="ftr" idx="11"/>
          </p:nvPr>
        </p:nvSpPr>
        <p:spPr>
          <a:ln/>
        </p:spPr>
        <p:txBody>
          <a:bodyPr/>
          <a:lstStyle>
            <a:lvl1pPr>
              <a:defRPr/>
            </a:lvl1pPr>
          </a:lstStyle>
          <a:p>
            <a:pPr>
              <a:defRPr/>
            </a:pPr>
            <a:endParaRPr lang="de-CH"/>
          </a:p>
        </p:txBody>
      </p:sp>
      <p:sp>
        <p:nvSpPr>
          <p:cNvPr id="5" name="Rectangle 5">
            <a:extLst>
              <a:ext uri="{FF2B5EF4-FFF2-40B4-BE49-F238E27FC236}">
                <a16:creationId xmlns:a16="http://schemas.microsoft.com/office/drawing/2014/main" id="{285A0406-F8F6-D140-9F70-5788CF951B09}"/>
              </a:ext>
            </a:extLst>
          </p:cNvPr>
          <p:cNvSpPr>
            <a:spLocks noGrp="1" noChangeArrowheads="1"/>
          </p:cNvSpPr>
          <p:nvPr>
            <p:ph type="sldNum" idx="12"/>
          </p:nvPr>
        </p:nvSpPr>
        <p:spPr>
          <a:ln/>
        </p:spPr>
        <p:txBody>
          <a:bodyPr/>
          <a:lstStyle>
            <a:lvl1pPr>
              <a:defRPr/>
            </a:lvl1pPr>
          </a:lstStyle>
          <a:p>
            <a:pPr>
              <a:defRPr/>
            </a:pPr>
            <a:fld id="{48480EF5-3D98-C34D-B58B-9B6B2E003596}" type="slidenum">
              <a:rPr lang="de-CH" altLang="de-CZ"/>
              <a:pPr>
                <a:defRPr/>
              </a:pPr>
              <a:t>‹Nr.›</a:t>
            </a:fld>
            <a:endParaRPr lang="de-CH" altLang="de-CZ"/>
          </a:p>
        </p:txBody>
      </p:sp>
    </p:spTree>
    <p:extLst>
      <p:ext uri="{BB962C8B-B14F-4D97-AF65-F5344CB8AC3E}">
        <p14:creationId xmlns:p14="http://schemas.microsoft.com/office/powerpoint/2010/main" val="1038407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a:t>Mastertitelformat bearbeiten</a:t>
            </a:r>
            <a:endParaRPr lang="de-DE"/>
          </a:p>
        </p:txBody>
      </p:sp>
      <p:sp>
        <p:nvSpPr>
          <p:cNvPr id="3" name="Inhaltsplatzhalter 2"/>
          <p:cNvSpPr>
            <a:spLocks noGrp="1"/>
          </p:cNvSpPr>
          <p:nvPr>
            <p:ph idx="1"/>
          </p:nvPr>
        </p:nvSpPr>
        <p:spPr/>
        <p:txBody>
          <a:body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Rectangle 3">
            <a:extLst>
              <a:ext uri="{FF2B5EF4-FFF2-40B4-BE49-F238E27FC236}">
                <a16:creationId xmlns:a16="http://schemas.microsoft.com/office/drawing/2014/main" id="{762557F5-5F8C-2C49-B695-0F4334789119}"/>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F2957809-F6B4-4549-96E0-EC9A5DB866DD}"/>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66B6ED4F-F5E4-C842-AD3C-36190A4AF0B9}"/>
              </a:ext>
            </a:extLst>
          </p:cNvPr>
          <p:cNvSpPr>
            <a:spLocks noGrp="1" noChangeArrowheads="1"/>
          </p:cNvSpPr>
          <p:nvPr>
            <p:ph type="sldNum" idx="12"/>
          </p:nvPr>
        </p:nvSpPr>
        <p:spPr>
          <a:ln/>
        </p:spPr>
        <p:txBody>
          <a:bodyPr/>
          <a:lstStyle>
            <a:lvl1pPr>
              <a:defRPr/>
            </a:lvl1pPr>
          </a:lstStyle>
          <a:p>
            <a:pPr>
              <a:defRPr/>
            </a:pPr>
            <a:fld id="{B469A901-D9AA-9444-95A0-D5D82F22345C}" type="slidenum">
              <a:rPr lang="de-CH" altLang="de-CZ"/>
              <a:pPr>
                <a:defRPr/>
              </a:pPr>
              <a:t>‹Nr.›</a:t>
            </a:fld>
            <a:endParaRPr lang="de-CH" altLang="de-CZ"/>
          </a:p>
        </p:txBody>
      </p:sp>
    </p:spTree>
    <p:extLst>
      <p:ext uri="{BB962C8B-B14F-4D97-AF65-F5344CB8AC3E}">
        <p14:creationId xmlns:p14="http://schemas.microsoft.com/office/powerpoint/2010/main" val="25091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cs-CZ"/>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Mastertextformat bearbeiten</a:t>
            </a:r>
          </a:p>
        </p:txBody>
      </p:sp>
      <p:sp>
        <p:nvSpPr>
          <p:cNvPr id="4" name="Rectangle 3">
            <a:extLst>
              <a:ext uri="{FF2B5EF4-FFF2-40B4-BE49-F238E27FC236}">
                <a16:creationId xmlns:a16="http://schemas.microsoft.com/office/drawing/2014/main" id="{C8A34F3C-AFDC-D846-80B1-4883060C8D19}"/>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C8F09421-62DA-234C-AA19-247605730127}"/>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3F05DD54-AB2F-514A-94E4-5D4A44B6A008}"/>
              </a:ext>
            </a:extLst>
          </p:cNvPr>
          <p:cNvSpPr>
            <a:spLocks noGrp="1" noChangeArrowheads="1"/>
          </p:cNvSpPr>
          <p:nvPr>
            <p:ph type="sldNum" idx="12"/>
          </p:nvPr>
        </p:nvSpPr>
        <p:spPr>
          <a:ln/>
        </p:spPr>
        <p:txBody>
          <a:bodyPr/>
          <a:lstStyle>
            <a:lvl1pPr>
              <a:defRPr/>
            </a:lvl1pPr>
          </a:lstStyle>
          <a:p>
            <a:pPr>
              <a:defRPr/>
            </a:pPr>
            <a:fld id="{C197C518-ECDC-DC41-8262-BA8B685EE927}" type="slidenum">
              <a:rPr lang="de-CH" altLang="de-CZ"/>
              <a:pPr>
                <a:defRPr/>
              </a:pPr>
              <a:t>‹Nr.›</a:t>
            </a:fld>
            <a:endParaRPr lang="de-CH" altLang="de-CZ"/>
          </a:p>
        </p:txBody>
      </p:sp>
    </p:spTree>
    <p:extLst>
      <p:ext uri="{BB962C8B-B14F-4D97-AF65-F5344CB8AC3E}">
        <p14:creationId xmlns:p14="http://schemas.microsoft.com/office/powerpoint/2010/main" val="43481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a:t>Mastertitelformat bearbeiten</a:t>
            </a:r>
            <a:endParaRPr lang="de-DE"/>
          </a:p>
        </p:txBody>
      </p:sp>
      <p:sp>
        <p:nvSpPr>
          <p:cNvPr id="3" name="Inhaltsplatzhalter 2"/>
          <p:cNvSpPr>
            <a:spLocks noGrp="1"/>
          </p:cNvSpPr>
          <p:nvPr>
            <p:ph sz="half" idx="1"/>
          </p:nvPr>
        </p:nvSpPr>
        <p:spPr>
          <a:xfrm>
            <a:off x="45720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Inhaltsplatzhalter 3"/>
          <p:cNvSpPr>
            <a:spLocks noGrp="1"/>
          </p:cNvSpPr>
          <p:nvPr>
            <p:ph sz="half" idx="2"/>
          </p:nvPr>
        </p:nvSpPr>
        <p:spPr>
          <a:xfrm>
            <a:off x="464185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5" name="Rectangle 3">
            <a:extLst>
              <a:ext uri="{FF2B5EF4-FFF2-40B4-BE49-F238E27FC236}">
                <a16:creationId xmlns:a16="http://schemas.microsoft.com/office/drawing/2014/main" id="{AE8DEFDD-55BB-1646-B7A2-3202AE7BCAC3}"/>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8CB2744F-8B40-BE4B-94FB-15872FE5EEA8}"/>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2E39B3D9-687B-AD46-885A-F6FA40EF8913}"/>
              </a:ext>
            </a:extLst>
          </p:cNvPr>
          <p:cNvSpPr>
            <a:spLocks noGrp="1" noChangeArrowheads="1"/>
          </p:cNvSpPr>
          <p:nvPr>
            <p:ph type="sldNum" idx="12"/>
          </p:nvPr>
        </p:nvSpPr>
        <p:spPr>
          <a:ln/>
        </p:spPr>
        <p:txBody>
          <a:bodyPr/>
          <a:lstStyle>
            <a:lvl1pPr>
              <a:defRPr/>
            </a:lvl1pPr>
          </a:lstStyle>
          <a:p>
            <a:pPr>
              <a:defRPr/>
            </a:pPr>
            <a:fld id="{32C60255-C314-BE42-83E2-538B7D6F5082}" type="slidenum">
              <a:rPr lang="de-CH" altLang="de-CZ"/>
              <a:pPr>
                <a:defRPr/>
              </a:pPr>
              <a:t>‹Nr.›</a:t>
            </a:fld>
            <a:endParaRPr lang="de-CH" altLang="de-CZ"/>
          </a:p>
        </p:txBody>
      </p:sp>
    </p:spTree>
    <p:extLst>
      <p:ext uri="{BB962C8B-B14F-4D97-AF65-F5344CB8AC3E}">
        <p14:creationId xmlns:p14="http://schemas.microsoft.com/office/powerpoint/2010/main" val="2500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cs-CZ"/>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7" name="Rectangle 3">
            <a:extLst>
              <a:ext uri="{FF2B5EF4-FFF2-40B4-BE49-F238E27FC236}">
                <a16:creationId xmlns:a16="http://schemas.microsoft.com/office/drawing/2014/main" id="{6CF957DE-529C-A746-9729-21BA5F0C9CCE}"/>
              </a:ext>
            </a:extLst>
          </p:cNvPr>
          <p:cNvSpPr>
            <a:spLocks noGrp="1" noChangeArrowheads="1"/>
          </p:cNvSpPr>
          <p:nvPr>
            <p:ph type="dt" idx="10"/>
          </p:nvPr>
        </p:nvSpPr>
        <p:spPr>
          <a:ln/>
        </p:spPr>
        <p:txBody>
          <a:bodyPr/>
          <a:lstStyle>
            <a:lvl1pPr>
              <a:defRPr/>
            </a:lvl1pPr>
          </a:lstStyle>
          <a:p>
            <a:pPr>
              <a:defRPr/>
            </a:pPr>
            <a:endParaRPr lang="de-CH"/>
          </a:p>
        </p:txBody>
      </p:sp>
      <p:sp>
        <p:nvSpPr>
          <p:cNvPr id="8" name="Rectangle 4">
            <a:extLst>
              <a:ext uri="{FF2B5EF4-FFF2-40B4-BE49-F238E27FC236}">
                <a16:creationId xmlns:a16="http://schemas.microsoft.com/office/drawing/2014/main" id="{F478626D-51A4-334E-80E7-7FE52F29C623}"/>
              </a:ext>
            </a:extLst>
          </p:cNvPr>
          <p:cNvSpPr>
            <a:spLocks noGrp="1" noChangeArrowheads="1"/>
          </p:cNvSpPr>
          <p:nvPr>
            <p:ph type="ftr" idx="11"/>
          </p:nvPr>
        </p:nvSpPr>
        <p:spPr>
          <a:ln/>
        </p:spPr>
        <p:txBody>
          <a:bodyPr/>
          <a:lstStyle>
            <a:lvl1pPr>
              <a:defRPr/>
            </a:lvl1pPr>
          </a:lstStyle>
          <a:p>
            <a:pPr>
              <a:defRPr/>
            </a:pPr>
            <a:endParaRPr lang="de-CH"/>
          </a:p>
        </p:txBody>
      </p:sp>
      <p:sp>
        <p:nvSpPr>
          <p:cNvPr id="9" name="Rectangle 5">
            <a:extLst>
              <a:ext uri="{FF2B5EF4-FFF2-40B4-BE49-F238E27FC236}">
                <a16:creationId xmlns:a16="http://schemas.microsoft.com/office/drawing/2014/main" id="{46F678CA-FF87-D24C-8BFC-E482D2507D50}"/>
              </a:ext>
            </a:extLst>
          </p:cNvPr>
          <p:cNvSpPr>
            <a:spLocks noGrp="1" noChangeArrowheads="1"/>
          </p:cNvSpPr>
          <p:nvPr>
            <p:ph type="sldNum" idx="12"/>
          </p:nvPr>
        </p:nvSpPr>
        <p:spPr>
          <a:ln/>
        </p:spPr>
        <p:txBody>
          <a:bodyPr/>
          <a:lstStyle>
            <a:lvl1pPr>
              <a:defRPr/>
            </a:lvl1pPr>
          </a:lstStyle>
          <a:p>
            <a:pPr>
              <a:defRPr/>
            </a:pPr>
            <a:fld id="{8838F049-4D7C-1C4C-B896-D80E379C5630}" type="slidenum">
              <a:rPr lang="de-CH" altLang="de-CZ"/>
              <a:pPr>
                <a:defRPr/>
              </a:pPr>
              <a:t>‹Nr.›</a:t>
            </a:fld>
            <a:endParaRPr lang="de-CH" altLang="de-CZ"/>
          </a:p>
        </p:txBody>
      </p:sp>
    </p:spTree>
    <p:extLst>
      <p:ext uri="{BB962C8B-B14F-4D97-AF65-F5344CB8AC3E}">
        <p14:creationId xmlns:p14="http://schemas.microsoft.com/office/powerpoint/2010/main" val="151426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a:t>Mastertitelformat bearbeiten</a:t>
            </a:r>
            <a:endParaRPr lang="de-DE"/>
          </a:p>
        </p:txBody>
      </p:sp>
      <p:sp>
        <p:nvSpPr>
          <p:cNvPr id="3" name="Rectangle 3">
            <a:extLst>
              <a:ext uri="{FF2B5EF4-FFF2-40B4-BE49-F238E27FC236}">
                <a16:creationId xmlns:a16="http://schemas.microsoft.com/office/drawing/2014/main" id="{DFE51F99-E150-CC46-B7A6-C620FE7FD2D4}"/>
              </a:ext>
            </a:extLst>
          </p:cNvPr>
          <p:cNvSpPr>
            <a:spLocks noGrp="1" noChangeArrowheads="1"/>
          </p:cNvSpPr>
          <p:nvPr>
            <p:ph type="dt" idx="10"/>
          </p:nvPr>
        </p:nvSpPr>
        <p:spPr>
          <a:ln/>
        </p:spPr>
        <p:txBody>
          <a:bodyPr/>
          <a:lstStyle>
            <a:lvl1pPr>
              <a:defRPr/>
            </a:lvl1pPr>
          </a:lstStyle>
          <a:p>
            <a:pPr>
              <a:defRPr/>
            </a:pPr>
            <a:endParaRPr lang="de-CH"/>
          </a:p>
        </p:txBody>
      </p:sp>
      <p:sp>
        <p:nvSpPr>
          <p:cNvPr id="4" name="Rectangle 4">
            <a:extLst>
              <a:ext uri="{FF2B5EF4-FFF2-40B4-BE49-F238E27FC236}">
                <a16:creationId xmlns:a16="http://schemas.microsoft.com/office/drawing/2014/main" id="{6C3CD6A5-AD54-904D-9F1D-F127F7706C76}"/>
              </a:ext>
            </a:extLst>
          </p:cNvPr>
          <p:cNvSpPr>
            <a:spLocks noGrp="1" noChangeArrowheads="1"/>
          </p:cNvSpPr>
          <p:nvPr>
            <p:ph type="ftr" idx="11"/>
          </p:nvPr>
        </p:nvSpPr>
        <p:spPr>
          <a:ln/>
        </p:spPr>
        <p:txBody>
          <a:bodyPr/>
          <a:lstStyle>
            <a:lvl1pPr>
              <a:defRPr/>
            </a:lvl1pPr>
          </a:lstStyle>
          <a:p>
            <a:pPr>
              <a:defRPr/>
            </a:pPr>
            <a:endParaRPr lang="de-CH"/>
          </a:p>
        </p:txBody>
      </p:sp>
      <p:sp>
        <p:nvSpPr>
          <p:cNvPr id="5" name="Rectangle 5">
            <a:extLst>
              <a:ext uri="{FF2B5EF4-FFF2-40B4-BE49-F238E27FC236}">
                <a16:creationId xmlns:a16="http://schemas.microsoft.com/office/drawing/2014/main" id="{5C9E94ED-B96C-6F48-94B3-471359134B22}"/>
              </a:ext>
            </a:extLst>
          </p:cNvPr>
          <p:cNvSpPr>
            <a:spLocks noGrp="1" noChangeArrowheads="1"/>
          </p:cNvSpPr>
          <p:nvPr>
            <p:ph type="sldNum" idx="12"/>
          </p:nvPr>
        </p:nvSpPr>
        <p:spPr>
          <a:ln/>
        </p:spPr>
        <p:txBody>
          <a:bodyPr/>
          <a:lstStyle>
            <a:lvl1pPr>
              <a:defRPr/>
            </a:lvl1pPr>
          </a:lstStyle>
          <a:p>
            <a:pPr>
              <a:defRPr/>
            </a:pPr>
            <a:fld id="{D04359C7-60E8-B241-AD13-3ED04DA2A4FE}" type="slidenum">
              <a:rPr lang="de-CH" altLang="de-CZ"/>
              <a:pPr>
                <a:defRPr/>
              </a:pPr>
              <a:t>‹Nr.›</a:t>
            </a:fld>
            <a:endParaRPr lang="de-CH" altLang="de-CZ"/>
          </a:p>
        </p:txBody>
      </p:sp>
    </p:spTree>
    <p:extLst>
      <p:ext uri="{BB962C8B-B14F-4D97-AF65-F5344CB8AC3E}">
        <p14:creationId xmlns:p14="http://schemas.microsoft.com/office/powerpoint/2010/main" val="106647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E5BE1D7-9FDA-AF49-B893-F2CFFC6BEF29}"/>
              </a:ext>
            </a:extLst>
          </p:cNvPr>
          <p:cNvSpPr>
            <a:spLocks noGrp="1" noChangeArrowheads="1"/>
          </p:cNvSpPr>
          <p:nvPr>
            <p:ph type="dt" idx="10"/>
          </p:nvPr>
        </p:nvSpPr>
        <p:spPr>
          <a:ln/>
        </p:spPr>
        <p:txBody>
          <a:bodyPr/>
          <a:lstStyle>
            <a:lvl1pPr>
              <a:defRPr/>
            </a:lvl1pPr>
          </a:lstStyle>
          <a:p>
            <a:pPr>
              <a:defRPr/>
            </a:pPr>
            <a:endParaRPr lang="de-CH"/>
          </a:p>
        </p:txBody>
      </p:sp>
      <p:sp>
        <p:nvSpPr>
          <p:cNvPr id="3" name="Rectangle 4">
            <a:extLst>
              <a:ext uri="{FF2B5EF4-FFF2-40B4-BE49-F238E27FC236}">
                <a16:creationId xmlns:a16="http://schemas.microsoft.com/office/drawing/2014/main" id="{4020F26C-5226-F74F-B5F4-6B902E75DB09}"/>
              </a:ext>
            </a:extLst>
          </p:cNvPr>
          <p:cNvSpPr>
            <a:spLocks noGrp="1" noChangeArrowheads="1"/>
          </p:cNvSpPr>
          <p:nvPr>
            <p:ph type="ftr" idx="11"/>
          </p:nvPr>
        </p:nvSpPr>
        <p:spPr>
          <a:ln/>
        </p:spPr>
        <p:txBody>
          <a:bodyPr/>
          <a:lstStyle>
            <a:lvl1pPr>
              <a:defRPr/>
            </a:lvl1pPr>
          </a:lstStyle>
          <a:p>
            <a:pPr>
              <a:defRPr/>
            </a:pPr>
            <a:endParaRPr lang="de-CH"/>
          </a:p>
        </p:txBody>
      </p:sp>
      <p:sp>
        <p:nvSpPr>
          <p:cNvPr id="4" name="Rectangle 5">
            <a:extLst>
              <a:ext uri="{FF2B5EF4-FFF2-40B4-BE49-F238E27FC236}">
                <a16:creationId xmlns:a16="http://schemas.microsoft.com/office/drawing/2014/main" id="{B74C87A9-E795-BC45-BA30-9DC760BAC942}"/>
              </a:ext>
            </a:extLst>
          </p:cNvPr>
          <p:cNvSpPr>
            <a:spLocks noGrp="1" noChangeArrowheads="1"/>
          </p:cNvSpPr>
          <p:nvPr>
            <p:ph type="sldNum" idx="12"/>
          </p:nvPr>
        </p:nvSpPr>
        <p:spPr>
          <a:ln/>
        </p:spPr>
        <p:txBody>
          <a:bodyPr/>
          <a:lstStyle>
            <a:lvl1pPr>
              <a:defRPr/>
            </a:lvl1pPr>
          </a:lstStyle>
          <a:p>
            <a:pPr>
              <a:defRPr/>
            </a:pPr>
            <a:fld id="{BD4D4302-5005-6A4B-BAFD-CC16009ED9D3}" type="slidenum">
              <a:rPr lang="de-CH" altLang="de-CZ"/>
              <a:pPr>
                <a:defRPr/>
              </a:pPr>
              <a:t>‹Nr.›</a:t>
            </a:fld>
            <a:endParaRPr lang="de-CH" altLang="de-CZ"/>
          </a:p>
        </p:txBody>
      </p:sp>
    </p:spTree>
    <p:extLst>
      <p:ext uri="{BB962C8B-B14F-4D97-AF65-F5344CB8AC3E}">
        <p14:creationId xmlns:p14="http://schemas.microsoft.com/office/powerpoint/2010/main" val="378917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cs-CZ"/>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Mastertextformat bearbeiten</a:t>
            </a:r>
          </a:p>
        </p:txBody>
      </p:sp>
      <p:sp>
        <p:nvSpPr>
          <p:cNvPr id="5" name="Rectangle 3">
            <a:extLst>
              <a:ext uri="{FF2B5EF4-FFF2-40B4-BE49-F238E27FC236}">
                <a16:creationId xmlns:a16="http://schemas.microsoft.com/office/drawing/2014/main" id="{439AF258-CADA-0D47-A664-247880A6299F}"/>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BB81D2E9-832A-BB4A-8963-E06D81B46A93}"/>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92E4E28B-F8AF-4B41-8E90-D88FA9971A11}"/>
              </a:ext>
            </a:extLst>
          </p:cNvPr>
          <p:cNvSpPr>
            <a:spLocks noGrp="1" noChangeArrowheads="1"/>
          </p:cNvSpPr>
          <p:nvPr>
            <p:ph type="sldNum" idx="12"/>
          </p:nvPr>
        </p:nvSpPr>
        <p:spPr>
          <a:ln/>
        </p:spPr>
        <p:txBody>
          <a:bodyPr/>
          <a:lstStyle>
            <a:lvl1pPr>
              <a:defRPr/>
            </a:lvl1pPr>
          </a:lstStyle>
          <a:p>
            <a:pPr>
              <a:defRPr/>
            </a:pPr>
            <a:fld id="{E0DE6CD4-70BC-A54F-8C01-53A81E99E301}" type="slidenum">
              <a:rPr lang="de-CH" altLang="de-CZ"/>
              <a:pPr>
                <a:defRPr/>
              </a:pPr>
              <a:t>‹Nr.›</a:t>
            </a:fld>
            <a:endParaRPr lang="de-CH" altLang="de-CZ"/>
          </a:p>
        </p:txBody>
      </p:sp>
    </p:spTree>
    <p:extLst>
      <p:ext uri="{BB962C8B-B14F-4D97-AF65-F5344CB8AC3E}">
        <p14:creationId xmlns:p14="http://schemas.microsoft.com/office/powerpoint/2010/main" val="51333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cs-CZ"/>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Mastertextformat bearbeiten</a:t>
            </a:r>
          </a:p>
        </p:txBody>
      </p:sp>
      <p:sp>
        <p:nvSpPr>
          <p:cNvPr id="5" name="Rectangle 3">
            <a:extLst>
              <a:ext uri="{FF2B5EF4-FFF2-40B4-BE49-F238E27FC236}">
                <a16:creationId xmlns:a16="http://schemas.microsoft.com/office/drawing/2014/main" id="{607C1FEB-0BC0-4849-9D79-16E6BFDE1036}"/>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8421ECD5-8C38-154E-85BD-12A46DF194FB}"/>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ABF2A4A2-EFA8-5247-9AEC-3A617389FF79}"/>
              </a:ext>
            </a:extLst>
          </p:cNvPr>
          <p:cNvSpPr>
            <a:spLocks noGrp="1" noChangeArrowheads="1"/>
          </p:cNvSpPr>
          <p:nvPr>
            <p:ph type="sldNum" idx="12"/>
          </p:nvPr>
        </p:nvSpPr>
        <p:spPr>
          <a:ln/>
        </p:spPr>
        <p:txBody>
          <a:bodyPr/>
          <a:lstStyle>
            <a:lvl1pPr>
              <a:defRPr/>
            </a:lvl1pPr>
          </a:lstStyle>
          <a:p>
            <a:pPr>
              <a:defRPr/>
            </a:pPr>
            <a:fld id="{F96E58E9-1E72-ED43-97B3-D272CFBDD68A}" type="slidenum">
              <a:rPr lang="de-CH" altLang="de-CZ"/>
              <a:pPr>
                <a:defRPr/>
              </a:pPr>
              <a:t>‹Nr.›</a:t>
            </a:fld>
            <a:endParaRPr lang="de-CH" altLang="de-CZ"/>
          </a:p>
        </p:txBody>
      </p:sp>
    </p:spTree>
    <p:extLst>
      <p:ext uri="{BB962C8B-B14F-4D97-AF65-F5344CB8AC3E}">
        <p14:creationId xmlns:p14="http://schemas.microsoft.com/office/powerpoint/2010/main" val="59622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FBDFC310-BB74-EF44-81D0-6E550DE8D4FF}"/>
              </a:ext>
            </a:extLst>
          </p:cNvPr>
          <p:cNvSpPr>
            <a:spLocks noGrp="1" noChangeArrowheads="1"/>
          </p:cNvSpPr>
          <p:nvPr>
            <p:ph type="title"/>
          </p:nvPr>
        </p:nvSpPr>
        <p:spPr bwMode="auto">
          <a:xfrm>
            <a:off x="457200" y="128588"/>
            <a:ext cx="82169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de-CZ"/>
              <a:t>Klicken Sie, um das Format des Titeltextes zu bearbeiten</a:t>
            </a:r>
          </a:p>
        </p:txBody>
      </p:sp>
      <p:sp>
        <p:nvSpPr>
          <p:cNvPr id="1027" name="Rectangle 2">
            <a:extLst>
              <a:ext uri="{FF2B5EF4-FFF2-40B4-BE49-F238E27FC236}">
                <a16:creationId xmlns:a16="http://schemas.microsoft.com/office/drawing/2014/main" id="{C9A8B759-8434-9E46-9D67-5EE3E5A3E9FB}"/>
              </a:ext>
            </a:extLst>
          </p:cNvPr>
          <p:cNvSpPr>
            <a:spLocks noGrp="1" noChangeArrowheads="1"/>
          </p:cNvSpPr>
          <p:nvPr>
            <p:ph type="body" idx="1"/>
          </p:nvPr>
        </p:nvSpPr>
        <p:spPr bwMode="auto">
          <a:xfrm>
            <a:off x="457200" y="1600200"/>
            <a:ext cx="8216900"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de-CZ"/>
              <a:t>Klicken Sie, um die Formate des Gliederungstextes zu bearbeiten</a:t>
            </a:r>
          </a:p>
          <a:p>
            <a:pPr lvl="1"/>
            <a:r>
              <a:rPr lang="en-GB" altLang="de-CZ"/>
              <a:t>Zweite Gliederungsebene</a:t>
            </a:r>
          </a:p>
          <a:p>
            <a:pPr lvl="2"/>
            <a:r>
              <a:rPr lang="en-GB" altLang="de-CZ"/>
              <a:t>Dritte Gliederungsebene</a:t>
            </a:r>
          </a:p>
          <a:p>
            <a:pPr lvl="3"/>
            <a:r>
              <a:rPr lang="en-GB" altLang="de-CZ"/>
              <a:t>Vierte Gliederungsebene</a:t>
            </a:r>
          </a:p>
          <a:p>
            <a:pPr lvl="4"/>
            <a:r>
              <a:rPr lang="en-GB" altLang="de-CZ"/>
              <a:t>Fünfte Gliederungsebene</a:t>
            </a:r>
          </a:p>
          <a:p>
            <a:pPr lvl="4"/>
            <a:r>
              <a:rPr lang="en-GB" altLang="de-CZ"/>
              <a:t>Sechste Gliederungsebene</a:t>
            </a:r>
          </a:p>
          <a:p>
            <a:pPr lvl="4"/>
            <a:r>
              <a:rPr lang="en-GB" altLang="de-CZ"/>
              <a:t>Siebente Gliederungsebene</a:t>
            </a:r>
          </a:p>
          <a:p>
            <a:pPr lvl="4"/>
            <a:r>
              <a:rPr lang="en-GB" altLang="de-CZ"/>
              <a:t>Achte Gliederungsebene</a:t>
            </a:r>
          </a:p>
          <a:p>
            <a:pPr lvl="4"/>
            <a:r>
              <a:rPr lang="en-GB" altLang="de-CZ"/>
              <a:t>Neunte Gliederungsebene</a:t>
            </a:r>
          </a:p>
        </p:txBody>
      </p:sp>
      <p:sp>
        <p:nvSpPr>
          <p:cNvPr id="2" name="Rectangle 3">
            <a:extLst>
              <a:ext uri="{FF2B5EF4-FFF2-40B4-BE49-F238E27FC236}">
                <a16:creationId xmlns:a16="http://schemas.microsoft.com/office/drawing/2014/main" id="{BDCD97D5-2297-E046-8F42-28D88723A4A1}"/>
              </a:ext>
            </a:extLst>
          </p:cNvPr>
          <p:cNvSpPr>
            <a:spLocks noGrp="1" noChangeArrowheads="1"/>
          </p:cNvSpPr>
          <p:nvPr>
            <p:ph type="dt"/>
          </p:nvPr>
        </p:nvSpPr>
        <p:spPr bwMode="auto">
          <a:xfrm>
            <a:off x="457200" y="6245225"/>
            <a:ext cx="2120900" cy="463550"/>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charset="0"/>
              </a:defRPr>
            </a:lvl1pPr>
          </a:lstStyle>
          <a:p>
            <a:pPr>
              <a:defRPr/>
            </a:pPr>
            <a:endParaRPr lang="de-CH"/>
          </a:p>
        </p:txBody>
      </p:sp>
      <p:sp>
        <p:nvSpPr>
          <p:cNvPr id="1028" name="Rectangle 4">
            <a:extLst>
              <a:ext uri="{FF2B5EF4-FFF2-40B4-BE49-F238E27FC236}">
                <a16:creationId xmlns:a16="http://schemas.microsoft.com/office/drawing/2014/main" id="{CBFC42E6-3474-7440-8D05-B8FCAEFB25E0}"/>
              </a:ext>
            </a:extLst>
          </p:cNvPr>
          <p:cNvSpPr>
            <a:spLocks noGrp="1" noChangeArrowheads="1"/>
          </p:cNvSpPr>
          <p:nvPr>
            <p:ph type="ftr"/>
          </p:nvPr>
        </p:nvSpPr>
        <p:spPr bwMode="auto">
          <a:xfrm>
            <a:off x="3124200" y="6245225"/>
            <a:ext cx="2882900" cy="463550"/>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charset="0"/>
              </a:defRPr>
            </a:lvl1pPr>
          </a:lstStyle>
          <a:p>
            <a:pPr>
              <a:defRPr/>
            </a:pPr>
            <a:endParaRPr lang="de-CH"/>
          </a:p>
        </p:txBody>
      </p:sp>
      <p:sp>
        <p:nvSpPr>
          <p:cNvPr id="1029" name="Rectangle 5">
            <a:extLst>
              <a:ext uri="{FF2B5EF4-FFF2-40B4-BE49-F238E27FC236}">
                <a16:creationId xmlns:a16="http://schemas.microsoft.com/office/drawing/2014/main" id="{B42E4ADF-90EA-0043-9AB6-BD05A4DD2526}"/>
              </a:ext>
            </a:extLst>
          </p:cNvPr>
          <p:cNvSpPr>
            <a:spLocks noGrp="1" noChangeArrowheads="1"/>
          </p:cNvSpPr>
          <p:nvPr>
            <p:ph type="sldNum"/>
          </p:nvPr>
        </p:nvSpPr>
        <p:spPr bwMode="auto">
          <a:xfrm>
            <a:off x="6553200" y="6245225"/>
            <a:ext cx="2120900" cy="463550"/>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fld id="{14A9BD96-53B4-254C-A6BB-7A1D4577B10C}" type="slidenum">
              <a:rPr lang="de-CH" altLang="de-CZ"/>
              <a:pPr>
                <a:defRPr/>
              </a:pPr>
              <a:t>‹Nr.›</a:t>
            </a:fld>
            <a:endParaRPr lang="de-CH" altLang="de-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charset="0"/>
        </a:defRPr>
      </a:lvl5pPr>
      <a:lvl6pPr marL="25146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charset="0"/>
        </a:defRPr>
      </a:lvl6pPr>
      <a:lvl7pPr marL="29718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charset="0"/>
        </a:defRPr>
      </a:lvl7pPr>
      <a:lvl8pPr marL="34290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charset="0"/>
        </a:defRPr>
      </a:lvl8pPr>
      <a:lvl9pPr marL="38862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WnejwfnkO44" TargetMode="External"/><Relationship Id="rId2" Type="http://schemas.openxmlformats.org/officeDocument/2006/relationships/hyperlink" Target="https://postnauka.ru/video/9556"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el 1">
            <a:extLst>
              <a:ext uri="{FF2B5EF4-FFF2-40B4-BE49-F238E27FC236}">
                <a16:creationId xmlns:a16="http://schemas.microsoft.com/office/drawing/2014/main" id="{89A8AE99-DCCB-5F45-B693-24937314A836}"/>
              </a:ext>
            </a:extLst>
          </p:cNvPr>
          <p:cNvSpPr>
            <a:spLocks noGrp="1" noChangeArrowheads="1"/>
          </p:cNvSpPr>
          <p:nvPr>
            <p:ph type="ctrTitle"/>
          </p:nvPr>
        </p:nvSpPr>
        <p:spPr/>
        <p:txBody>
          <a:bodyPr/>
          <a:lstStyle/>
          <a:p>
            <a:r>
              <a:rPr lang="ru-RU" altLang="de-CZ">
                <a:latin typeface="Times New Roman" panose="02020603050405020304" pitchFamily="18" charset="0"/>
              </a:rPr>
              <a:t>Современный русский язык</a:t>
            </a:r>
            <a:endParaRPr lang="de-CZ" altLang="de-CZ">
              <a:latin typeface="Times New Roman" panose="02020603050405020304" pitchFamily="18" charset="0"/>
            </a:endParaRPr>
          </a:p>
        </p:txBody>
      </p:sp>
      <p:sp>
        <p:nvSpPr>
          <p:cNvPr id="92162" name="Untertitel 2">
            <a:extLst>
              <a:ext uri="{FF2B5EF4-FFF2-40B4-BE49-F238E27FC236}">
                <a16:creationId xmlns:a16="http://schemas.microsoft.com/office/drawing/2014/main" id="{2E70A669-97A4-3D4B-9B4C-78A86800F7DB}"/>
              </a:ext>
            </a:extLst>
          </p:cNvPr>
          <p:cNvSpPr>
            <a:spLocks noGrp="1" noChangeArrowheads="1"/>
          </p:cNvSpPr>
          <p:nvPr>
            <p:ph type="subTitle" idx="1"/>
          </p:nvPr>
        </p:nvSpPr>
        <p:spPr/>
        <p:txBody>
          <a:bodyPr/>
          <a:lstStyle/>
          <a:p>
            <a:r>
              <a:rPr lang="cs-CZ" altLang="de-CZ">
                <a:latin typeface="Times New Roman" panose="02020603050405020304" pitchFamily="18" charset="0"/>
              </a:rPr>
              <a:t>Markus Giger</a:t>
            </a:r>
            <a:endParaRPr lang="de-CZ" altLang="de-CZ">
              <a:latin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76576" y="163336"/>
            <a:ext cx="8438445" cy="6497108"/>
          </a:xfrm>
        </p:spPr>
        <p:txBody>
          <a:bodyPr>
            <a:noAutofit/>
          </a:bodyPr>
          <a:lstStyle/>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Мы из этого понимаем, что Москва – это город. Но </a:t>
            </a:r>
            <a:r>
              <a:rPr lang="ru-RU" sz="2800" i="1" dirty="0">
                <a:latin typeface="Times New Roman" panose="02020603050405020304" pitchFamily="18" charset="0"/>
                <a:cs typeface="Times New Roman" panose="02020603050405020304" pitchFamily="18" charset="0"/>
              </a:rPr>
              <a:t>разводить кур</a:t>
            </a:r>
            <a:r>
              <a:rPr lang="ru-RU" sz="2800" dirty="0">
                <a:latin typeface="Times New Roman" panose="02020603050405020304" pitchFamily="18" charset="0"/>
                <a:cs typeface="Times New Roman" panose="02020603050405020304" pitchFamily="18" charset="0"/>
              </a:rPr>
              <a:t> и </a:t>
            </a:r>
            <a:r>
              <a:rPr lang="ru-RU" sz="2800" i="1" dirty="0">
                <a:latin typeface="Times New Roman" panose="02020603050405020304" pitchFamily="18" charset="0"/>
                <a:cs typeface="Times New Roman" panose="02020603050405020304" pitchFamily="18" charset="0"/>
              </a:rPr>
              <a:t>топить углем</a:t>
            </a:r>
            <a:r>
              <a:rPr lang="ru-RU" sz="2800" dirty="0">
                <a:latin typeface="Times New Roman" panose="02020603050405020304" pitchFamily="18" charset="0"/>
                <a:cs typeface="Times New Roman" panose="02020603050405020304" pitchFamily="18" charset="0"/>
              </a:rPr>
              <a:t>, это к городу не подходит.</a:t>
            </a:r>
            <a:endParaRPr lang="cs-CZ"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Ср. небольшие районы (бывшие деревни) на окраине Праги</a:t>
            </a:r>
          </a:p>
          <a:p>
            <a:pPr marL="457200" indent="-457200">
              <a:buFont typeface="Arial" panose="020B0604020202020204" pitchFamily="34" charset="0"/>
              <a:buChar char="•"/>
              <a:defRPr/>
            </a:pPr>
            <a:r>
              <a:rPr lang="ru-RU" sz="2800" i="1" dirty="0">
                <a:latin typeface="Times New Roman" panose="02020603050405020304" pitchFamily="18" charset="0"/>
                <a:cs typeface="Times New Roman" panose="02020603050405020304" pitchFamily="18" charset="0"/>
              </a:rPr>
              <a:t>Книги</a:t>
            </a:r>
            <a:r>
              <a:rPr lang="ru-RU" sz="2800" dirty="0">
                <a:latin typeface="Times New Roman" panose="02020603050405020304" pitchFamily="18" charset="0"/>
                <a:cs typeface="Times New Roman" panose="02020603050405020304" pitchFamily="18" charset="0"/>
              </a:rPr>
              <a:t> могут быть </a:t>
            </a:r>
            <a:r>
              <a:rPr lang="ru-RU" sz="2800" i="1" dirty="0">
                <a:latin typeface="Times New Roman" panose="02020603050405020304" pitchFamily="18" charset="0"/>
                <a:cs typeface="Times New Roman" panose="02020603050405020304" pitchFamily="18" charset="0"/>
              </a:rPr>
              <a:t>толстыми</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столы</a:t>
            </a:r>
            <a:r>
              <a:rPr lang="ru-RU" sz="2800" dirty="0">
                <a:latin typeface="Times New Roman" panose="02020603050405020304" pitchFamily="18" charset="0"/>
                <a:cs typeface="Times New Roman" panose="02020603050405020304" pitchFamily="18" charset="0"/>
              </a:rPr>
              <a:t> – </a:t>
            </a:r>
            <a:r>
              <a:rPr lang="ru-RU" sz="2800" i="1" dirty="0">
                <a:latin typeface="Times New Roman" panose="02020603050405020304" pitchFamily="18" charset="0"/>
                <a:cs typeface="Times New Roman" panose="02020603050405020304" pitchFamily="18" charset="0"/>
              </a:rPr>
              <a:t>длинными</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широкими</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высокими</a:t>
            </a:r>
            <a:r>
              <a:rPr lang="ru-RU" sz="2800" dirty="0">
                <a:latin typeface="Times New Roman" panose="02020603050405020304" pitchFamily="18" charset="0"/>
                <a:cs typeface="Times New Roman" panose="02020603050405020304" pitchFamily="18" charset="0"/>
              </a:rPr>
              <a:t>, но вряд ли </a:t>
            </a:r>
            <a:r>
              <a:rPr lang="ru-RU" sz="2800" i="1" dirty="0">
                <a:latin typeface="Times New Roman" panose="02020603050405020304" pitchFamily="18" charset="0"/>
                <a:cs typeface="Times New Roman" panose="02020603050405020304" pitchFamily="18" charset="0"/>
              </a:rPr>
              <a:t>толстыми </a:t>
            </a:r>
            <a:r>
              <a:rPr lang="ru-RU" sz="2800" dirty="0">
                <a:latin typeface="Times New Roman" panose="02020603050405020304" pitchFamily="18" charset="0"/>
                <a:cs typeface="Times New Roman" panose="02020603050405020304" pitchFamily="18" charset="0"/>
              </a:rPr>
              <a:t>(хотя сегодня в Интернете примеры есть, но относительно мало).</a:t>
            </a: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Причина очевидна, одна размерность нас интересует больше, чем другая, потому что мы предметы употребляем определенным способом</a:t>
            </a:r>
          </a:p>
        </p:txBody>
      </p:sp>
    </p:spTree>
    <p:extLst>
      <p:ext uri="{BB962C8B-B14F-4D97-AF65-F5344CB8AC3E}">
        <p14:creationId xmlns:p14="http://schemas.microsoft.com/office/powerpoint/2010/main" val="921297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6A45B2E-474E-D147-B359-5D66D570DF50}"/>
              </a:ext>
            </a:extLst>
          </p:cNvPr>
          <p:cNvPicPr>
            <a:picLocks noChangeAspect="1"/>
          </p:cNvPicPr>
          <p:nvPr/>
        </p:nvPicPr>
        <p:blipFill>
          <a:blip r:embed="rId2"/>
          <a:stretch>
            <a:fillRect/>
          </a:stretch>
        </p:blipFill>
        <p:spPr>
          <a:xfrm>
            <a:off x="1664918" y="0"/>
            <a:ext cx="5814164" cy="6858000"/>
          </a:xfrm>
          <a:prstGeom prst="rect">
            <a:avLst/>
          </a:prstGeom>
        </p:spPr>
      </p:pic>
    </p:spTree>
    <p:extLst>
      <p:ext uri="{BB962C8B-B14F-4D97-AF65-F5344CB8AC3E}">
        <p14:creationId xmlns:p14="http://schemas.microsoft.com/office/powerpoint/2010/main" val="61457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76576" y="163336"/>
            <a:ext cx="8438445" cy="6497108"/>
          </a:xfrm>
        </p:spPr>
        <p:txBody>
          <a:bodyPr>
            <a:noAutofit/>
          </a:bodyPr>
          <a:lstStyle/>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Какие «семы» входят в концепт (значение, означаемое) </a:t>
            </a:r>
            <a:r>
              <a:rPr lang="ru-RU" sz="2800" i="1" dirty="0">
                <a:latin typeface="Times New Roman" panose="02020603050405020304" pitchFamily="18" charset="0"/>
                <a:cs typeface="Times New Roman" panose="02020603050405020304" pitchFamily="18" charset="0"/>
              </a:rPr>
              <a:t>птицы</a:t>
            </a:r>
            <a:r>
              <a:rPr lang="ru-RU" sz="2800" dirty="0">
                <a:latin typeface="Times New Roman" panose="02020603050405020304" pitchFamily="18" charset="0"/>
                <a:cs typeface="Times New Roman" panose="02020603050405020304" pitchFamily="18" charset="0"/>
              </a:rPr>
              <a:t>? Нужны </a:t>
            </a:r>
            <a:r>
              <a:rPr lang="ru-RU" sz="2800" i="1" dirty="0">
                <a:latin typeface="Times New Roman" panose="02020603050405020304" pitchFamily="18" charset="0"/>
                <a:cs typeface="Times New Roman" panose="02020603050405020304" pitchFamily="18" charset="0"/>
              </a:rPr>
              <a:t>перья</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Крылья</a:t>
            </a:r>
            <a:r>
              <a:rPr lang="ru-RU" sz="2800" dirty="0">
                <a:latin typeface="Times New Roman" panose="02020603050405020304" pitchFamily="18" charset="0"/>
                <a:cs typeface="Times New Roman" panose="02020603050405020304" pitchFamily="18" charset="0"/>
              </a:rPr>
              <a:t>? Обязательно </a:t>
            </a:r>
            <a:r>
              <a:rPr lang="ru-RU" sz="2800" i="1" dirty="0">
                <a:latin typeface="Times New Roman" panose="02020603050405020304" pitchFamily="18" charset="0"/>
                <a:cs typeface="Times New Roman" panose="02020603050405020304" pitchFamily="18" charset="0"/>
              </a:rPr>
              <a:t>летает</a:t>
            </a:r>
            <a:r>
              <a:rPr lang="ru-RU" sz="28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Мы конечно знаем, что есть </a:t>
            </a:r>
            <a:r>
              <a:rPr lang="ru-RU" sz="2800" i="1" dirty="0">
                <a:latin typeface="Times New Roman" panose="02020603050405020304" pitchFamily="18" charset="0"/>
                <a:cs typeface="Times New Roman" panose="02020603050405020304" pitchFamily="18" charset="0"/>
              </a:rPr>
              <a:t>нелетающие птицы</a:t>
            </a:r>
            <a:r>
              <a:rPr lang="ru-RU" sz="2800" dirty="0">
                <a:latin typeface="Times New Roman" panose="02020603050405020304" pitchFamily="18" charset="0"/>
                <a:cs typeface="Times New Roman" panose="02020603050405020304" pitchFamily="18" charset="0"/>
              </a:rPr>
              <a:t>. Но если объяснить ребенку, что делает </a:t>
            </a:r>
            <a:r>
              <a:rPr lang="ru-RU" sz="2800" i="1" dirty="0">
                <a:latin typeface="Times New Roman" panose="02020603050405020304" pitchFamily="18" charset="0"/>
                <a:cs typeface="Times New Roman" panose="02020603050405020304" pitchFamily="18" charset="0"/>
              </a:rPr>
              <a:t>птица</a:t>
            </a:r>
            <a:r>
              <a:rPr lang="ru-RU" sz="2800" dirty="0">
                <a:latin typeface="Times New Roman" panose="02020603050405020304" pitchFamily="18" charset="0"/>
                <a:cs typeface="Times New Roman" panose="02020603050405020304" pitchFamily="18" charset="0"/>
              </a:rPr>
              <a:t>, наверно каждый из нас скажет, что </a:t>
            </a:r>
            <a:r>
              <a:rPr lang="ru-RU" sz="2800" i="1" dirty="0">
                <a:latin typeface="Times New Roman" panose="02020603050405020304" pitchFamily="18" charset="0"/>
                <a:cs typeface="Times New Roman" panose="02020603050405020304" pitchFamily="18" charset="0"/>
              </a:rPr>
              <a:t>птица летает</a:t>
            </a:r>
            <a:r>
              <a:rPr lang="ru-RU" sz="28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Кстати, уже сам термин «нелетающие птицы» показывает, что в концепт птицы входит способность летать. Разве мы говорим о «нелетающих млекопитающих»?</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Но есть </a:t>
            </a:r>
            <a:r>
              <a:rPr lang="ru-RU" sz="2800" i="1" dirty="0">
                <a:latin typeface="Times New Roman" panose="02020603050405020304" pitchFamily="18" charset="0"/>
                <a:cs typeface="Times New Roman" panose="02020603050405020304" pitchFamily="18" charset="0"/>
              </a:rPr>
              <a:t>летучие рыбы</a:t>
            </a:r>
            <a:r>
              <a:rPr lang="ru-RU" sz="2800" dirty="0">
                <a:latin typeface="Times New Roman" panose="02020603050405020304" pitchFamily="18" charset="0"/>
                <a:cs typeface="Times New Roman" panose="02020603050405020304" pitchFamily="18" charset="0"/>
              </a:rPr>
              <a:t>, конечно способность летать не входит в концепт рыбы (хотя это на самом деле не «летающие рыбы»)</a:t>
            </a:r>
          </a:p>
        </p:txBody>
      </p:sp>
    </p:spTree>
    <p:extLst>
      <p:ext uri="{BB962C8B-B14F-4D97-AF65-F5344CB8AC3E}">
        <p14:creationId xmlns:p14="http://schemas.microsoft.com/office/powerpoint/2010/main" val="2159548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76576" y="163336"/>
            <a:ext cx="8438445" cy="6497108"/>
          </a:xfrm>
        </p:spPr>
        <p:txBody>
          <a:bodyPr>
            <a:noAutofit/>
          </a:bodyPr>
          <a:lstStyle/>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Словарь чешского языка </a:t>
            </a:r>
            <a:r>
              <a:rPr lang="cs-CZ" sz="2800" dirty="0">
                <a:latin typeface="Times New Roman" panose="02020603050405020304" pitchFamily="18" charset="0"/>
                <a:cs typeface="Times New Roman" panose="02020603050405020304" pitchFamily="18" charset="0"/>
              </a:rPr>
              <a:t>PSJČ (IV, </a:t>
            </a:r>
            <a:r>
              <a:rPr lang="ru-RU" sz="2800" dirty="0">
                <a:latin typeface="Times New Roman" panose="02020603050405020304" pitchFamily="18" charset="0"/>
                <a:cs typeface="Times New Roman" panose="02020603050405020304" pitchFamily="18" charset="0"/>
              </a:rPr>
              <a:t>с. 154) пишет: </a:t>
            </a:r>
            <a:r>
              <a:rPr lang="cs-CZ" sz="2800" i="1" dirty="0">
                <a:latin typeface="Times New Roman" panose="02020603050405020304" pitchFamily="18" charset="0"/>
                <a:cs typeface="Times New Roman" panose="02020603050405020304" pitchFamily="18" charset="0"/>
              </a:rPr>
              <a:t>pavouk – hmyz vyznačující se snováním pavučin</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Более новые словари так больше не пишут. Мы конечно сегодня заем, что паук, это не насекомое</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Это нас учат в школе. Но исключает ли языковой концепт чешского слова </a:t>
            </a:r>
            <a:r>
              <a:rPr lang="cs-CZ" sz="2800" i="1" dirty="0">
                <a:latin typeface="Times New Roman" panose="02020603050405020304" pitchFamily="18" charset="0"/>
                <a:cs typeface="Times New Roman" panose="02020603050405020304" pitchFamily="18" charset="0"/>
              </a:rPr>
              <a:t>hmyz</a:t>
            </a:r>
            <a:r>
              <a:rPr lang="ru-RU" sz="2800" dirty="0">
                <a:latin typeface="Times New Roman" panose="02020603050405020304" pitchFamily="18" charset="0"/>
                <a:cs typeface="Times New Roman" panose="02020603050405020304" pitchFamily="18" charset="0"/>
              </a:rPr>
              <a:t> действительно сегодня пауков? О </a:t>
            </a:r>
            <a:r>
              <a:rPr lang="ru-RU" sz="2800" i="1" dirty="0">
                <a:latin typeface="Times New Roman" panose="02020603050405020304" pitchFamily="18" charset="0"/>
                <a:cs typeface="Times New Roman" panose="02020603050405020304" pitchFamily="18" charset="0"/>
              </a:rPr>
              <a:t>членистоногих</a:t>
            </a:r>
            <a:r>
              <a:rPr lang="ru-RU" sz="2800" dirty="0">
                <a:latin typeface="Times New Roman" panose="02020603050405020304" pitchFamily="18" charset="0"/>
                <a:cs typeface="Times New Roman" panose="02020603050405020304" pitchFamily="18" charset="0"/>
              </a:rPr>
              <a:t> люди обычно не говорят. Можно сказать: </a:t>
            </a:r>
            <a:r>
              <a:rPr lang="cs-CZ" sz="2800" i="1" dirty="0">
                <a:latin typeface="Times New Roman" panose="02020603050405020304" pitchFamily="18" charset="0"/>
                <a:cs typeface="Times New Roman" panose="02020603050405020304" pitchFamily="18" charset="0"/>
              </a:rPr>
              <a:t>Tam leze nějaký hmyz</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Но вряд ли </a:t>
            </a:r>
            <a:r>
              <a:rPr lang="cs-CZ" sz="2800" i="1" dirty="0">
                <a:latin typeface="Times New Roman" panose="02020603050405020304" pitchFamily="18" charset="0"/>
                <a:cs typeface="Times New Roman" panose="02020603050405020304" pitchFamily="18" charset="0"/>
              </a:rPr>
              <a:t>Tam leze nějaký členovec</a:t>
            </a:r>
            <a:r>
              <a:rPr lang="cs-CZ"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Ср. диссертацию Ю. А. </a:t>
            </a:r>
            <a:r>
              <a:rPr lang="ru-RU" sz="2800" dirty="0" err="1">
                <a:latin typeface="Times New Roman" panose="02020603050405020304" pitchFamily="18" charset="0"/>
                <a:cs typeface="Times New Roman" panose="02020603050405020304" pitchFamily="18" charset="0"/>
              </a:rPr>
              <a:t>Кривощаповой</a:t>
            </a:r>
            <a:r>
              <a:rPr lang="ru-RU" sz="2800" dirty="0">
                <a:latin typeface="Times New Roman" panose="02020603050405020304" pitchFamily="18" charset="0"/>
                <a:cs typeface="Times New Roman" panose="02020603050405020304" pitchFamily="18" charset="0"/>
              </a:rPr>
              <a:t> (2007) «Русская энтомологическая лексика в этнолингвистическом освещении», где находится глава «Наивная энтомологическая категориальная система и ее реализация в языке» и где между </a:t>
            </a:r>
          </a:p>
        </p:txBody>
      </p:sp>
    </p:spTree>
    <p:extLst>
      <p:ext uri="{BB962C8B-B14F-4D97-AF65-F5344CB8AC3E}">
        <p14:creationId xmlns:p14="http://schemas.microsoft.com/office/powerpoint/2010/main" val="1915868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98449" y="298450"/>
            <a:ext cx="8543925" cy="6353175"/>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прочим приводится «Особое внимание уделяется в работе и народным представлениям, связанным с конкретными персоналиями мира насекомых, среди которых бабочка, мотылек, божья коровка, жуки, паук, муравей, кузнечик, сверчок, медведка, саранча, стрекоза и др.» и «В результате анализа были представлены 11 этнолингвистических портретов насекомых: бабочка (мотылек), блоха, божья коровка, вошь, жуки, комар, кузнечик (сверчок, медведка), муравей, муха, паук, пчела (оса)»</a:t>
            </a: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С точки зрения языковых значений </a:t>
            </a:r>
            <a:r>
              <a:rPr lang="ru-RU" sz="2800" i="1" dirty="0">
                <a:latin typeface="Times New Roman" panose="02020603050405020304" pitchFamily="18" charset="0"/>
                <a:cs typeface="Times New Roman" panose="02020603050405020304" pitchFamily="18" charset="0"/>
              </a:rPr>
              <a:t>паук</a:t>
            </a:r>
            <a:r>
              <a:rPr lang="ru-RU" sz="2800" dirty="0">
                <a:latin typeface="Times New Roman" panose="02020603050405020304" pitchFamily="18" charset="0"/>
                <a:cs typeface="Times New Roman" panose="02020603050405020304" pitchFamily="18" charset="0"/>
              </a:rPr>
              <a:t> и </a:t>
            </a:r>
            <a:r>
              <a:rPr lang="ru-RU" sz="2800" i="1" dirty="0">
                <a:latin typeface="Times New Roman" panose="02020603050405020304" pitchFamily="18" charset="0"/>
                <a:cs typeface="Times New Roman" panose="02020603050405020304" pitchFamily="18" charset="0"/>
              </a:rPr>
              <a:t>насекомое</a:t>
            </a:r>
            <a:r>
              <a:rPr lang="ru-RU" sz="2800" dirty="0">
                <a:latin typeface="Times New Roman" panose="02020603050405020304" pitchFamily="18" charset="0"/>
                <a:cs typeface="Times New Roman" panose="02020603050405020304" pitchFamily="18" charset="0"/>
              </a:rPr>
              <a:t> не исключают друг друга</a:t>
            </a:r>
          </a:p>
        </p:txBody>
      </p:sp>
    </p:spTree>
    <p:extLst>
      <p:ext uri="{BB962C8B-B14F-4D97-AF65-F5344CB8AC3E}">
        <p14:creationId xmlns:p14="http://schemas.microsoft.com/office/powerpoint/2010/main" val="914409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68325" y="504825"/>
            <a:ext cx="8229600" cy="6051550"/>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В естественном языке семантика слов обычно не организована таким образом, чтобы мы могли точно сказать, что то или иное слово (тот или иной концепт) имеет точно те или иные свойства, семы, других сем у него нет, это слово/этот концепт входит только и без сомнений сюда и только сюда.</a:t>
            </a:r>
          </a:p>
          <a:p>
            <a:pPr marL="457200" indent="-457200">
              <a:buFont typeface="Arial" panose="020B0604020202020204" pitchFamily="34" charset="0"/>
              <a:buChar char="•"/>
            </a:pPr>
            <a:r>
              <a:rPr lang="ru-RU" sz="2800" dirty="0" err="1">
                <a:latin typeface="Times New Roman" panose="02020603050405020304" pitchFamily="18" charset="0"/>
                <a:cs typeface="Times New Roman" panose="02020603050405020304" pitchFamily="18" charset="0"/>
              </a:rPr>
              <a:t>Когнитивисты</a:t>
            </a:r>
            <a:r>
              <a:rPr lang="ru-RU" sz="2800" dirty="0">
                <a:latin typeface="Times New Roman" panose="02020603050405020304" pitchFamily="18" charset="0"/>
                <a:cs typeface="Times New Roman" panose="02020603050405020304" pitchFamily="18" charset="0"/>
              </a:rPr>
              <a:t> утверждают, что концептуальные структуры в языке часто основываются на нашем опыте, на том, как мы воспринимаем мир. Они </a:t>
            </a:r>
            <a:r>
              <a:rPr lang="ru-RU" sz="2800" u="sng" dirty="0" err="1">
                <a:latin typeface="Times New Roman" panose="02020603050405020304" pitchFamily="18" charset="0"/>
                <a:cs typeface="Times New Roman" panose="02020603050405020304" pitchFamily="18" charset="0"/>
              </a:rPr>
              <a:t>антропоцентричны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Рахилина</a:t>
            </a:r>
            <a:r>
              <a:rPr lang="ru-RU" sz="2800" dirty="0">
                <a:latin typeface="Times New Roman" panose="02020603050405020304" pitchFamily="18" charset="0"/>
                <a:cs typeface="Times New Roman" panose="02020603050405020304" pitchFamily="18" charset="0"/>
              </a:rPr>
              <a:t> 1998, с. 281).</a:t>
            </a:r>
            <a:endParaRPr lang="cs-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7020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68325" y="504825"/>
            <a:ext cx="8229600" cy="6051550"/>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Это конечно тоже значит, что языковые концепты отличаются из-за культурных причин: концепт </a:t>
            </a:r>
            <a:r>
              <a:rPr lang="ru-RU" sz="2800" i="1" dirty="0">
                <a:latin typeface="Times New Roman" panose="02020603050405020304" pitchFamily="18" charset="0"/>
                <a:cs typeface="Times New Roman" panose="02020603050405020304" pitchFamily="18" charset="0"/>
              </a:rPr>
              <a:t>деревня</a:t>
            </a:r>
            <a:r>
              <a:rPr lang="ru-RU" sz="2800" dirty="0">
                <a:latin typeface="Times New Roman" panose="02020603050405020304" pitchFamily="18" charset="0"/>
                <a:cs typeface="Times New Roman" panose="02020603050405020304" pitchFamily="18" charset="0"/>
              </a:rPr>
              <a:t> в русском языке и концепт ч. </a:t>
            </a:r>
            <a:r>
              <a:rPr lang="cs-CZ" sz="2800" i="1" dirty="0">
                <a:latin typeface="Times New Roman" panose="02020603050405020304" pitchFamily="18" charset="0"/>
                <a:cs typeface="Times New Roman" panose="02020603050405020304" pitchFamily="18" charset="0"/>
              </a:rPr>
              <a:t>vesnice</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или нем. </a:t>
            </a:r>
            <a:r>
              <a:rPr lang="cs-CZ" sz="2800" i="1" dirty="0" err="1">
                <a:latin typeface="Times New Roman" panose="02020603050405020304" pitchFamily="18" charset="0"/>
                <a:cs typeface="Times New Roman" panose="02020603050405020304" pitchFamily="18" charset="0"/>
              </a:rPr>
              <a:t>Dorf</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отличаются друг от друга, хотя они принципиально похожи и являются типичными переводными эквивалентами. Но если сказать</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«Я вырос в деревне», это вызывает в русском контексте совсем другие ассоциации.</a:t>
            </a:r>
            <a:endParaRPr lang="cs-CZ"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В связи с этим будет тоже тема «Языковая картина мира», очень актуальная в российской лингвистике</a:t>
            </a:r>
            <a:endParaRPr lang="cs-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800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68325" y="504825"/>
            <a:ext cx="8229600" cy="6051550"/>
          </a:xfrm>
        </p:spPr>
        <p:txBody>
          <a:bodyPr>
            <a:noAutofit/>
          </a:bodyPr>
          <a:lstStyle/>
          <a:p>
            <a:pPr marL="457200" indent="-457200">
              <a:buFont typeface="Arial" panose="020B0604020202020204" pitchFamily="34" charset="0"/>
              <a:buChar char="•"/>
            </a:pPr>
            <a:r>
              <a:rPr lang="ru-RU" sz="2800" dirty="0" err="1">
                <a:latin typeface="Times New Roman" panose="02020603050405020304" pitchFamily="18" charset="0"/>
                <a:cs typeface="Times New Roman" panose="02020603050405020304" pitchFamily="18" charset="0"/>
              </a:rPr>
              <a:t>Когнитивисты</a:t>
            </a:r>
            <a:r>
              <a:rPr lang="ru-RU" sz="2800" dirty="0">
                <a:latin typeface="Times New Roman" panose="02020603050405020304" pitchFamily="18" charset="0"/>
                <a:cs typeface="Times New Roman" panose="02020603050405020304" pitchFamily="18" charset="0"/>
              </a:rPr>
              <a:t> обращают внимание на то, что </a:t>
            </a:r>
            <a:r>
              <a:rPr lang="ru-RU" sz="2800" dirty="0" err="1">
                <a:latin typeface="Times New Roman" panose="02020603050405020304" pitchFamily="18" charset="0"/>
                <a:cs typeface="Times New Roman" panose="02020603050405020304" pitchFamily="18" charset="0"/>
              </a:rPr>
              <a:t>бóльшую</a:t>
            </a:r>
            <a:r>
              <a:rPr lang="ru-RU" sz="2800" dirty="0">
                <a:latin typeface="Times New Roman" panose="02020603050405020304" pitchFamily="18" charset="0"/>
                <a:cs typeface="Times New Roman" panose="02020603050405020304" pitchFamily="18" charset="0"/>
              </a:rPr>
              <a:t> роль, чем строгие категории основывающиеся на логике, играют метафоры, метонимии и другие образы. Категоризация в языке происходит скорее на основе глобальных сходств, чем на основе имеющихся или отсутствующих отдельных сем</a:t>
            </a: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Так например время в языках часто выражается с помощью метафоры с пространством. По-русски говорят </a:t>
            </a:r>
            <a:r>
              <a:rPr lang="ru-RU" sz="2800" i="1" dirty="0">
                <a:latin typeface="Times New Roman" panose="02020603050405020304" pitchFamily="18" charset="0"/>
                <a:cs typeface="Times New Roman" panose="02020603050405020304" pitchFamily="18" charset="0"/>
              </a:rPr>
              <a:t>десять лет тому назад</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Назад</a:t>
            </a:r>
            <a:r>
              <a:rPr lang="ru-RU" sz="2800" dirty="0">
                <a:latin typeface="Times New Roman" panose="02020603050405020304" pitchFamily="18" charset="0"/>
                <a:cs typeface="Times New Roman" panose="02020603050405020304" pitchFamily="18" charset="0"/>
              </a:rPr>
              <a:t> значит «в сторону, противоположную направлению взгляда или основного движения» (</a:t>
            </a:r>
            <a:r>
              <a:rPr lang="ru-RU" sz="2800" dirty="0" err="1">
                <a:latin typeface="Times New Roman" panose="02020603050405020304" pitchFamily="18" charset="0"/>
                <a:cs typeface="Times New Roman" panose="02020603050405020304" pitchFamily="18" charset="0"/>
              </a:rPr>
              <a:t>викисловарь</a:t>
            </a:r>
            <a:r>
              <a:rPr lang="ru-RU" sz="2800" dirty="0">
                <a:latin typeface="Times New Roman" panose="02020603050405020304" pitchFamily="18" charset="0"/>
                <a:cs typeface="Times New Roman" panose="02020603050405020304" pitchFamily="18" charset="0"/>
              </a:rPr>
              <a:t>), т. е. мы видим пространство, в котором взгляд</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куда-то </a:t>
            </a:r>
            <a:endParaRPr lang="cs-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583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68325" y="504825"/>
            <a:ext cx="8229600" cy="6051550"/>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направлен, или происходит движение куда-то. И </a:t>
            </a:r>
            <a:r>
              <a:rPr lang="ru-RU" sz="2800" i="1" dirty="0">
                <a:latin typeface="Times New Roman" panose="02020603050405020304" pitchFamily="18" charset="0"/>
                <a:cs typeface="Times New Roman" panose="02020603050405020304" pitchFamily="18" charset="0"/>
              </a:rPr>
              <a:t>назад</a:t>
            </a:r>
            <a:r>
              <a:rPr lang="ru-RU" sz="2800" dirty="0">
                <a:latin typeface="Times New Roman" panose="02020603050405020304" pitchFamily="18" charset="0"/>
                <a:cs typeface="Times New Roman" panose="02020603050405020304" pitchFamily="18" charset="0"/>
              </a:rPr>
              <a:t>, это в обратную сторону. Первоначальное значение корня </a:t>
            </a:r>
            <a:r>
              <a:rPr lang="ru-RU" sz="2800" i="1" dirty="0">
                <a:latin typeface="Times New Roman" panose="02020603050405020304" pitchFamily="18" charset="0"/>
                <a:cs typeface="Times New Roman" panose="02020603050405020304" pitchFamily="18" charset="0"/>
              </a:rPr>
              <a:t>зад-</a:t>
            </a:r>
            <a:r>
              <a:rPr lang="ru-RU" sz="2800" dirty="0">
                <a:latin typeface="Times New Roman" panose="02020603050405020304" pitchFamily="18" charset="0"/>
                <a:cs typeface="Times New Roman" panose="02020603050405020304" pitchFamily="18" charset="0"/>
              </a:rPr>
              <a:t> может быть имеет связь с индоевропейским корнем со значением «задница»  (первоначальный человеческий опыт, его тело). </a:t>
            </a:r>
            <a:r>
              <a:rPr lang="ru-RU" sz="2800" i="1" dirty="0">
                <a:latin typeface="Times New Roman" panose="02020603050405020304" pitchFamily="18" charset="0"/>
                <a:cs typeface="Times New Roman" panose="02020603050405020304" pitchFamily="18" charset="0"/>
              </a:rPr>
              <a:t>Десять лет тому назад</a:t>
            </a:r>
            <a:r>
              <a:rPr lang="ru-RU" sz="2800" dirty="0">
                <a:latin typeface="Times New Roman" panose="02020603050405020304" pitchFamily="18" charset="0"/>
                <a:cs typeface="Times New Roman" panose="02020603050405020304" pitchFamily="18" charset="0"/>
              </a:rPr>
              <a:t>, это то время, что лежит </a:t>
            </a:r>
            <a:r>
              <a:rPr lang="ru-RU" sz="2800" i="1" dirty="0">
                <a:latin typeface="Times New Roman" panose="02020603050405020304" pitchFamily="18" charset="0"/>
                <a:cs typeface="Times New Roman" panose="02020603050405020304" pitchFamily="18" charset="0"/>
              </a:rPr>
              <a:t>за нами</a:t>
            </a:r>
            <a:r>
              <a:rPr lang="ru-RU" sz="2800" dirty="0">
                <a:latin typeface="Times New Roman" panose="02020603050405020304" pitchFamily="18" charset="0"/>
                <a:cs typeface="Times New Roman" panose="02020603050405020304" pitchFamily="18" charset="0"/>
              </a:rPr>
              <a:t>, и мы смотрим в будущее…</a:t>
            </a: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Но по-чешски то же самое выражается с помощью другой пространственной метафорой – </a:t>
            </a:r>
            <a:r>
              <a:rPr lang="cs-CZ" sz="2800" i="1" dirty="0">
                <a:latin typeface="Times New Roman" panose="02020603050405020304" pitchFamily="18" charset="0"/>
                <a:cs typeface="Times New Roman" panose="02020603050405020304" pitchFamily="18" charset="0"/>
              </a:rPr>
              <a:t>před deseti lety</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См. нем. </a:t>
            </a:r>
            <a:r>
              <a:rPr lang="cs-CZ" sz="2800" i="1" dirty="0">
                <a:latin typeface="Times New Roman" panose="02020603050405020304" pitchFamily="18" charset="0"/>
                <a:cs typeface="Times New Roman" panose="02020603050405020304" pitchFamily="18" charset="0"/>
              </a:rPr>
              <a:t>vor </a:t>
            </a:r>
            <a:r>
              <a:rPr lang="cs-CZ" sz="2800" i="1" dirty="0" err="1">
                <a:latin typeface="Times New Roman" panose="02020603050405020304" pitchFamily="18" charset="0"/>
                <a:cs typeface="Times New Roman" panose="02020603050405020304" pitchFamily="18" charset="0"/>
              </a:rPr>
              <a:t>zehn</a:t>
            </a:r>
            <a:r>
              <a:rPr lang="cs-CZ" sz="2800" i="1" dirty="0">
                <a:latin typeface="Times New Roman" panose="02020603050405020304" pitchFamily="18" charset="0"/>
                <a:cs typeface="Times New Roman" panose="02020603050405020304" pitchFamily="18" charset="0"/>
              </a:rPr>
              <a:t> </a:t>
            </a:r>
            <a:r>
              <a:rPr lang="cs-CZ" sz="2800" i="1" dirty="0" err="1">
                <a:latin typeface="Times New Roman" panose="02020603050405020304" pitchFamily="18" charset="0"/>
                <a:cs typeface="Times New Roman" panose="02020603050405020304" pitchFamily="18" charset="0"/>
              </a:rPr>
              <a:t>Jahren</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Тут мы по-видимому в пространстве повернулись и видим, как не странно, это время </a:t>
            </a:r>
            <a:r>
              <a:rPr lang="ru-RU" sz="2800" i="1" dirty="0">
                <a:latin typeface="Times New Roman" panose="02020603050405020304" pitchFamily="18" charset="0"/>
                <a:cs typeface="Times New Roman" panose="02020603050405020304" pitchFamily="18" charset="0"/>
              </a:rPr>
              <a:t>перед собой</a:t>
            </a:r>
            <a:r>
              <a:rPr lang="ru-RU" sz="2800" dirty="0">
                <a:latin typeface="Times New Roman" panose="02020603050405020304" pitchFamily="18" charset="0"/>
                <a:cs typeface="Times New Roman" panose="02020603050405020304" pitchFamily="18" charset="0"/>
              </a:rPr>
              <a:t>.</a:t>
            </a:r>
            <a:endParaRPr lang="cs-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02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По-английски, это </a:t>
            </a:r>
            <a:r>
              <a:rPr lang="cs-CZ" sz="2800" i="1" dirty="0">
                <a:latin typeface="Times New Roman" panose="02020603050405020304" pitchFamily="18" charset="0"/>
                <a:cs typeface="Times New Roman" panose="02020603050405020304" pitchFamily="18" charset="0"/>
              </a:rPr>
              <a:t>ten </a:t>
            </a:r>
            <a:r>
              <a:rPr lang="cs-CZ" sz="2800" i="1" dirty="0" err="1">
                <a:latin typeface="Times New Roman" panose="02020603050405020304" pitchFamily="18" charset="0"/>
                <a:cs typeface="Times New Roman" panose="02020603050405020304" pitchFamily="18" charset="0"/>
              </a:rPr>
              <a:t>years</a:t>
            </a:r>
            <a:r>
              <a:rPr lang="cs-CZ" sz="2800" i="1" dirty="0">
                <a:latin typeface="Times New Roman" panose="02020603050405020304" pitchFamily="18" charset="0"/>
                <a:cs typeface="Times New Roman" panose="02020603050405020304" pitchFamily="18" charset="0"/>
              </a:rPr>
              <a:t> ago</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 слове </a:t>
            </a:r>
            <a:r>
              <a:rPr lang="cs-CZ" sz="2800" i="1" dirty="0">
                <a:latin typeface="Times New Roman" panose="02020603050405020304" pitchFamily="18" charset="0"/>
                <a:cs typeface="Times New Roman" panose="02020603050405020304" pitchFamily="18" charset="0"/>
              </a:rPr>
              <a:t>ago</a:t>
            </a:r>
            <a:r>
              <a:rPr lang="ru-RU" sz="2800" dirty="0">
                <a:latin typeface="Times New Roman" panose="02020603050405020304" pitchFamily="18" charset="0"/>
                <a:cs typeface="Times New Roman" panose="02020603050405020304" pitchFamily="18" charset="0"/>
              </a:rPr>
              <a:t> находится корень глагола движения </a:t>
            </a:r>
            <a:r>
              <a:rPr lang="cs-CZ" sz="2800" i="1" dirty="0">
                <a:latin typeface="Times New Roman" panose="02020603050405020304" pitchFamily="18" charset="0"/>
                <a:cs typeface="Times New Roman" panose="02020603050405020304" pitchFamily="18" charset="0"/>
              </a:rPr>
              <a:t>to go</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т. е. это время, которое ушло. Время, это движение.</a:t>
            </a: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См. </a:t>
            </a:r>
            <a:r>
              <a:rPr lang="ru-RU" sz="2800" i="1" dirty="0">
                <a:latin typeface="Times New Roman" panose="02020603050405020304" pitchFamily="18" charset="0"/>
                <a:cs typeface="Times New Roman" panose="02020603050405020304" pitchFamily="18" charset="0"/>
              </a:rPr>
              <a:t>время бежит</a:t>
            </a:r>
            <a:r>
              <a:rPr lang="ru-RU" sz="2800" dirty="0">
                <a:latin typeface="Times New Roman" panose="02020603050405020304" pitchFamily="18" charset="0"/>
                <a:cs typeface="Times New Roman" panose="02020603050405020304" pitchFamily="18" charset="0"/>
              </a:rPr>
              <a:t>, ч. </a:t>
            </a:r>
            <a:r>
              <a:rPr lang="cs-CZ" sz="2800" i="1" dirty="0">
                <a:latin typeface="Times New Roman" panose="02020603050405020304" pitchFamily="18" charset="0"/>
                <a:cs typeface="Times New Roman" panose="02020603050405020304" pitchFamily="18" charset="0"/>
              </a:rPr>
              <a:t>v příštím roce </a:t>
            </a:r>
            <a:r>
              <a:rPr lang="cs-CZ" sz="2800" dirty="0">
                <a:latin typeface="Times New Roman" panose="02020603050405020304" pitchFamily="18" charset="0"/>
                <a:cs typeface="Times New Roman" panose="02020603050405020304" pitchFamily="18" charset="0"/>
              </a:rPr>
              <a:t>(</a:t>
            </a:r>
            <a:r>
              <a:rPr lang="cs-CZ" sz="2800" i="1" dirty="0">
                <a:latin typeface="Times New Roman" panose="02020603050405020304" pitchFamily="18" charset="0"/>
                <a:cs typeface="Times New Roman" panose="02020603050405020304" pitchFamily="18" charset="0"/>
              </a:rPr>
              <a:t>příští</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от глагола </a:t>
            </a:r>
            <a:r>
              <a:rPr lang="cs-CZ" sz="2800" i="1" dirty="0">
                <a:latin typeface="Times New Roman" panose="02020603050405020304" pitchFamily="18" charset="0"/>
                <a:cs typeface="Times New Roman" panose="02020603050405020304" pitchFamily="18" charset="0"/>
              </a:rPr>
              <a:t>přijít</a:t>
            </a:r>
            <a:r>
              <a:rPr lang="cs-CZ"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Но мы воображаем себе циклические (повторяющиеся) периоды времени и как восходящие и сходящие движения в пространстве, ср. </a:t>
            </a:r>
            <a:r>
              <a:rPr lang="cs-CZ" sz="2800" i="1" dirty="0" err="1">
                <a:latin typeface="Times New Roman" panose="02020603050405020304" pitchFamily="18" charset="0"/>
                <a:cs typeface="Times New Roman" panose="02020603050405020304" pitchFamily="18" charset="0"/>
              </a:rPr>
              <a:t>глубокая</a:t>
            </a:r>
            <a:r>
              <a:rPr lang="cs-CZ" sz="2800" i="1" dirty="0">
                <a:latin typeface="Times New Roman" panose="02020603050405020304" pitchFamily="18" charset="0"/>
                <a:cs typeface="Times New Roman" panose="02020603050405020304" pitchFamily="18" charset="0"/>
              </a:rPr>
              <a:t> </a:t>
            </a:r>
            <a:r>
              <a:rPr lang="cs-CZ" sz="2800" i="1" dirty="0" err="1">
                <a:latin typeface="Times New Roman" panose="02020603050405020304" pitchFamily="18" charset="0"/>
                <a:cs typeface="Times New Roman" panose="02020603050405020304" pitchFamily="18" charset="0"/>
              </a:rPr>
              <a:t>ночь</a:t>
            </a:r>
            <a:r>
              <a:rPr lang="ru-RU" sz="2800" i="1" dirty="0">
                <a:latin typeface="Times New Roman" panose="02020603050405020304" pitchFamily="18" charset="0"/>
                <a:cs typeface="Times New Roman" panose="02020603050405020304" pitchFamily="18" charset="0"/>
              </a:rPr>
              <a:t>, глубокая зима</a:t>
            </a:r>
            <a:r>
              <a:rPr lang="ru-RU" sz="2800" dirty="0">
                <a:latin typeface="Times New Roman" panose="02020603050405020304" pitchFamily="18" charset="0"/>
                <a:cs typeface="Times New Roman" panose="02020603050405020304" pitchFamily="18" charset="0"/>
              </a:rPr>
              <a:t>, по-немецки и </a:t>
            </a:r>
            <a:r>
              <a:rPr lang="de-CH" sz="2800" i="1" dirty="0">
                <a:latin typeface="Times New Roman" panose="02020603050405020304" pitchFamily="18" charset="0"/>
                <a:cs typeface="Times New Roman" panose="02020603050405020304" pitchFamily="18" charset="0"/>
              </a:rPr>
              <a:t>Hochsommer</a:t>
            </a:r>
            <a:r>
              <a:rPr lang="de-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 середине лета», буквально «высокое лето».</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День или год, вероятно, являются своего рода контейнером, где полдень или лето наверху, а полночь или зима внизу…</a:t>
            </a:r>
          </a:p>
        </p:txBody>
      </p:sp>
    </p:spTree>
    <p:extLst>
      <p:ext uri="{BB962C8B-B14F-4D97-AF65-F5344CB8AC3E}">
        <p14:creationId xmlns:p14="http://schemas.microsoft.com/office/powerpoint/2010/main" val="55338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buFont typeface="Arial"/>
              <a:buChar char="•"/>
              <a:defRPr/>
            </a:pPr>
            <a:r>
              <a:rPr lang="ru-RU" sz="2800" dirty="0">
                <a:latin typeface="Times New Roman" panose="02020603050405020304" pitchFamily="18" charset="0"/>
                <a:cs typeface="Times New Roman" panose="02020603050405020304" pitchFamily="18" charset="0"/>
              </a:rPr>
              <a:t>Когнитивная семантика</a:t>
            </a:r>
          </a:p>
          <a:p>
            <a:pPr marL="457200" indent="-457200">
              <a:buFont typeface="Arial"/>
              <a:buChar char="•"/>
              <a:defRPr/>
            </a:pPr>
            <a:endParaRPr lang="ru-RU"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Когнитивная семантика как часть когнитивной лингвистики изучает, как носители языка </a:t>
            </a:r>
            <a:r>
              <a:rPr lang="ru-RU" sz="2800" u="sng" dirty="0">
                <a:latin typeface="Times New Roman" panose="02020603050405020304" pitchFamily="18" charset="0"/>
                <a:cs typeface="Times New Roman" panose="02020603050405020304" pitchFamily="18" charset="0"/>
              </a:rPr>
              <a:t>воспринимают</a:t>
            </a:r>
            <a:r>
              <a:rPr lang="ru-RU" sz="2800" dirty="0">
                <a:latin typeface="Times New Roman" panose="02020603050405020304" pitchFamily="18" charset="0"/>
                <a:cs typeface="Times New Roman" panose="02020603050405020304" pitchFamily="18" charset="0"/>
              </a:rPr>
              <a:t> явления внеязыкового мира и классифицируют их в языковые (семантические) классы. Иными словами, это направление лингвистики изучает язык как когнитивный механизм, который играет роль в кодировании и трансформировании информации </a:t>
            </a: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В структурализме, семантика по существу основана на предположениях логики: </a:t>
            </a:r>
            <a:r>
              <a:rPr lang="ru-RU" sz="2800" u="sng" dirty="0">
                <a:latin typeface="Times New Roman" panose="02020603050405020304" pitchFamily="18" charset="0"/>
                <a:cs typeface="Times New Roman" panose="02020603050405020304" pitchFamily="18" charset="0"/>
              </a:rPr>
              <a:t>значение можно делить на самые мелкие единицы</a:t>
            </a:r>
            <a:r>
              <a:rPr lang="ru-RU" sz="2800" dirty="0">
                <a:latin typeface="Times New Roman" panose="02020603050405020304" pitchFamily="18" charset="0"/>
                <a:cs typeface="Times New Roman" panose="02020603050405020304" pitchFamily="18" charset="0"/>
              </a:rPr>
              <a:t>, семы, и в значении конкретной морфемы сема либо присутствует, либо</a:t>
            </a:r>
          </a:p>
        </p:txBody>
      </p:sp>
    </p:spTree>
    <p:extLst>
      <p:ext uri="{BB962C8B-B14F-4D97-AF65-F5344CB8AC3E}">
        <p14:creationId xmlns:p14="http://schemas.microsoft.com/office/powerpoint/2010/main" val="774503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46918" y="116632"/>
            <a:ext cx="8650164" cy="6741368"/>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Это играет роль и в процессах возникновения новых средств для выражения грамматических категорий, ср. англ. </a:t>
            </a:r>
            <a:r>
              <a:rPr lang="cs-CZ" sz="2800" i="1" dirty="0" err="1">
                <a:latin typeface="Times New Roman" panose="02020603050405020304" pitchFamily="18" charset="0"/>
                <a:cs typeface="Times New Roman" panose="02020603050405020304" pitchFamily="18" charset="0"/>
              </a:rPr>
              <a:t>it's</a:t>
            </a:r>
            <a:r>
              <a:rPr lang="cs-CZ" sz="2800" i="1" dirty="0">
                <a:latin typeface="Times New Roman" panose="02020603050405020304" pitchFamily="18" charset="0"/>
                <a:cs typeface="Times New Roman" panose="02020603050405020304" pitchFamily="18" charset="0"/>
              </a:rPr>
              <a:t> </a:t>
            </a:r>
            <a:r>
              <a:rPr lang="cs-CZ" sz="2800" i="1" dirty="0" err="1">
                <a:latin typeface="Times New Roman" panose="02020603050405020304" pitchFamily="18" charset="0"/>
                <a:cs typeface="Times New Roman" panose="02020603050405020304" pitchFamily="18" charset="0"/>
              </a:rPr>
              <a:t>going</a:t>
            </a:r>
            <a:r>
              <a:rPr lang="cs-CZ" sz="2800" i="1" dirty="0">
                <a:latin typeface="Times New Roman" panose="02020603050405020304" pitchFamily="18" charset="0"/>
                <a:cs typeface="Times New Roman" panose="02020603050405020304" pitchFamily="18" charset="0"/>
              </a:rPr>
              <a:t> to </a:t>
            </a:r>
            <a:r>
              <a:rPr lang="cs-CZ" sz="2800" i="1" dirty="0" err="1">
                <a:latin typeface="Times New Roman" panose="02020603050405020304" pitchFamily="18" charset="0"/>
                <a:cs typeface="Times New Roman" panose="02020603050405020304" pitchFamily="18" charset="0"/>
              </a:rPr>
              <a:t>rain</a:t>
            </a:r>
            <a:r>
              <a:rPr lang="ru-RU" sz="2800" dirty="0">
                <a:latin typeface="Times New Roman" panose="02020603050405020304" pitchFamily="18" charset="0"/>
                <a:cs typeface="Times New Roman" panose="02020603050405020304" pitchFamily="18" charset="0"/>
              </a:rPr>
              <a:t>, франц. </a:t>
            </a:r>
            <a:r>
              <a:rPr lang="cs-CZ" sz="2800" i="1" dirty="0" err="1">
                <a:latin typeface="Times New Roman" panose="02020603050405020304" pitchFamily="18" charset="0"/>
                <a:cs typeface="Times New Roman" panose="02020603050405020304" pitchFamily="18" charset="0"/>
              </a:rPr>
              <a:t>il</a:t>
            </a:r>
            <a:r>
              <a:rPr lang="cs-CZ" sz="2800" i="1" dirty="0">
                <a:latin typeface="Times New Roman" panose="02020603050405020304" pitchFamily="18" charset="0"/>
                <a:cs typeface="Times New Roman" panose="02020603050405020304" pitchFamily="18" charset="0"/>
              </a:rPr>
              <a:t> </a:t>
            </a:r>
            <a:r>
              <a:rPr lang="cs-CZ" sz="2800" i="1" dirty="0" err="1">
                <a:latin typeface="Times New Roman" panose="02020603050405020304" pitchFamily="18" charset="0"/>
                <a:cs typeface="Times New Roman" panose="02020603050405020304" pitchFamily="18" charset="0"/>
              </a:rPr>
              <a:t>va</a:t>
            </a:r>
            <a:r>
              <a:rPr lang="cs-CZ" sz="2800" i="1" dirty="0">
                <a:latin typeface="Times New Roman" panose="02020603050405020304" pitchFamily="18" charset="0"/>
                <a:cs typeface="Times New Roman" panose="02020603050405020304" pitchFamily="18" charset="0"/>
              </a:rPr>
              <a:t> </a:t>
            </a:r>
            <a:r>
              <a:rPr lang="cs-CZ" sz="2800" i="1" dirty="0" err="1">
                <a:latin typeface="Times New Roman" panose="02020603050405020304" pitchFamily="18" charset="0"/>
                <a:cs typeface="Times New Roman" panose="02020603050405020304" pitchFamily="18" charset="0"/>
              </a:rPr>
              <a:t>pleuvoir</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слов. </a:t>
            </a:r>
            <a:r>
              <a:rPr lang="cs-CZ" sz="2800" i="1" dirty="0">
                <a:latin typeface="Times New Roman" panose="02020603050405020304" pitchFamily="18" charset="0"/>
                <a:cs typeface="Times New Roman" panose="02020603050405020304" pitchFamily="18" charset="0"/>
              </a:rPr>
              <a:t>ide </a:t>
            </a:r>
            <a:r>
              <a:rPr lang="cs-CZ" sz="2800" i="1" dirty="0" err="1">
                <a:latin typeface="Times New Roman" panose="02020603050405020304" pitchFamily="18" charset="0"/>
                <a:cs typeface="Times New Roman" panose="02020603050405020304" pitchFamily="18" charset="0"/>
              </a:rPr>
              <a:t>pršať</a:t>
            </a:r>
            <a:r>
              <a:rPr lang="cs-CZ" sz="2800" i="1" dirty="0">
                <a:latin typeface="Times New Roman" panose="02020603050405020304" pitchFamily="18" charset="0"/>
                <a:cs typeface="Times New Roman" panose="02020603050405020304" pitchFamily="18" charset="0"/>
              </a:rPr>
              <a:t> </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где из глагола движения возникает новый вспомогательный глагол для выражения будущего времени. Кстати, во франц. языке, данное</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r>
              <a:rPr lang="cs-CZ" sz="2800" dirty="0">
                <a:latin typeface="Times New Roman" panose="02020603050405020304" pitchFamily="18" charset="0"/>
                <a:cs typeface="Times New Roman" panose="02020603050405020304" pitchFamily="18" charset="0"/>
              </a:rPr>
              <a:t>futur </a:t>
            </a:r>
            <a:r>
              <a:rPr lang="cs-CZ" sz="2800" dirty="0" err="1">
                <a:latin typeface="Times New Roman" panose="02020603050405020304" pitchFamily="18" charset="0"/>
                <a:cs typeface="Times New Roman" panose="02020603050405020304" pitchFamily="18" charset="0"/>
              </a:rPr>
              <a:t>proche</a:t>
            </a:r>
            <a:r>
              <a:rPr lang="ru-RU" sz="2800" dirty="0">
                <a:latin typeface="Times New Roman" panose="02020603050405020304" pitchFamily="18" charset="0"/>
                <a:cs typeface="Times New Roman" panose="02020603050405020304" pitchFamily="18" charset="0"/>
              </a:rPr>
              <a:t>»</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близкое будущее, имеет свой аналог в «</a:t>
            </a:r>
            <a:r>
              <a:rPr lang="de-CH" sz="2800" dirty="0">
                <a:latin typeface="Times New Roman" panose="02020603050405020304" pitchFamily="18" charset="0"/>
                <a:cs typeface="Times New Roman" panose="02020603050405020304" pitchFamily="18" charset="0"/>
              </a:rPr>
              <a:t>passé </a:t>
            </a:r>
            <a:r>
              <a:rPr lang="de-CH" sz="2800" dirty="0" err="1">
                <a:latin typeface="Times New Roman" panose="02020603050405020304" pitchFamily="18" charset="0"/>
                <a:cs typeface="Times New Roman" panose="02020603050405020304" pitchFamily="18" charset="0"/>
              </a:rPr>
              <a:t>récent</a:t>
            </a:r>
            <a:r>
              <a:rPr lang="ru-RU" sz="2800" dirty="0">
                <a:latin typeface="Times New Roman" panose="02020603050405020304" pitchFamily="18" charset="0"/>
                <a:cs typeface="Times New Roman" panose="02020603050405020304" pitchFamily="18" charset="0"/>
              </a:rPr>
              <a:t>»</a:t>
            </a:r>
            <a:r>
              <a:rPr lang="de-CH"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недавнем прошедшем, которое образуется с помощью глагола </a:t>
            </a:r>
            <a:r>
              <a:rPr lang="cs-CZ" sz="2800" i="1" dirty="0" err="1">
                <a:latin typeface="Times New Roman" panose="02020603050405020304" pitchFamily="18" charset="0"/>
                <a:cs typeface="Times New Roman" panose="02020603050405020304" pitchFamily="18" charset="0"/>
              </a:rPr>
              <a:t>venir</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«приходить», ср. </a:t>
            </a:r>
            <a:r>
              <a:rPr lang="cs-CZ" sz="2800" i="1" dirty="0" err="1">
                <a:latin typeface="Times New Roman" panose="02020603050405020304" pitchFamily="18" charset="0"/>
                <a:cs typeface="Times New Roman" panose="02020603050405020304" pitchFamily="18" charset="0"/>
              </a:rPr>
              <a:t>elle</a:t>
            </a:r>
            <a:r>
              <a:rPr lang="cs-CZ" sz="2800" i="1" dirty="0">
                <a:latin typeface="Times New Roman" panose="02020603050405020304" pitchFamily="18" charset="0"/>
                <a:cs typeface="Times New Roman" panose="02020603050405020304" pitchFamily="18" charset="0"/>
              </a:rPr>
              <a:t> </a:t>
            </a:r>
            <a:r>
              <a:rPr lang="cs-CZ" sz="2800" i="1" dirty="0" err="1">
                <a:latin typeface="Times New Roman" panose="02020603050405020304" pitchFamily="18" charset="0"/>
                <a:cs typeface="Times New Roman" panose="02020603050405020304" pitchFamily="18" charset="0"/>
              </a:rPr>
              <a:t>vient</a:t>
            </a:r>
            <a:r>
              <a:rPr lang="cs-CZ" sz="2800" i="1" dirty="0">
                <a:latin typeface="Times New Roman" panose="02020603050405020304" pitchFamily="18" charset="0"/>
                <a:cs typeface="Times New Roman" panose="02020603050405020304" pitchFamily="18" charset="0"/>
              </a:rPr>
              <a:t> de </a:t>
            </a:r>
            <a:r>
              <a:rPr lang="cs-CZ" sz="2800" i="1" dirty="0" err="1">
                <a:latin typeface="Times New Roman" panose="02020603050405020304" pitchFamily="18" charset="0"/>
                <a:cs typeface="Times New Roman" panose="02020603050405020304" pitchFamily="18" charset="0"/>
              </a:rPr>
              <a:t>partir</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«она только что уехала» (с видимой </a:t>
            </a:r>
            <a:r>
              <a:rPr lang="ru-RU" sz="2800" dirty="0" err="1">
                <a:latin typeface="Times New Roman" panose="02020603050405020304" pitchFamily="18" charset="0"/>
                <a:cs typeface="Times New Roman" panose="02020603050405020304" pitchFamily="18" charset="0"/>
              </a:rPr>
              <a:t>грамматикализацией</a:t>
            </a:r>
            <a:r>
              <a:rPr lang="ru-RU" sz="28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И т.д.</a:t>
            </a: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Все это можно объяснить тем, что мы выражаем то,  что не видно – время – с помощью того, что видно – пространство и движения в нем</a:t>
            </a: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5581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451092"/>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Но и пространство не воспринимается совсем «научным способом», ср. </a:t>
            </a:r>
            <a:r>
              <a:rPr lang="ru-RU" sz="2800" dirty="0" err="1">
                <a:latin typeface="Times New Roman" panose="02020603050405020304" pitchFamily="18" charset="0"/>
                <a:cs typeface="Times New Roman" panose="02020603050405020304" pitchFamily="18" charset="0"/>
              </a:rPr>
              <a:t>Рахилина</a:t>
            </a:r>
            <a:r>
              <a:rPr lang="ru-RU" sz="2800" dirty="0">
                <a:latin typeface="Times New Roman" panose="02020603050405020304" pitchFamily="18" charset="0"/>
                <a:cs typeface="Times New Roman" panose="02020603050405020304" pitchFamily="18" charset="0"/>
              </a:rPr>
              <a:t> (1998, с. 284)</a:t>
            </a: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«Семантика размеров традиционно описывалась в рамках компонентного анализа </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структуралистского, </a:t>
            </a:r>
            <a:r>
              <a:rPr lang="cs-CZ" sz="2800" dirty="0">
                <a:latin typeface="Times New Roman" panose="02020603050405020304" pitchFamily="18" charset="0"/>
                <a:cs typeface="Times New Roman" panose="02020603050405020304" pitchFamily="18" charset="0"/>
              </a:rPr>
              <a:t>MG]</a:t>
            </a:r>
            <a:r>
              <a:rPr lang="ru-RU" sz="2800" dirty="0">
                <a:latin typeface="Times New Roman" panose="02020603050405020304" pitchFamily="18" charset="0"/>
                <a:cs typeface="Times New Roman" panose="02020603050405020304" pitchFamily="18" charset="0"/>
              </a:rPr>
              <a:t>, где, например, горизонтально вытянутые объекты получали помету [+ длинный], не вытянутые — [– длинный], вертикально вытянутые — [+ высокий], и т. д. (…): так, водосточная труба (в отличие от обычной, например, заводской) описывается не как высокая, а как длинная (см. подробнее [Апресян 1974: 58–59]). </a:t>
            </a:r>
          </a:p>
        </p:txBody>
      </p:sp>
    </p:spTree>
    <p:extLst>
      <p:ext uri="{BB962C8B-B14F-4D97-AF65-F5344CB8AC3E}">
        <p14:creationId xmlns:p14="http://schemas.microsoft.com/office/powerpoint/2010/main" val="90653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Предлагалось усложнить признаковое описание, добавив к определению ‘высокий’ идею независимого положения объекта; этот </a:t>
            </a:r>
            <a:r>
              <a:rPr lang="ru-RU" sz="2800" dirty="0" err="1">
                <a:latin typeface="Times New Roman" panose="02020603050405020304" pitchFamily="18" charset="0"/>
                <a:cs typeface="Times New Roman" panose="02020603050405020304" pitchFamily="18" charset="0"/>
              </a:rPr>
              <a:t>дополнительныи</a:t>
            </a:r>
            <a:r>
              <a:rPr lang="ru-RU" sz="2800" dirty="0">
                <a:latin typeface="Times New Roman" panose="02020603050405020304" pitchFamily="18" charset="0"/>
                <a:cs typeface="Times New Roman" panose="02020603050405020304" pitchFamily="18" charset="0"/>
              </a:rPr>
              <a:t>̆ признак позволил бы измерять, например, у водосточной трубы, прикрепленной к стене, не «высоту», а «длину» (как у несамостоятельного объекта). </a:t>
            </a: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Однако и такой принцип решения проблемы семантики пространства (пошаговое усложнение картины описания, ориентированное на каждый частный случай, конкретный объект, когда новые признаки могут вводится </a:t>
            </a:r>
            <a:r>
              <a:rPr lang="de-DE" sz="2800" dirty="0">
                <a:latin typeface="Times New Roman" panose="02020603050405020304" pitchFamily="18" charset="0"/>
                <a:cs typeface="Times New Roman" panose="02020603050405020304" pitchFamily="18" charset="0"/>
              </a:rPr>
              <a:t>ad hoc, </a:t>
            </a:r>
            <a:r>
              <a:rPr lang="ru-RU" sz="2800" dirty="0">
                <a:latin typeface="Times New Roman" panose="02020603050405020304" pitchFamily="18" charset="0"/>
                <a:cs typeface="Times New Roman" panose="02020603050405020304" pitchFamily="18" charset="0"/>
              </a:rPr>
              <a:t>немотивированно) не может считаться полностью удовлетвори-тельным, и Л. </a:t>
            </a:r>
            <a:r>
              <a:rPr lang="ru-RU" sz="2800" dirty="0" err="1">
                <a:latin typeface="Times New Roman" panose="02020603050405020304" pitchFamily="18" charset="0"/>
                <a:cs typeface="Times New Roman" panose="02020603050405020304" pitchFamily="18" charset="0"/>
              </a:rPr>
              <a:t>Талми</a:t>
            </a:r>
            <a:r>
              <a:rPr lang="ru-RU" sz="2800" dirty="0">
                <a:latin typeface="Times New Roman" panose="02020603050405020304" pitchFamily="18" charset="0"/>
                <a:cs typeface="Times New Roman" panose="02020603050405020304" pitchFamily="18" charset="0"/>
              </a:rPr>
              <a:t> предлагает совершенно иную</a:t>
            </a:r>
          </a:p>
        </p:txBody>
      </p:sp>
    </p:spTree>
    <p:extLst>
      <p:ext uri="{BB962C8B-B14F-4D97-AF65-F5344CB8AC3E}">
        <p14:creationId xmlns:p14="http://schemas.microsoft.com/office/powerpoint/2010/main" val="2104696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пространственную модель. Он считает, что геометрия Евклида, которую лингвисты усвоили в школе, и связанная с такими понятиями, как размер, расстояние, длина, угол и под., не имеет отношения к языковой картине мира. В языке человек измеряет не отдельные параметры объекта, а объект целиком, относя его к тому или иному топологическому типу (круглые, плоские, вытянутые, бесформенные объекты, и т. п.).</a:t>
            </a:r>
          </a:p>
          <a:p>
            <a:pPr marL="457200" indent="-457200">
              <a:buFont typeface="Arial" panose="020B0604020202020204" pitchFamily="34" charset="0"/>
              <a:buChar char="•"/>
            </a:pP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случай с водосточной трубой может быть описан совершенно иначе: дело в том, что высокие объекты, подобно человеку, «стоят», т. е. закреплены снизу и видятся снизу вверх (наблюдатель внизу), тогда как, например, глубокие</a:t>
            </a:r>
          </a:p>
        </p:txBody>
      </p:sp>
    </p:spTree>
    <p:extLst>
      <p:ext uri="{BB962C8B-B14F-4D97-AF65-F5344CB8AC3E}">
        <p14:creationId xmlns:p14="http://schemas.microsoft.com/office/powerpoint/2010/main" val="3814310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4162" y="260350"/>
            <a:ext cx="8575675" cy="6337300"/>
          </a:xfrm>
        </p:spPr>
        <p:txBody>
          <a:bodyPr>
            <a:noAutofit/>
          </a:bodyPr>
          <a:lstStyle/>
          <a:p>
            <a:r>
              <a:rPr lang="ru-RU" sz="2800" dirty="0">
                <a:latin typeface="Times New Roman" panose="02020603050405020304" pitchFamily="18" charset="0"/>
                <a:cs typeface="Times New Roman" panose="02020603050405020304" pitchFamily="18" charset="0"/>
              </a:rPr>
              <a:t>— сверху вниз (наблюдатель как бы мысленно опускается на дно). Обычные трубы, столбы, деревья расположены подобно стоящему человеку, т. е. закреплены снизу и не имеют верхней опоры. Водосточная же труба в каком-то смысле свисает со стены или крыши и поэтому должна измеряться сверху вниз (как, например, веревка); ср. здесь ноги человека или лапы животного, которые тоже описываются как длинные, а не высокие, но колонны здания (даже упирающиеся в портик) — всегда высокие (взгляд снизу вверх).»</a:t>
            </a: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См. </a:t>
            </a:r>
            <a:r>
              <a:rPr lang="ru-RU" sz="2800" i="1" dirty="0">
                <a:latin typeface="Times New Roman" panose="02020603050405020304" pitchFamily="18" charset="0"/>
                <a:cs typeface="Times New Roman" panose="02020603050405020304" pitchFamily="18" charset="0"/>
              </a:rPr>
              <a:t>высокая</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деревянная лестница</a:t>
            </a:r>
            <a:r>
              <a:rPr lang="ru-RU" sz="2800" dirty="0">
                <a:latin typeface="Times New Roman" panose="02020603050405020304" pitchFamily="18" charset="0"/>
                <a:cs typeface="Times New Roman" panose="02020603050405020304" pitchFamily="18" charset="0"/>
              </a:rPr>
              <a:t>, но </a:t>
            </a:r>
            <a:r>
              <a:rPr lang="ru-RU" sz="2800" i="1" dirty="0">
                <a:latin typeface="Times New Roman" panose="02020603050405020304" pitchFamily="18" charset="0"/>
                <a:cs typeface="Times New Roman" panose="02020603050405020304" pitchFamily="18" charset="0"/>
              </a:rPr>
              <a:t>длинная верёвочная лестница</a:t>
            </a:r>
            <a:r>
              <a:rPr lang="ru-RU" sz="2800" dirty="0">
                <a:latin typeface="Times New Roman" panose="02020603050405020304" pitchFamily="18" charset="0"/>
                <a:cs typeface="Times New Roman" panose="02020603050405020304" pitchFamily="18" charset="0"/>
              </a:rPr>
              <a:t>. Деревянная лестница «стоит», но верёвочная лестница «висит»</a:t>
            </a:r>
          </a:p>
        </p:txBody>
      </p:sp>
    </p:spTree>
    <p:extLst>
      <p:ext uri="{BB962C8B-B14F-4D97-AF65-F5344CB8AC3E}">
        <p14:creationId xmlns:p14="http://schemas.microsoft.com/office/powerpoint/2010/main" val="2831111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12CAF43-46DC-C343-AD9A-B8099E23B284}"/>
              </a:ext>
            </a:extLst>
          </p:cNvPr>
          <p:cNvPicPr>
            <a:picLocks noChangeAspect="1"/>
          </p:cNvPicPr>
          <p:nvPr/>
        </p:nvPicPr>
        <p:blipFill>
          <a:blip r:embed="rId2"/>
          <a:stretch>
            <a:fillRect/>
          </a:stretch>
        </p:blipFill>
        <p:spPr>
          <a:xfrm>
            <a:off x="179512" y="761380"/>
            <a:ext cx="8293100" cy="3175000"/>
          </a:xfrm>
          <a:prstGeom prst="rect">
            <a:avLst/>
          </a:prstGeom>
        </p:spPr>
      </p:pic>
      <p:cxnSp>
        <p:nvCxnSpPr>
          <p:cNvPr id="8" name="Gerade Verbindung mit Pfeil 7">
            <a:extLst>
              <a:ext uri="{FF2B5EF4-FFF2-40B4-BE49-F238E27FC236}">
                <a16:creationId xmlns:a16="http://schemas.microsoft.com/office/drawing/2014/main" id="{B2CDDBC3-1F36-194E-B87B-9F96628F8E17}"/>
              </a:ext>
            </a:extLst>
          </p:cNvPr>
          <p:cNvCxnSpPr>
            <a:cxnSpLocks/>
          </p:cNvCxnSpPr>
          <p:nvPr/>
        </p:nvCxnSpPr>
        <p:spPr bwMode="auto">
          <a:xfrm flipH="1">
            <a:off x="6142856" y="2276872"/>
            <a:ext cx="2482156" cy="0"/>
          </a:xfrm>
          <a:prstGeom prst="straightConnector1">
            <a:avLst/>
          </a:prstGeom>
          <a:solidFill>
            <a:srgbClr val="00B8FF"/>
          </a:solidFill>
          <a:ln w="1587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72721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0FC1922-3BC8-584A-A9F2-553AC1527CDA}"/>
              </a:ext>
            </a:extLst>
          </p:cNvPr>
          <p:cNvPicPr>
            <a:picLocks noChangeAspect="1"/>
          </p:cNvPicPr>
          <p:nvPr/>
        </p:nvPicPr>
        <p:blipFill>
          <a:blip r:embed="rId2"/>
          <a:stretch>
            <a:fillRect/>
          </a:stretch>
        </p:blipFill>
        <p:spPr>
          <a:xfrm>
            <a:off x="2915816" y="0"/>
            <a:ext cx="4211456" cy="6858000"/>
          </a:xfrm>
          <a:prstGeom prst="rect">
            <a:avLst/>
          </a:prstGeom>
        </p:spPr>
      </p:pic>
      <p:cxnSp>
        <p:nvCxnSpPr>
          <p:cNvPr id="3" name="Gerade Verbindung mit Pfeil 2">
            <a:extLst>
              <a:ext uri="{FF2B5EF4-FFF2-40B4-BE49-F238E27FC236}">
                <a16:creationId xmlns:a16="http://schemas.microsoft.com/office/drawing/2014/main" id="{CADDE850-A6EC-0044-A647-779787F7F446}"/>
              </a:ext>
            </a:extLst>
          </p:cNvPr>
          <p:cNvCxnSpPr>
            <a:cxnSpLocks/>
          </p:cNvCxnSpPr>
          <p:nvPr/>
        </p:nvCxnSpPr>
        <p:spPr bwMode="auto">
          <a:xfrm flipH="1">
            <a:off x="6948264" y="6597352"/>
            <a:ext cx="2016224" cy="0"/>
          </a:xfrm>
          <a:prstGeom prst="straightConnector1">
            <a:avLst/>
          </a:prstGeom>
          <a:solidFill>
            <a:srgbClr val="00B8FF"/>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586477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Важный аспект когнитивной семантики, это теория прототипов: если мы принимаем исходную гипотезу о том, что в семантическом поле</a:t>
            </a:r>
            <a:r>
              <a:rPr lang="de-CH"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не все концепты равны, то надо считать с тем, что в этом поле есть лучшие (более центральные) и более периферийные представители. Есть более типичные птицы отвечающие вполне концепту птицы, и есть более периферийные представители, напр. нелетающие... Центральные представители мы можем назвать </a:t>
            </a:r>
            <a:r>
              <a:rPr lang="ru-RU" sz="2800" dirty="0" err="1">
                <a:latin typeface="Times New Roman" panose="02020603050405020304" pitchFamily="18" charset="0"/>
                <a:cs typeface="Times New Roman" panose="02020603050405020304" pitchFamily="18" charset="0"/>
              </a:rPr>
              <a:t>прототипическими</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243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«Суть ее </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теории прототипов, </a:t>
            </a:r>
            <a:r>
              <a:rPr lang="cs-CZ" sz="2800" dirty="0">
                <a:latin typeface="Times New Roman" panose="02020603050405020304" pitchFamily="18" charset="0"/>
                <a:cs typeface="Times New Roman" panose="02020603050405020304" pitchFamily="18" charset="0"/>
              </a:rPr>
              <a:t>MG] </a:t>
            </a:r>
            <a:r>
              <a:rPr lang="ru-RU" sz="2800" dirty="0">
                <a:latin typeface="Times New Roman" panose="02020603050405020304" pitchFamily="18" charset="0"/>
                <a:cs typeface="Times New Roman" panose="02020603050405020304" pitchFamily="18" charset="0"/>
              </a:rPr>
              <a:t>в том, что человек воспринимает любую семантическую категорию как имеющую центр и периферию и, следовательно, имеющую «более </a:t>
            </a:r>
            <a:r>
              <a:rPr lang="ru-RU" sz="2800" dirty="0" err="1">
                <a:latin typeface="Times New Roman" panose="02020603050405020304" pitchFamily="18" charset="0"/>
                <a:cs typeface="Times New Roman" panose="02020603050405020304" pitchFamily="18" charset="0"/>
              </a:rPr>
              <a:t>прототипических</a:t>
            </a:r>
            <a:r>
              <a:rPr lang="ru-RU" sz="2800" dirty="0">
                <a:latin typeface="Times New Roman" panose="02020603050405020304" pitchFamily="18" charset="0"/>
                <a:cs typeface="Times New Roman" panose="02020603050405020304" pitchFamily="18" charset="0"/>
              </a:rPr>
              <a:t>» и «менее </a:t>
            </a:r>
            <a:r>
              <a:rPr lang="ru-RU" sz="2800" dirty="0" err="1">
                <a:latin typeface="Times New Roman" panose="02020603050405020304" pitchFamily="18" charset="0"/>
                <a:cs typeface="Times New Roman" panose="02020603050405020304" pitchFamily="18" charset="0"/>
              </a:rPr>
              <a:t>прототипических</a:t>
            </a:r>
            <a:r>
              <a:rPr lang="ru-RU" sz="2800" dirty="0">
                <a:latin typeface="Times New Roman" panose="02020603050405020304" pitchFamily="18" charset="0"/>
                <a:cs typeface="Times New Roman" panose="02020603050405020304" pitchFamily="18" charset="0"/>
              </a:rPr>
              <a:t>» представителей, связанных между собой отношениями «семейного сходства» (</a:t>
            </a:r>
            <a:r>
              <a:rPr lang="de-DE" sz="2800" i="1" dirty="0" err="1">
                <a:latin typeface="Times New Roman" panose="02020603050405020304" pitchFamily="18" charset="0"/>
                <a:cs typeface="Times New Roman" panose="02020603050405020304" pitchFamily="18" charset="0"/>
              </a:rPr>
              <a:t>family</a:t>
            </a:r>
            <a:r>
              <a:rPr lang="de-DE" sz="2800" i="1" dirty="0">
                <a:latin typeface="Times New Roman" panose="02020603050405020304" pitchFamily="18" charset="0"/>
                <a:cs typeface="Times New Roman" panose="02020603050405020304" pitchFamily="18" charset="0"/>
              </a:rPr>
              <a:t> </a:t>
            </a:r>
            <a:r>
              <a:rPr lang="de-DE" sz="2800" i="1" dirty="0" err="1">
                <a:latin typeface="Times New Roman" panose="02020603050405020304" pitchFamily="18" charset="0"/>
                <a:cs typeface="Times New Roman" panose="02020603050405020304" pitchFamily="18" charset="0"/>
              </a:rPr>
              <a:t>resemblance</a:t>
            </a:r>
            <a:r>
              <a:rPr lang="de-DE"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Так, малиновка </a:t>
            </a:r>
            <a:r>
              <a:rPr lang="cs-CZ" sz="2800" dirty="0">
                <a:latin typeface="Times New Roman" panose="02020603050405020304" pitchFamily="18" charset="0"/>
                <a:cs typeface="Times New Roman" panose="02020603050405020304" pitchFamily="18" charset="0"/>
              </a:rPr>
              <a:t>[VRČS: </a:t>
            </a:r>
            <a:r>
              <a:rPr lang="cs-CZ" sz="2800" i="1" dirty="0">
                <a:latin typeface="Times New Roman" panose="02020603050405020304" pitchFamily="18" charset="0"/>
                <a:cs typeface="Times New Roman" panose="02020603050405020304" pitchFamily="18" charset="0"/>
              </a:rPr>
              <a:t>sedmihlásek</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 воробей попадают, скорее, в число </a:t>
            </a:r>
            <a:r>
              <a:rPr lang="ru-RU" sz="2800" dirty="0" err="1">
                <a:latin typeface="Times New Roman" panose="02020603050405020304" pitchFamily="18" charset="0"/>
                <a:cs typeface="Times New Roman" panose="02020603050405020304" pitchFamily="18" charset="0"/>
              </a:rPr>
              <a:t>прототипических</a:t>
            </a:r>
            <a:r>
              <a:rPr lang="ru-RU" sz="2800" dirty="0">
                <a:latin typeface="Times New Roman" panose="02020603050405020304" pitchFamily="18" charset="0"/>
                <a:cs typeface="Times New Roman" panose="02020603050405020304" pitchFamily="18" charset="0"/>
              </a:rPr>
              <a:t> птиц, тогда как страус и курица — на периферию «птичьей» категории.» (</a:t>
            </a:r>
            <a:r>
              <a:rPr lang="ru-RU" sz="2800" dirty="0" err="1">
                <a:latin typeface="Times New Roman" panose="02020603050405020304" pitchFamily="18" charset="0"/>
                <a:cs typeface="Times New Roman" panose="02020603050405020304" pitchFamily="18" charset="0"/>
              </a:rPr>
              <a:t>Рахилина</a:t>
            </a:r>
            <a:r>
              <a:rPr lang="ru-RU" sz="2800" dirty="0">
                <a:latin typeface="Times New Roman" panose="02020603050405020304" pitchFamily="18" charset="0"/>
                <a:cs typeface="Times New Roman" panose="02020603050405020304" pitchFamily="18" charset="0"/>
              </a:rPr>
              <a:t> 1998, с. 286)</a:t>
            </a:r>
          </a:p>
        </p:txBody>
      </p:sp>
    </p:spTree>
    <p:extLst>
      <p:ext uri="{BB962C8B-B14F-4D97-AF65-F5344CB8AC3E}">
        <p14:creationId xmlns:p14="http://schemas.microsoft.com/office/powerpoint/2010/main" val="4100978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15734B6-718A-DE4D-9C97-69749F9E3583}"/>
              </a:ext>
            </a:extLst>
          </p:cNvPr>
          <p:cNvPicPr>
            <a:picLocks noChangeAspect="1"/>
          </p:cNvPicPr>
          <p:nvPr/>
        </p:nvPicPr>
        <p:blipFill>
          <a:blip r:embed="rId2"/>
          <a:stretch>
            <a:fillRect/>
          </a:stretch>
        </p:blipFill>
        <p:spPr>
          <a:xfrm>
            <a:off x="1262477" y="0"/>
            <a:ext cx="5882035" cy="6094383"/>
          </a:xfrm>
          <a:prstGeom prst="rect">
            <a:avLst/>
          </a:prstGeom>
        </p:spPr>
      </p:pic>
      <p:sp>
        <p:nvSpPr>
          <p:cNvPr id="7" name="Textfeld 6">
            <a:extLst>
              <a:ext uri="{FF2B5EF4-FFF2-40B4-BE49-F238E27FC236}">
                <a16:creationId xmlns:a16="http://schemas.microsoft.com/office/drawing/2014/main" id="{40E2CF39-B88A-254A-B793-FD53283579CE}"/>
              </a:ext>
            </a:extLst>
          </p:cNvPr>
          <p:cNvSpPr txBox="1"/>
          <p:nvPr/>
        </p:nvSpPr>
        <p:spPr>
          <a:xfrm>
            <a:off x="824820" y="6266688"/>
            <a:ext cx="7494359" cy="400110"/>
          </a:xfrm>
          <a:prstGeom prst="rect">
            <a:avLst/>
          </a:prstGeom>
          <a:noFill/>
        </p:spPr>
        <p:txBody>
          <a:bodyPr wrap="none" rtlCol="0">
            <a:spAutoFit/>
          </a:bodyPr>
          <a:lstStyle/>
          <a:p>
            <a:r>
              <a:rPr lang="ru-RU" sz="2000" dirty="0">
                <a:latin typeface="Times New Roman" panose="02020603050405020304" pitchFamily="18" charset="0"/>
                <a:cs typeface="Times New Roman" panose="02020603050405020304" pitchFamily="18" charset="0"/>
              </a:rPr>
              <a:t>Семантическое поле птиц в немецком языке по теории прототипов</a:t>
            </a:r>
            <a:endParaRPr lang="de-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2086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buFont typeface="Arial"/>
              <a:buChar char="•"/>
              <a:defRPr/>
            </a:pPr>
            <a:r>
              <a:rPr lang="ru-RU" sz="2800" dirty="0">
                <a:latin typeface="Times New Roman" panose="02020603050405020304" pitchFamily="18" charset="0"/>
                <a:cs typeface="Times New Roman" panose="02020603050405020304" pitchFamily="18" charset="0"/>
              </a:rPr>
              <a:t>нет, другой возможности нет, и такое положение обозначается знаком плюс или минус (или ноль, если сема для значения не играет роли).</a:t>
            </a:r>
          </a:p>
          <a:p>
            <a:pPr marL="457200" indent="-457200">
              <a:buFont typeface="Arial"/>
              <a:buChar char="•"/>
              <a:defRPr/>
            </a:pPr>
            <a:r>
              <a:rPr lang="ru-RU" sz="2800" dirty="0">
                <a:latin typeface="Times New Roman" panose="02020603050405020304" pitchFamily="18" charset="0"/>
                <a:cs typeface="Times New Roman" panose="02020603050405020304" pitchFamily="18" charset="0"/>
              </a:rPr>
              <a:t>Иными словами, </a:t>
            </a:r>
            <a:r>
              <a:rPr lang="ru-RU" sz="2800" u="sng" dirty="0">
                <a:latin typeface="Times New Roman" panose="02020603050405020304" pitchFamily="18" charset="0"/>
                <a:cs typeface="Times New Roman" panose="02020603050405020304" pitchFamily="18" charset="0"/>
              </a:rPr>
              <a:t>структуралисты в семантике употребляют те же принципы, как и во фонологии, в морфологии и в синтаксисе</a:t>
            </a: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Таким образом, не удивительно, что когнитивная семантика возникла во время самых абстрактных формальных моделей, возникших из структурализма: «Неудивительно, что наиболее яркие лингвисты США (кстати, практически все они были в свое время учениками Хомского </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«отца» генеративной грамматики, </a:t>
            </a:r>
            <a:r>
              <a:rPr lang="cs-CZ" sz="2800" dirty="0">
                <a:latin typeface="Times New Roman" panose="02020603050405020304" pitchFamily="18" charset="0"/>
                <a:cs typeface="Times New Roman" panose="02020603050405020304" pitchFamily="18" charset="0"/>
              </a:rPr>
              <a:t>MG]</a:t>
            </a:r>
            <a:r>
              <a:rPr lang="ru-RU" sz="2800" dirty="0">
                <a:latin typeface="Times New Roman" panose="02020603050405020304" pitchFamily="18" charset="0"/>
                <a:cs typeface="Times New Roman" panose="02020603050405020304" pitchFamily="18" charset="0"/>
              </a:rPr>
              <a:t>) оказались «диссидентами» как Стандартной теории</a:t>
            </a:r>
            <a:r>
              <a:rPr lang="cs-CZ"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1229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487668"/>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«Интересными представляются рассуждения Д. </a:t>
            </a:r>
            <a:r>
              <a:rPr lang="ru-RU" sz="2800" dirty="0" err="1">
                <a:latin typeface="Times New Roman" panose="02020603050405020304" pitchFamily="18" charset="0"/>
                <a:cs typeface="Times New Roman" panose="02020603050405020304" pitchFamily="18" charset="0"/>
              </a:rPr>
              <a:t>Герартса</a:t>
            </a:r>
            <a:r>
              <a:rPr lang="ru-RU" sz="2800" dirty="0">
                <a:latin typeface="Times New Roman" panose="02020603050405020304" pitchFamily="18" charset="0"/>
                <a:cs typeface="Times New Roman" panose="02020603050405020304" pitchFamily="18" charset="0"/>
              </a:rPr>
              <a:t> о том, почему языковые концепты устроены </a:t>
            </a:r>
            <a:r>
              <a:rPr lang="ru-RU" sz="2800" dirty="0" err="1">
                <a:latin typeface="Times New Roman" panose="02020603050405020304" pitchFamily="18" charset="0"/>
                <a:cs typeface="Times New Roman" panose="02020603050405020304" pitchFamily="18" charset="0"/>
              </a:rPr>
              <a:t>прототипически</a:t>
            </a:r>
            <a:r>
              <a:rPr lang="ru-RU" sz="2800" dirty="0">
                <a:latin typeface="Times New Roman" panose="02020603050405020304" pitchFamily="18" charset="0"/>
                <a:cs typeface="Times New Roman" panose="02020603050405020304" pitchFamily="18" charset="0"/>
              </a:rPr>
              <a:t>, т. е. неравномерно, по принципу центр-периферия. Одно из открытий когнитивной психологии состоит в том, что когнитивная деятельность требует сочетания двух принципов: структурной стабильности (</a:t>
            </a:r>
            <a:r>
              <a:rPr lang="de-DE" sz="2800" dirty="0" err="1">
                <a:latin typeface="Times New Roman" panose="02020603050405020304" pitchFamily="18" charset="0"/>
                <a:cs typeface="Times New Roman" panose="02020603050405020304" pitchFamily="18" charset="0"/>
              </a:rPr>
              <a:t>structural</a:t>
            </a:r>
            <a:r>
              <a:rPr lang="de-DE" sz="2800" dirty="0">
                <a:latin typeface="Times New Roman" panose="02020603050405020304" pitchFamily="18" charset="0"/>
                <a:cs typeface="Times New Roman" panose="02020603050405020304" pitchFamily="18" charset="0"/>
              </a:rPr>
              <a:t> </a:t>
            </a:r>
            <a:r>
              <a:rPr lang="de-DE" sz="2800" dirty="0" err="1">
                <a:latin typeface="Times New Roman" panose="02020603050405020304" pitchFamily="18" charset="0"/>
                <a:cs typeface="Times New Roman" panose="02020603050405020304" pitchFamily="18" charset="0"/>
              </a:rPr>
              <a:t>stability</a:t>
            </a:r>
            <a:r>
              <a:rPr lang="de-DE"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 гибкой приспособляемости (</a:t>
            </a:r>
            <a:r>
              <a:rPr lang="de-DE" sz="2800" dirty="0">
                <a:latin typeface="Times New Roman" panose="02020603050405020304" pitchFamily="18" charset="0"/>
                <a:cs typeface="Times New Roman" panose="02020603050405020304" pitchFamily="18" charset="0"/>
              </a:rPr>
              <a:t>flexible </a:t>
            </a:r>
            <a:r>
              <a:rPr lang="de-DE" sz="2800" dirty="0" err="1">
                <a:latin typeface="Times New Roman" panose="02020603050405020304" pitchFamily="18" charset="0"/>
                <a:cs typeface="Times New Roman" panose="02020603050405020304" pitchFamily="18" charset="0"/>
              </a:rPr>
              <a:t>adaptability</a:t>
            </a:r>
            <a:r>
              <a:rPr lang="de-DE"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Иными словами, для ее эффективности, с одной стороны, требуется — по крайней мере на какое-то время — сохранять постоянный способ организации системы категорий, а с другой стороны, система должна быть достаточно гибкой, чтобы иметь возможность приспосабливаться к изменениям.</a:t>
            </a:r>
          </a:p>
        </p:txBody>
      </p:sp>
    </p:spTree>
    <p:extLst>
      <p:ext uri="{BB962C8B-B14F-4D97-AF65-F5344CB8AC3E}">
        <p14:creationId xmlns:p14="http://schemas.microsoft.com/office/powerpoint/2010/main" val="1576736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4162" y="260350"/>
            <a:ext cx="8575675" cy="6506210"/>
          </a:xfrm>
        </p:spPr>
        <p:txBody>
          <a:bodyPr>
            <a:noAutofit/>
          </a:bodyPr>
          <a:lstStyle/>
          <a:p>
            <a:pPr marL="457200" indent="-457200">
              <a:buFont typeface="Arial" panose="020B0604020202020204" pitchFamily="34" charset="0"/>
              <a:buChar char="•"/>
            </a:pPr>
            <a:r>
              <a:rPr lang="ru-RU" sz="2800" dirty="0" err="1">
                <a:latin typeface="Times New Roman" panose="02020603050405020304" pitchFamily="18" charset="0"/>
                <a:cs typeface="Times New Roman" panose="02020603050405020304" pitchFamily="18" charset="0"/>
              </a:rPr>
              <a:t>Прототипическая</a:t>
            </a:r>
            <a:r>
              <a:rPr lang="ru-RU" sz="2800" dirty="0">
                <a:latin typeface="Times New Roman" panose="02020603050405020304" pitchFamily="18" charset="0"/>
                <a:cs typeface="Times New Roman" panose="02020603050405020304" pitchFamily="18" charset="0"/>
              </a:rPr>
              <a:t> организация значения оптимальным образом удовлетворяет этим требованиям, потому что прототип имеет сильный стабильный центр, позволяющий носителям языка легко выделять </a:t>
            </a:r>
            <a:r>
              <a:rPr lang="ru-RU" sz="2800" dirty="0" err="1">
                <a:latin typeface="Times New Roman" panose="02020603050405020304" pitchFamily="18" charset="0"/>
                <a:cs typeface="Times New Roman" panose="02020603050405020304" pitchFamily="18" charset="0"/>
              </a:rPr>
              <a:t>прототипические</a:t>
            </a:r>
            <a:r>
              <a:rPr lang="ru-RU" sz="2800" dirty="0">
                <a:latin typeface="Times New Roman" panose="02020603050405020304" pitchFamily="18" charset="0"/>
                <a:cs typeface="Times New Roman" panose="02020603050405020304" pitchFamily="18" charset="0"/>
              </a:rPr>
              <a:t> значения и отличать их друг от друга, и более аморфную, подверженную изменениям, зависимую (</a:t>
            </a:r>
            <a:r>
              <a:rPr lang="de-DE" sz="2800" i="1" dirty="0" err="1">
                <a:latin typeface="Times New Roman" panose="02020603050405020304" pitchFamily="18" charset="0"/>
                <a:cs typeface="Times New Roman" panose="02020603050405020304" pitchFamily="18" charset="0"/>
              </a:rPr>
              <a:t>dependent</a:t>
            </a:r>
            <a:r>
              <a:rPr lang="de-DE"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 терминологии Б. </a:t>
            </a:r>
            <a:r>
              <a:rPr lang="ru-RU" sz="2800" dirty="0" err="1">
                <a:latin typeface="Times New Roman" panose="02020603050405020304" pitchFamily="18" charset="0"/>
                <a:cs typeface="Times New Roman" panose="02020603050405020304" pitchFamily="18" charset="0"/>
              </a:rPr>
              <a:t>Хокинса</a:t>
            </a:r>
            <a:r>
              <a:rPr lang="ru-RU" sz="2800" dirty="0">
                <a:latin typeface="Times New Roman" panose="02020603050405020304" pitchFamily="18" charset="0"/>
                <a:cs typeface="Times New Roman" panose="02020603050405020304" pitchFamily="18" charset="0"/>
              </a:rPr>
              <a:t> [</a:t>
            </a:r>
            <a:r>
              <a:rPr lang="de-DE" sz="2800" dirty="0">
                <a:latin typeface="Times New Roman" panose="02020603050405020304" pitchFamily="18" charset="0"/>
                <a:cs typeface="Times New Roman" panose="02020603050405020304" pitchFamily="18" charset="0"/>
              </a:rPr>
              <a:t>Hawkins 1988]) </a:t>
            </a:r>
            <a:r>
              <a:rPr lang="ru-RU" sz="2800" dirty="0">
                <a:latin typeface="Times New Roman" panose="02020603050405020304" pitchFamily="18" charset="0"/>
                <a:cs typeface="Times New Roman" panose="02020603050405020304" pitchFamily="18" charset="0"/>
              </a:rPr>
              <a:t>периферию»</a:t>
            </a:r>
            <a:r>
              <a:rPr lang="de-CH"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Рахилина</a:t>
            </a:r>
            <a:r>
              <a:rPr lang="de-CH" sz="2800" dirty="0">
                <a:latin typeface="Times New Roman" panose="02020603050405020304" pitchFamily="18" charset="0"/>
                <a:cs typeface="Times New Roman" panose="02020603050405020304" pitchFamily="18" charset="0"/>
              </a:rPr>
              <a:t> 1998, </a:t>
            </a:r>
            <a:r>
              <a:rPr lang="ru-RU" sz="2800" dirty="0">
                <a:latin typeface="Times New Roman" panose="02020603050405020304" pitchFamily="18" charset="0"/>
                <a:cs typeface="Times New Roman" panose="02020603050405020304" pitchFamily="18" charset="0"/>
              </a:rPr>
              <a:t>с</a:t>
            </a:r>
            <a:r>
              <a:rPr lang="de-CH" sz="2800" dirty="0">
                <a:latin typeface="Times New Roman" panose="02020603050405020304" pitchFamily="18" charset="0"/>
                <a:cs typeface="Times New Roman" panose="02020603050405020304" pitchFamily="18" charset="0"/>
              </a:rPr>
              <a:t>. 28</a:t>
            </a:r>
            <a:r>
              <a:rPr lang="ru-RU" sz="2800" dirty="0">
                <a:latin typeface="Times New Roman" panose="02020603050405020304" pitchFamily="18" charset="0"/>
                <a:cs typeface="Times New Roman" panose="02020603050405020304" pitchFamily="18" charset="0"/>
              </a:rPr>
              <a:t>8</a:t>
            </a:r>
            <a:r>
              <a:rPr lang="de-CH"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ru-RU" sz="2800" dirty="0" err="1">
                <a:latin typeface="Times New Roman" panose="02020603050405020304" pitchFamily="18" charset="0"/>
                <a:cs typeface="Times New Roman" panose="02020603050405020304" pitchFamily="18" charset="0"/>
              </a:rPr>
              <a:t>Прототипическая</a:t>
            </a:r>
            <a:r>
              <a:rPr lang="ru-RU" sz="2800" dirty="0">
                <a:latin typeface="Times New Roman" panose="02020603050405020304" pitchFamily="18" charset="0"/>
                <a:cs typeface="Times New Roman" panose="02020603050405020304" pitchFamily="18" charset="0"/>
              </a:rPr>
              <a:t> организация помогает нам относительно простым способом разбить и классифицировать массу различных впечатлений. Важно, что при этом мы не сравниваем аналитически (одну сему за другой</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имеется или не</a:t>
            </a:r>
          </a:p>
        </p:txBody>
      </p:sp>
    </p:spTree>
    <p:extLst>
      <p:ext uri="{BB962C8B-B14F-4D97-AF65-F5344CB8AC3E}">
        <p14:creationId xmlns:p14="http://schemas.microsoft.com/office/powerpoint/2010/main" val="570630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4162" y="260350"/>
            <a:ext cx="8575675" cy="6506210"/>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имеется в данном концепте, в данной лексеме), но мы сравниваем глобально, исходя из общего впечатления</a:t>
            </a:r>
          </a:p>
        </p:txBody>
      </p:sp>
    </p:spTree>
    <p:extLst>
      <p:ext uri="{BB962C8B-B14F-4D97-AF65-F5344CB8AC3E}">
        <p14:creationId xmlns:p14="http://schemas.microsoft.com/office/powerpoint/2010/main" val="465742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4162" y="260350"/>
            <a:ext cx="8575675" cy="6506210"/>
          </a:xfrm>
        </p:spPr>
        <p:txBody>
          <a:bodyPr>
            <a:noAutofit/>
          </a:bodyPr>
          <a:lstStyle/>
          <a:p>
            <a:pPr marL="457200" indent="-457200">
              <a:buFont typeface="Arial" panose="020B0604020202020204" pitchFamily="34" charset="0"/>
              <a:buChar char="•"/>
            </a:pPr>
            <a:r>
              <a:rPr lang="ru-RU" sz="2800" i="1" dirty="0">
                <a:latin typeface="Times New Roman" panose="02020603050405020304" pitchFamily="18" charset="0"/>
                <a:cs typeface="Times New Roman" panose="02020603050405020304" pitchFamily="18" charset="0"/>
              </a:rPr>
              <a:t>Язык и мысль. Современная когнитивная лингвистика</a:t>
            </a:r>
            <a:r>
              <a:rPr lang="ru-RU" sz="2800" dirty="0">
                <a:latin typeface="Times New Roman" panose="02020603050405020304" pitchFamily="18" charset="0"/>
                <a:cs typeface="Times New Roman" panose="02020603050405020304" pitchFamily="18" charset="0"/>
              </a:rPr>
              <a:t>. Ред. А.А. </a:t>
            </a:r>
            <a:r>
              <a:rPr lang="ru-RU" sz="2800" dirty="0" err="1">
                <a:latin typeface="Times New Roman" panose="02020603050405020304" pitchFamily="18" charset="0"/>
                <a:cs typeface="Times New Roman" panose="02020603050405020304" pitchFamily="18" charset="0"/>
              </a:rPr>
              <a:t>Кибрик</a:t>
            </a:r>
            <a:r>
              <a:rPr lang="ru-RU" sz="2800" dirty="0">
                <a:latin typeface="Times New Roman" panose="02020603050405020304" pitchFamily="18" charset="0"/>
                <a:cs typeface="Times New Roman" panose="02020603050405020304" pitchFamily="18" charset="0"/>
              </a:rPr>
              <a:t> и др. Москва 2015.</a:t>
            </a:r>
            <a:endParaRPr lang="cs-CZ"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cs-CZ" sz="2800" dirty="0">
              <a:latin typeface="Times New Roman" panose="02020603050405020304" pitchFamily="18" charset="0"/>
              <a:cs typeface="Times New Roman" panose="02020603050405020304" pitchFamily="18" charset="0"/>
            </a:endParaRPr>
          </a:p>
          <a:p>
            <a:pPr>
              <a:defRPr/>
            </a:pPr>
            <a:r>
              <a:rPr lang="ru-RU" sz="2800" dirty="0">
                <a:latin typeface="Times New Roman" panose="02020603050405020304" pitchFamily="18" charset="0"/>
                <a:cs typeface="Times New Roman" panose="02020603050405020304" pitchFamily="18" charset="0"/>
              </a:rPr>
              <a:t>И. Б. </a:t>
            </a:r>
            <a:r>
              <a:rPr lang="ru-RU" sz="2800" dirty="0" err="1">
                <a:latin typeface="Times New Roman" panose="02020603050405020304" pitchFamily="18" charset="0"/>
                <a:cs typeface="Times New Roman" panose="02020603050405020304" pitchFamily="18" charset="0"/>
              </a:rPr>
              <a:t>Левонтина</a:t>
            </a:r>
            <a:r>
              <a:rPr lang="ru-RU" sz="2800" dirty="0">
                <a:latin typeface="Times New Roman" panose="02020603050405020304" pitchFamily="18" charset="0"/>
                <a:cs typeface="Times New Roman" panose="02020603050405020304" pitchFamily="18" charset="0"/>
              </a:rPr>
              <a:t>: «Языковая картина мира»</a:t>
            </a:r>
            <a:r>
              <a:rPr lang="cs-CZ" sz="2800" dirty="0">
                <a:latin typeface="Times New Roman" panose="02020603050405020304" pitchFamily="18" charset="0"/>
                <a:cs typeface="Times New Roman" panose="02020603050405020304" pitchFamily="18" charset="0"/>
              </a:rPr>
              <a:t> </a:t>
            </a:r>
            <a:r>
              <a:rPr lang="de-DE" sz="2800" dirty="0">
                <a:latin typeface="Times New Roman" panose="02020603050405020304" pitchFamily="18" charset="0"/>
                <a:cs typeface="Times New Roman" panose="02020603050405020304" pitchFamily="18" charset="0"/>
                <a:hlinkClick r:id="rId2"/>
              </a:rPr>
              <a:t>https://postnauka.ru/video/9556</a:t>
            </a:r>
            <a:r>
              <a:rPr lang="de-DE" sz="2800" dirty="0">
                <a:latin typeface="Times New Roman" panose="02020603050405020304" pitchFamily="18" charset="0"/>
                <a:cs typeface="Times New Roman" panose="02020603050405020304" pitchFamily="18" charset="0"/>
              </a:rPr>
              <a:t> </a:t>
            </a:r>
            <a:r>
              <a:rPr lang="cs-CZ" sz="2800" dirty="0">
                <a:latin typeface="Times New Roman" panose="02020603050405020304" pitchFamily="18" charset="0"/>
                <a:cs typeface="Times New Roman" panose="02020603050405020304" pitchFamily="18" charset="0"/>
              </a:rPr>
              <a:t>(1-4)</a:t>
            </a:r>
            <a:r>
              <a:rPr lang="ru-RU" sz="2800" dirty="0">
                <a:latin typeface="Times New Roman" panose="02020603050405020304" pitchFamily="18" charset="0"/>
                <a:cs typeface="Times New Roman" panose="02020603050405020304" pitchFamily="18" charset="0"/>
              </a:rPr>
              <a:t> </a:t>
            </a:r>
          </a:p>
          <a:p>
            <a:pPr>
              <a:defRPr/>
            </a:pPr>
            <a:r>
              <a:rPr lang="ru-RU" sz="2800" dirty="0">
                <a:latin typeface="Times New Roman" panose="02020603050405020304" pitchFamily="18" charset="0"/>
                <a:cs typeface="Times New Roman" panose="02020603050405020304" pitchFamily="18" charset="0"/>
              </a:rPr>
              <a:t>А. Д. </a:t>
            </a:r>
            <a:r>
              <a:rPr lang="ru-RU" sz="2800" dirty="0" err="1">
                <a:latin typeface="Times New Roman" panose="02020603050405020304" pitchFamily="18" charset="0"/>
                <a:cs typeface="Times New Roman" panose="02020603050405020304" pitchFamily="18" charset="0"/>
              </a:rPr>
              <a:t>Шмелёв</a:t>
            </a:r>
            <a:r>
              <a:rPr lang="ru-RU" sz="2800" dirty="0">
                <a:latin typeface="Times New Roman" panose="02020603050405020304" pitchFamily="18" charset="0"/>
                <a:cs typeface="Times New Roman" panose="02020603050405020304" pitchFamily="18" charset="0"/>
              </a:rPr>
              <a:t>: «Русская языковая модель мира» </a:t>
            </a:r>
            <a:r>
              <a:rPr lang="de-DE" sz="2800" dirty="0">
                <a:latin typeface="Times New Roman" panose="02020603050405020304" pitchFamily="18" charset="0"/>
                <a:cs typeface="Times New Roman" panose="02020603050405020304" pitchFamily="18" charset="0"/>
                <a:hlinkClick r:id="rId3"/>
              </a:rPr>
              <a:t>https://www.youtube.com/watch?v=WnejwfnkO44</a:t>
            </a:r>
            <a:r>
              <a:rPr lang="ru-RU" sz="2800" dirty="0">
                <a:latin typeface="Times New Roman" panose="02020603050405020304" pitchFamily="18" charset="0"/>
                <a:cs typeface="Times New Roman" panose="02020603050405020304" pitchFamily="18" charset="0"/>
              </a:rPr>
              <a:t> </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6:00 – цвета</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t>
            </a:r>
          </a:p>
          <a:p>
            <a:endParaRPr lang="ru-RU" sz="2800" dirty="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3725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76576" y="163336"/>
            <a:ext cx="8438445" cy="6497108"/>
          </a:xfrm>
        </p:spPr>
        <p:txBody>
          <a:bodyPr>
            <a:noAutofit/>
          </a:bodyPr>
          <a:lstStyle/>
          <a:p>
            <a:pPr marL="457200" indent="-457200">
              <a:buFont typeface="Arial" panose="020B0604020202020204" pitchFamily="34" charset="0"/>
              <a:buChar char="•"/>
              <a:defRPr/>
            </a:pPr>
            <a:r>
              <a:rPr lang="cs-CZ" sz="2800" dirty="0">
                <a:latin typeface="Times New Roman" panose="02020603050405020304" pitchFamily="18" charset="0"/>
                <a:cs typeface="Times New Roman" panose="02020603050405020304" pitchFamily="18" charset="0"/>
              </a:rPr>
              <a:t>NB:</a:t>
            </a:r>
            <a:r>
              <a:rPr lang="ru-RU" sz="2800" dirty="0">
                <a:latin typeface="Times New Roman" panose="02020603050405020304" pitchFamily="18" charset="0"/>
                <a:cs typeface="Times New Roman" panose="02020603050405020304" pitchFamily="18" charset="0"/>
              </a:rPr>
              <a:t> </a:t>
            </a:r>
            <a:r>
              <a:rPr lang="cs-CZ" sz="2800" dirty="0">
                <a:latin typeface="Times New Roman" panose="02020603050405020304" pitchFamily="18" charset="0"/>
                <a:cs typeface="Times New Roman" panose="02020603050405020304" pitchFamily="18" charset="0"/>
              </a:rPr>
              <a:t>E</a:t>
            </a:r>
            <a:r>
              <a:rPr lang="ru-RU" sz="2800" dirty="0" err="1">
                <a:latin typeface="Times New Roman" panose="02020603050405020304" pitchFamily="18" charset="0"/>
                <a:cs typeface="Times New Roman" panose="02020603050405020304" pitchFamily="18" charset="0"/>
              </a:rPr>
              <a:t>сли</a:t>
            </a:r>
            <a:r>
              <a:rPr lang="ru-RU" sz="2800" dirty="0">
                <a:latin typeface="Times New Roman" panose="02020603050405020304" pitchFamily="18" charset="0"/>
                <a:cs typeface="Times New Roman" panose="02020603050405020304" pitchFamily="18" charset="0"/>
              </a:rPr>
              <a:t> А. Д. Шмелев говорит о русских концептах </a:t>
            </a:r>
            <a:r>
              <a:rPr lang="ru-RU" sz="2800" i="1" dirty="0">
                <a:latin typeface="Times New Roman" panose="02020603050405020304" pitchFamily="18" charset="0"/>
                <a:cs typeface="Times New Roman" panose="02020603050405020304" pitchFamily="18" charset="0"/>
              </a:rPr>
              <a:t>синий</a:t>
            </a:r>
            <a:r>
              <a:rPr lang="ru-RU" sz="2800" dirty="0">
                <a:latin typeface="Times New Roman" panose="02020603050405020304" pitchFamily="18" charset="0"/>
                <a:cs typeface="Times New Roman" panose="02020603050405020304" pitchFamily="18" charset="0"/>
              </a:rPr>
              <a:t> и </a:t>
            </a:r>
            <a:r>
              <a:rPr lang="ru-RU" sz="2800" i="1" dirty="0">
                <a:latin typeface="Times New Roman" panose="02020603050405020304" pitchFamily="18" charset="0"/>
                <a:cs typeface="Times New Roman" panose="02020603050405020304" pitchFamily="18" charset="0"/>
              </a:rPr>
              <a:t>голубой</a:t>
            </a:r>
            <a:r>
              <a:rPr lang="ru-RU" sz="2800" dirty="0">
                <a:latin typeface="Times New Roman" panose="02020603050405020304" pitchFamily="18" charset="0"/>
                <a:cs typeface="Times New Roman" panose="02020603050405020304" pitchFamily="18" charset="0"/>
              </a:rPr>
              <a:t> а потом о немецком </a:t>
            </a:r>
            <a:r>
              <a:rPr lang="cs-CZ" sz="2800" i="1" dirty="0">
                <a:latin typeface="Times New Roman" panose="02020603050405020304" pitchFamily="18" charset="0"/>
                <a:cs typeface="Times New Roman" panose="02020603050405020304" pitchFamily="18" charset="0"/>
              </a:rPr>
              <a:t>Indigo</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это обязательно разные вещи, потому что</a:t>
            </a:r>
            <a:r>
              <a:rPr lang="ru-RU" sz="2800" i="1" dirty="0">
                <a:latin typeface="Times New Roman" panose="02020603050405020304" pitchFamily="18" charset="0"/>
                <a:cs typeface="Times New Roman" panose="02020603050405020304" pitchFamily="18" charset="0"/>
              </a:rPr>
              <a:t> синий</a:t>
            </a:r>
            <a:r>
              <a:rPr lang="ru-RU" sz="2800" dirty="0">
                <a:latin typeface="Times New Roman" panose="02020603050405020304" pitchFamily="18" charset="0"/>
                <a:cs typeface="Times New Roman" panose="02020603050405020304" pitchFamily="18" charset="0"/>
              </a:rPr>
              <a:t> и </a:t>
            </a:r>
            <a:r>
              <a:rPr lang="ru-RU" sz="2800" i="1" dirty="0">
                <a:latin typeface="Times New Roman" panose="02020603050405020304" pitchFamily="18" charset="0"/>
                <a:cs typeface="Times New Roman" panose="02020603050405020304" pitchFamily="18" charset="0"/>
              </a:rPr>
              <a:t>голубой</a:t>
            </a:r>
            <a:r>
              <a:rPr lang="ru-RU" sz="2800" dirty="0">
                <a:latin typeface="Times New Roman" panose="02020603050405020304" pitchFamily="18" charset="0"/>
                <a:cs typeface="Times New Roman" panose="02020603050405020304" pitchFamily="18" charset="0"/>
              </a:rPr>
              <a:t> являются по-видимому концептами </a:t>
            </a:r>
            <a:r>
              <a:rPr lang="ru-RU" sz="2800" u="sng" dirty="0">
                <a:latin typeface="Times New Roman" panose="02020603050405020304" pitchFamily="18" charset="0"/>
                <a:cs typeface="Times New Roman" panose="02020603050405020304" pitchFamily="18" charset="0"/>
              </a:rPr>
              <a:t>базового уровня</a:t>
            </a:r>
            <a:r>
              <a:rPr lang="ru-RU" sz="2800" dirty="0">
                <a:latin typeface="Times New Roman" panose="02020603050405020304" pitchFamily="18" charset="0"/>
                <a:cs typeface="Times New Roman" panose="02020603050405020304" pitchFamily="18" charset="0"/>
              </a:rPr>
              <a:t> для носителей русского языка, а </a:t>
            </a:r>
            <a:r>
              <a:rPr lang="cs-CZ" sz="2800" i="1" dirty="0">
                <a:latin typeface="Times New Roman" panose="02020603050405020304" pitchFamily="18" charset="0"/>
                <a:cs typeface="Times New Roman" panose="02020603050405020304" pitchFamily="18" charset="0"/>
              </a:rPr>
              <a:t>Indigo </a:t>
            </a:r>
            <a:r>
              <a:rPr lang="ru-RU" sz="2800" dirty="0">
                <a:latin typeface="Times New Roman" panose="02020603050405020304" pitchFamily="18" charset="0"/>
                <a:cs typeface="Times New Roman" panose="02020603050405020304" pitchFamily="18" charset="0"/>
              </a:rPr>
              <a:t>не концепт базового уровня для носителей немецкого</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но терминология для специалистов.</a:t>
            </a:r>
            <a:endParaRPr lang="de-CH"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См. материалы для детей:</a:t>
            </a:r>
          </a:p>
        </p:txBody>
      </p:sp>
    </p:spTree>
    <p:extLst>
      <p:ext uri="{BB962C8B-B14F-4D97-AF65-F5344CB8AC3E}">
        <p14:creationId xmlns:p14="http://schemas.microsoft.com/office/powerpoint/2010/main" val="3755898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71DB07E-4F04-D241-9261-F689DE3D0870}"/>
              </a:ext>
            </a:extLst>
          </p:cNvPr>
          <p:cNvPicPr>
            <a:picLocks noChangeAspect="1"/>
          </p:cNvPicPr>
          <p:nvPr/>
        </p:nvPicPr>
        <p:blipFill>
          <a:blip r:embed="rId2"/>
          <a:stretch>
            <a:fillRect/>
          </a:stretch>
        </p:blipFill>
        <p:spPr>
          <a:xfrm>
            <a:off x="1009650" y="431800"/>
            <a:ext cx="7124700" cy="5994400"/>
          </a:xfrm>
          <a:prstGeom prst="rect">
            <a:avLst/>
          </a:prstGeom>
        </p:spPr>
      </p:pic>
    </p:spTree>
    <p:extLst>
      <p:ext uri="{BB962C8B-B14F-4D97-AF65-F5344CB8AC3E}">
        <p14:creationId xmlns:p14="http://schemas.microsoft.com/office/powerpoint/2010/main" val="237810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A239544-0654-C84E-9682-BC8617F70EA5}"/>
              </a:ext>
            </a:extLst>
          </p:cNvPr>
          <p:cNvPicPr>
            <a:picLocks noChangeAspect="1"/>
          </p:cNvPicPr>
          <p:nvPr/>
        </p:nvPicPr>
        <p:blipFill>
          <a:blip r:embed="rId2"/>
          <a:stretch>
            <a:fillRect/>
          </a:stretch>
        </p:blipFill>
        <p:spPr>
          <a:xfrm>
            <a:off x="717550" y="609600"/>
            <a:ext cx="7708900" cy="5638800"/>
          </a:xfrm>
          <a:prstGeom prst="rect">
            <a:avLst/>
          </a:prstGeom>
        </p:spPr>
      </p:pic>
    </p:spTree>
    <p:extLst>
      <p:ext uri="{BB962C8B-B14F-4D97-AF65-F5344CB8AC3E}">
        <p14:creationId xmlns:p14="http://schemas.microsoft.com/office/powerpoint/2010/main" val="25130205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0C58BC3-DD2E-9744-9CC9-C6CA5C76D5FB}"/>
              </a:ext>
            </a:extLst>
          </p:cNvPr>
          <p:cNvPicPr>
            <a:picLocks noChangeAspect="1"/>
          </p:cNvPicPr>
          <p:nvPr/>
        </p:nvPicPr>
        <p:blipFill>
          <a:blip r:embed="rId2"/>
          <a:stretch>
            <a:fillRect/>
          </a:stretch>
        </p:blipFill>
        <p:spPr>
          <a:xfrm>
            <a:off x="1060450" y="361950"/>
            <a:ext cx="7023100" cy="6134100"/>
          </a:xfrm>
          <a:prstGeom prst="rect">
            <a:avLst/>
          </a:prstGeom>
        </p:spPr>
      </p:pic>
    </p:spTree>
    <p:extLst>
      <p:ext uri="{BB962C8B-B14F-4D97-AF65-F5344CB8AC3E}">
        <p14:creationId xmlns:p14="http://schemas.microsoft.com/office/powerpoint/2010/main" val="113789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так и последующих ее модификаций. Так, и Дж. Лаков </a:t>
            </a:r>
            <a:r>
              <a:rPr lang="cs-CZ" sz="2800" dirty="0">
                <a:latin typeface="Times New Roman" panose="02020603050405020304" pitchFamily="18" charset="0"/>
                <a:cs typeface="Times New Roman" panose="02020603050405020304" pitchFamily="18" charset="0"/>
              </a:rPr>
              <a:t>[G. </a:t>
            </a:r>
            <a:r>
              <a:rPr lang="cs-CZ" sz="2800" dirty="0" err="1">
                <a:latin typeface="Times New Roman" panose="02020603050405020304" pitchFamily="18" charset="0"/>
                <a:cs typeface="Times New Roman" panose="02020603050405020304" pitchFamily="18" charset="0"/>
              </a:rPr>
              <a:t>Lakoff</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и Р. </a:t>
            </a:r>
            <a:r>
              <a:rPr lang="ru-RU" sz="2800" dirty="0" err="1">
                <a:latin typeface="Times New Roman" panose="02020603050405020304" pitchFamily="18" charset="0"/>
                <a:cs typeface="Times New Roman" panose="02020603050405020304" pitchFamily="18" charset="0"/>
              </a:rPr>
              <a:t>Лэнгекер</a:t>
            </a:r>
            <a:r>
              <a:rPr lang="cs-CZ" sz="2800" dirty="0">
                <a:latin typeface="Times New Roman" panose="02020603050405020304" pitchFamily="18" charset="0"/>
                <a:cs typeface="Times New Roman" panose="02020603050405020304" pitchFamily="18" charset="0"/>
              </a:rPr>
              <a:t> [R. </a:t>
            </a:r>
            <a:r>
              <a:rPr lang="cs-CZ" sz="2800" dirty="0" err="1">
                <a:latin typeface="Times New Roman" panose="02020603050405020304" pitchFamily="18" charset="0"/>
                <a:cs typeface="Times New Roman" panose="02020603050405020304" pitchFamily="18" charset="0"/>
              </a:rPr>
              <a:t>Langacker</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и Р. </a:t>
            </a:r>
            <a:r>
              <a:rPr lang="ru-RU" sz="2800" dirty="0" err="1">
                <a:latin typeface="Times New Roman" panose="02020603050405020304" pitchFamily="18" charset="0"/>
                <a:cs typeface="Times New Roman" panose="02020603050405020304" pitchFamily="18" charset="0"/>
              </a:rPr>
              <a:t>Джэкендофф</a:t>
            </a:r>
            <a:r>
              <a:rPr lang="ru-RU" sz="2800" dirty="0">
                <a:latin typeface="Times New Roman" panose="02020603050405020304" pitchFamily="18" charset="0"/>
                <a:cs typeface="Times New Roman" panose="02020603050405020304" pitchFamily="18" charset="0"/>
              </a:rPr>
              <a:t> </a:t>
            </a:r>
            <a:r>
              <a:rPr lang="cs-CZ" sz="2800" dirty="0">
                <a:latin typeface="Times New Roman" panose="02020603050405020304" pitchFamily="18" charset="0"/>
                <a:cs typeface="Times New Roman" panose="02020603050405020304" pitchFamily="18" charset="0"/>
              </a:rPr>
              <a:t>[R. </a:t>
            </a:r>
            <a:r>
              <a:rPr lang="cs-CZ" sz="2800" dirty="0" err="1">
                <a:latin typeface="Times New Roman" panose="02020603050405020304" pitchFamily="18" charset="0"/>
                <a:cs typeface="Times New Roman" panose="02020603050405020304" pitchFamily="18" charset="0"/>
              </a:rPr>
              <a:t>Jackendorff</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начинали с порождающей грамматики — и все они стали значительными фигурами в когнитивной семантике.» (</a:t>
            </a:r>
            <a:r>
              <a:rPr lang="ru-RU" sz="2800" dirty="0" err="1">
                <a:latin typeface="Times New Roman" panose="02020603050405020304" pitchFamily="18" charset="0"/>
                <a:cs typeface="Times New Roman" panose="02020603050405020304" pitchFamily="18" charset="0"/>
              </a:rPr>
              <a:t>Рахилина</a:t>
            </a:r>
            <a:r>
              <a:rPr lang="ru-RU" sz="2800" dirty="0">
                <a:latin typeface="Times New Roman" panose="02020603050405020304" pitchFamily="18" charset="0"/>
                <a:cs typeface="Times New Roman" panose="02020603050405020304" pitchFamily="18" charset="0"/>
              </a:rPr>
              <a:t> 1998, 279) </a:t>
            </a:r>
          </a:p>
          <a:p>
            <a:pPr marL="0" indent="0">
              <a:buNone/>
              <a:defRPr/>
            </a:pPr>
            <a:endParaRPr lang="ru-RU" sz="2800" dirty="0">
              <a:latin typeface="Times New Roman" panose="02020603050405020304" pitchFamily="18" charset="0"/>
              <a:cs typeface="Times New Roman" panose="02020603050405020304" pitchFamily="18" charset="0"/>
            </a:endParaRPr>
          </a:p>
          <a:p>
            <a:pPr marL="457200" indent="-457200">
              <a:buFont typeface="Arial"/>
              <a:buChar char="•"/>
              <a:defRPr/>
            </a:pPr>
            <a:r>
              <a:rPr lang="ru-RU" sz="2800" dirty="0" err="1">
                <a:latin typeface="Times New Roman" panose="02020603050405020304" pitchFamily="18" charset="0"/>
                <a:cs typeface="Times New Roman" panose="02020603050405020304" pitchFamily="18" charset="0"/>
              </a:rPr>
              <a:t>Когнитивисты</a:t>
            </a:r>
            <a:r>
              <a:rPr lang="ru-RU" sz="2800" dirty="0">
                <a:latin typeface="Times New Roman" panose="02020603050405020304" pitchFamily="18" charset="0"/>
                <a:cs typeface="Times New Roman" panose="02020603050405020304" pitchFamily="18" charset="0"/>
              </a:rPr>
              <a:t> обращают внимание на то, что </a:t>
            </a:r>
            <a:r>
              <a:rPr lang="ru-RU" sz="2800" u="sng" dirty="0">
                <a:latin typeface="Times New Roman" panose="02020603050405020304" pitchFamily="18" charset="0"/>
                <a:cs typeface="Times New Roman" panose="02020603050405020304" pitchFamily="18" charset="0"/>
              </a:rPr>
              <a:t>носители языков не всегда совсем уверены о том, к</a:t>
            </a:r>
            <a:r>
              <a:rPr lang="cs-CZ" sz="2800" u="sng" dirty="0">
                <a:latin typeface="Times New Roman" panose="02020603050405020304" pitchFamily="18" charset="0"/>
                <a:cs typeface="Times New Roman" panose="02020603050405020304" pitchFamily="18" charset="0"/>
              </a:rPr>
              <a:t> </a:t>
            </a:r>
            <a:r>
              <a:rPr lang="ru-RU" sz="2800" u="sng" dirty="0">
                <a:latin typeface="Times New Roman" panose="02020603050405020304" pitchFamily="18" charset="0"/>
                <a:cs typeface="Times New Roman" panose="02020603050405020304" pitchFamily="18" charset="0"/>
              </a:rPr>
              <a:t>какой категории относится конкретное явление внеязыкового мира</a:t>
            </a:r>
            <a:r>
              <a:rPr lang="ru-RU" sz="2800" dirty="0">
                <a:latin typeface="Times New Roman" panose="02020603050405020304" pitchFamily="18" charset="0"/>
                <a:cs typeface="Times New Roman" panose="02020603050405020304" pitchFamily="18" charset="0"/>
              </a:rPr>
              <a:t>, т. е. категоризация только с помощью плюс/минус может не отвечает тому, как они к категоризации подходят</a:t>
            </a:r>
          </a:p>
          <a:p>
            <a:pPr marL="457200" indent="-457200">
              <a:buFont typeface="Arial"/>
              <a:buChar char="•"/>
              <a:defRPr/>
            </a:pPr>
            <a:endParaRPr lang="ru-RU" sz="2800" dirty="0">
              <a:latin typeface="Times New Roman" panose="02020603050405020304" pitchFamily="18" charset="0"/>
              <a:cs typeface="Times New Roman" panose="02020603050405020304" pitchFamily="18" charset="0"/>
            </a:endParaRPr>
          </a:p>
          <a:p>
            <a:pPr marL="457200" indent="-457200">
              <a:buFont typeface="Arial"/>
              <a:buChar char="•"/>
              <a:defRPr/>
            </a:pP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929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buFont typeface="Arial" panose="020B0604020202020204" pitchFamily="34" charset="0"/>
              <a:buChar char="•"/>
              <a:defRPr/>
            </a:pPr>
            <a:r>
              <a:rPr lang="ru-RU" sz="2800" u="sng" dirty="0">
                <a:latin typeface="Times New Roman" panose="02020603050405020304" pitchFamily="18" charset="0"/>
                <a:cs typeface="Times New Roman" panose="02020603050405020304" pitchFamily="18" charset="0"/>
              </a:rPr>
              <a:t>Не все слова находящиеся в семантическом поле </a:t>
            </a:r>
            <a:r>
              <a:rPr lang="ru-RU" sz="2800" dirty="0">
                <a:latin typeface="Times New Roman" panose="02020603050405020304" pitchFamily="18" charset="0"/>
                <a:cs typeface="Times New Roman" panose="02020603050405020304" pitchFamily="18" charset="0"/>
              </a:rPr>
              <a:t>(гипонимы под одним общим </a:t>
            </a:r>
            <a:r>
              <a:rPr lang="ru-RU" sz="2800" dirty="0" err="1">
                <a:latin typeface="Times New Roman" panose="02020603050405020304" pitchFamily="18" charset="0"/>
                <a:cs typeface="Times New Roman" panose="02020603050405020304" pitchFamily="18" charset="0"/>
              </a:rPr>
              <a:t>гиперонимом</a:t>
            </a:r>
            <a:r>
              <a:rPr lang="ru-RU" sz="2800" dirty="0">
                <a:latin typeface="Times New Roman" panose="02020603050405020304" pitchFamily="18" charset="0"/>
                <a:cs typeface="Times New Roman" panose="02020603050405020304" pitchFamily="18" charset="0"/>
              </a:rPr>
              <a:t>) </a:t>
            </a:r>
            <a:r>
              <a:rPr lang="ru-RU" sz="2800" u="sng" dirty="0">
                <a:latin typeface="Times New Roman" panose="02020603050405020304" pitchFamily="18" charset="0"/>
                <a:cs typeface="Times New Roman" panose="02020603050405020304" pitchFamily="18" charset="0"/>
              </a:rPr>
              <a:t>имеют в этом семантическом поле одинаковое положение</a:t>
            </a:r>
            <a:r>
              <a:rPr lang="ru-RU" sz="2800" dirty="0">
                <a:latin typeface="Times New Roman" panose="02020603050405020304" pitchFamily="18" charset="0"/>
                <a:cs typeface="Times New Roman" panose="02020603050405020304" pitchFamily="18" charset="0"/>
              </a:rPr>
              <a:t>, но значение, это основной уровень для </a:t>
            </a:r>
            <a:r>
              <a:rPr lang="ru-RU" sz="2800" dirty="0" err="1">
                <a:latin typeface="Times New Roman" panose="02020603050405020304" pitchFamily="18" charset="0"/>
                <a:cs typeface="Times New Roman" panose="02020603050405020304" pitchFamily="18" charset="0"/>
              </a:rPr>
              <a:t>когнитивизм</a:t>
            </a:r>
            <a:r>
              <a:rPr lang="ru-RU" sz="2800" dirty="0">
                <a:latin typeface="Times New Roman" panose="02020603050405020304" pitchFamily="18" charset="0"/>
                <a:cs typeface="Times New Roman" panose="02020603050405020304" pitchFamily="18" charset="0"/>
              </a:rPr>
              <a:t> (в классическом структурализме исходили из фонологии, в </a:t>
            </a:r>
            <a:r>
              <a:rPr lang="ru-RU" sz="2800" dirty="0" err="1">
                <a:latin typeface="Times New Roman" panose="02020603050405020304" pitchFamily="18" charset="0"/>
                <a:cs typeface="Times New Roman" panose="02020603050405020304" pitchFamily="18" charset="0"/>
              </a:rPr>
              <a:t>генеративизме</a:t>
            </a:r>
            <a:r>
              <a:rPr lang="ru-RU" sz="2800" dirty="0">
                <a:latin typeface="Times New Roman" panose="02020603050405020304" pitchFamily="18" charset="0"/>
                <a:cs typeface="Times New Roman" panose="02020603050405020304" pitchFamily="18" charset="0"/>
              </a:rPr>
              <a:t> из синтаксиса):</a:t>
            </a: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внутри лингвистики когнитивный подход естественным образом предполагает главенство семантики (когнитивной семантики), которая определяет поведение лексем, их частей и сочетаний, конструкций, предложений и т. д.» (</a:t>
            </a:r>
            <a:r>
              <a:rPr lang="ru-RU" sz="2800" dirty="0" err="1">
                <a:latin typeface="Times New Roman" panose="02020603050405020304" pitchFamily="18" charset="0"/>
                <a:cs typeface="Times New Roman" panose="02020603050405020304" pitchFamily="18" charset="0"/>
              </a:rPr>
              <a:t>Рахилина</a:t>
            </a:r>
            <a:r>
              <a:rPr lang="ru-RU" sz="2800" dirty="0">
                <a:latin typeface="Times New Roman" panose="02020603050405020304" pitchFamily="18" charset="0"/>
                <a:cs typeface="Times New Roman" panose="02020603050405020304" pitchFamily="18" charset="0"/>
              </a:rPr>
              <a:t> 1998, с. 281)</a:t>
            </a:r>
          </a:p>
        </p:txBody>
      </p:sp>
    </p:spTree>
    <p:extLst>
      <p:ext uri="{BB962C8B-B14F-4D97-AF65-F5344CB8AC3E}">
        <p14:creationId xmlns:p14="http://schemas.microsoft.com/office/powerpoint/2010/main" val="2847977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Тут не мешает то, что часто экстензия значения не совсем однозначна: мы допустим знаем, что такое растение или птица (т. е. </a:t>
            </a:r>
            <a:r>
              <a:rPr lang="ru-RU" sz="2800" u="sng" dirty="0" err="1">
                <a:latin typeface="Times New Roman" panose="02020603050405020304" pitchFamily="18" charset="0"/>
                <a:cs typeface="Times New Roman" panose="02020603050405020304" pitchFamily="18" charset="0"/>
              </a:rPr>
              <a:t>интензия</a:t>
            </a:r>
            <a:r>
              <a:rPr lang="ru-RU" sz="2800" dirty="0">
                <a:latin typeface="Times New Roman" panose="02020603050405020304" pitchFamily="18" charset="0"/>
                <a:cs typeface="Times New Roman" panose="02020603050405020304" pitchFamily="18" charset="0"/>
              </a:rPr>
              <a:t> – значение – ясно), но где межи данного концепта: гриб, это растение? Пингвин – птица? Мы конечно как-то знаем, что пингвин – птица, потому что так говорит  биология и нас так научили в школе, но с точки зрения </a:t>
            </a:r>
            <a:r>
              <a:rPr lang="ru-RU" sz="2800" u="sng" dirty="0">
                <a:latin typeface="Times New Roman" panose="02020603050405020304" pitchFamily="18" charset="0"/>
                <a:cs typeface="Times New Roman" panose="02020603050405020304" pitchFamily="18" charset="0"/>
              </a:rPr>
              <a:t>языкового</a:t>
            </a:r>
            <a:r>
              <a:rPr lang="ru-RU" sz="2800" dirty="0">
                <a:latin typeface="Times New Roman" panose="02020603050405020304" pitchFamily="18" charset="0"/>
                <a:cs typeface="Times New Roman" panose="02020603050405020304" pitchFamily="18" charset="0"/>
              </a:rPr>
              <a:t> значения слова птица, это на самом деле так? С грибами дело еще сложнее, потому что сегодня они не считаются растениями, но раньше их так считали:</a:t>
            </a:r>
          </a:p>
        </p:txBody>
      </p:sp>
    </p:spTree>
    <p:extLst>
      <p:ext uri="{BB962C8B-B14F-4D97-AF65-F5344CB8AC3E}">
        <p14:creationId xmlns:p14="http://schemas.microsoft.com/office/powerpoint/2010/main" val="16956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«Грибы</a:t>
            </a:r>
            <a:r>
              <a:rPr lang="ru-RU" sz="2800" b="1"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a:t>
            </a:r>
            <a:r>
              <a:rPr lang="de-DE" sz="2800" dirty="0">
                <a:latin typeface="Times New Roman" panose="02020603050405020304" pitchFamily="18" charset="0"/>
                <a:cs typeface="Times New Roman" panose="02020603050405020304" pitchFamily="18" charset="0"/>
              </a:rPr>
              <a:t>] — </a:t>
            </a:r>
            <a:r>
              <a:rPr lang="ru-RU" sz="2800" u="sng" dirty="0">
                <a:latin typeface="Times New Roman" panose="02020603050405020304" pitchFamily="18" charset="0"/>
                <a:cs typeface="Times New Roman" panose="02020603050405020304" pitchFamily="18" charset="0"/>
              </a:rPr>
              <a:t>царство живой природы</a:t>
            </a:r>
            <a:r>
              <a:rPr lang="ru-RU" sz="2800" dirty="0">
                <a:latin typeface="Times New Roman" panose="02020603050405020304" pitchFamily="18" charset="0"/>
                <a:cs typeface="Times New Roman" panose="02020603050405020304" pitchFamily="18" charset="0"/>
              </a:rPr>
              <a:t>,</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сочетающие в себе некоторые признаки как растений, так и животных. Грибы изучает наука микология, которая считается разделом ботаники, </a:t>
            </a:r>
            <a:r>
              <a:rPr lang="ru-RU" sz="2800" u="sng" dirty="0">
                <a:latin typeface="Times New Roman" panose="02020603050405020304" pitchFamily="18" charset="0"/>
                <a:cs typeface="Times New Roman" panose="02020603050405020304" pitchFamily="18" charset="0"/>
              </a:rPr>
              <a:t>поскольку ранее грибы относили к царству растений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википедия</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подчеркивание - </a:t>
            </a:r>
            <a:r>
              <a:rPr lang="cs-CZ" sz="2800" dirty="0">
                <a:latin typeface="Times New Roman" panose="02020603050405020304" pitchFamily="18" charset="0"/>
                <a:cs typeface="Times New Roman" panose="02020603050405020304" pitchFamily="18" charset="0"/>
              </a:rPr>
              <a:t>MG</a:t>
            </a:r>
            <a:r>
              <a:rPr lang="ru-RU" sz="2800" dirty="0">
                <a:latin typeface="Times New Roman" panose="02020603050405020304" pitchFamily="18" charset="0"/>
                <a:cs typeface="Times New Roman" panose="02020603050405020304" pitchFamily="18" charset="0"/>
              </a:rPr>
              <a:t>)</a:t>
            </a:r>
            <a:endParaRPr lang="cs-CZ"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Так что с точки зрения естественных наук классификация грибов изменилась, они больше не входят в царство растений. Однако, играет ли это роль для языкового значения слов </a:t>
            </a:r>
            <a:r>
              <a:rPr lang="ru-RU" sz="2800" i="1" dirty="0">
                <a:latin typeface="Times New Roman" panose="02020603050405020304" pitchFamily="18" charset="0"/>
                <a:cs typeface="Times New Roman" panose="02020603050405020304" pitchFamily="18" charset="0"/>
              </a:rPr>
              <a:t>гриб</a:t>
            </a:r>
            <a:r>
              <a:rPr lang="ru-RU" sz="2800" dirty="0">
                <a:latin typeface="Times New Roman" panose="02020603050405020304" pitchFamily="18" charset="0"/>
                <a:cs typeface="Times New Roman" panose="02020603050405020304" pitchFamily="18" charset="0"/>
              </a:rPr>
              <a:t> и </a:t>
            </a:r>
            <a:r>
              <a:rPr lang="ru-RU" sz="2800" i="1" dirty="0">
                <a:latin typeface="Times New Roman" panose="02020603050405020304" pitchFamily="18" charset="0"/>
                <a:cs typeface="Times New Roman" panose="02020603050405020304" pitchFamily="18" charset="0"/>
              </a:rPr>
              <a:t>растение</a:t>
            </a:r>
            <a:r>
              <a:rPr lang="ru-RU" sz="28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Мы все знаем, что такое </a:t>
            </a:r>
            <a:r>
              <a:rPr lang="ru-RU" sz="2800" i="1" dirty="0">
                <a:latin typeface="Times New Roman" panose="02020603050405020304" pitchFamily="18" charset="0"/>
                <a:cs typeface="Times New Roman" panose="02020603050405020304" pitchFamily="18" charset="0"/>
              </a:rPr>
              <a:t>город</a:t>
            </a:r>
            <a:r>
              <a:rPr lang="ru-RU" sz="2800" dirty="0">
                <a:latin typeface="Times New Roman" panose="02020603050405020304" pitchFamily="18" charset="0"/>
                <a:cs typeface="Times New Roman" panose="02020603050405020304" pitchFamily="18" charset="0"/>
              </a:rPr>
              <a:t> и что такое </a:t>
            </a:r>
            <a:r>
              <a:rPr lang="ru-RU" sz="2800" i="1" dirty="0">
                <a:latin typeface="Times New Roman" panose="02020603050405020304" pitchFamily="18" charset="0"/>
                <a:cs typeface="Times New Roman" panose="02020603050405020304" pitchFamily="18" charset="0"/>
              </a:rPr>
              <a:t>деревня</a:t>
            </a:r>
            <a:r>
              <a:rPr lang="ru-RU" sz="2800" dirty="0">
                <a:latin typeface="Times New Roman" panose="02020603050405020304" pitchFamily="18" charset="0"/>
                <a:cs typeface="Times New Roman" panose="02020603050405020304" pitchFamily="18" charset="0"/>
              </a:rPr>
              <a:t>. Однако, где происходит между ними граница?</a:t>
            </a:r>
            <a:endParaRPr lang="cs-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0325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Кстати, государственная администрация Швейцарской конфедерации утверждает, что граница – 10 000 жителей. Если 10 000 жителей, так город. Но мы все понимаем, что если мы куда-нибудь приедем, в новое, незнакомое место и потом рассказываем, где были,  нас не будет интересовать, живет-ли там 9999 человек или 10001, даже 7000, 8000, 11000 обязательно не играет роли, потому что мы эти две категории воспринимаем совсем по-другому. И вполне возможно, что мы </a:t>
            </a:r>
            <a:r>
              <a:rPr lang="ru-RU" sz="2800" u="sng" dirty="0">
                <a:latin typeface="Times New Roman" panose="02020603050405020304" pitchFamily="18" charset="0"/>
                <a:cs typeface="Times New Roman" panose="02020603050405020304" pitchFamily="18" charset="0"/>
              </a:rPr>
              <a:t>сомневаемся</a:t>
            </a:r>
            <a:r>
              <a:rPr lang="ru-RU" sz="2800" dirty="0">
                <a:latin typeface="Times New Roman" panose="02020603050405020304" pitchFamily="18" charset="0"/>
                <a:cs typeface="Times New Roman" panose="02020603050405020304" pitchFamily="18" charset="0"/>
              </a:rPr>
              <a:t>, к которой из этих категорий относится конкретный населённый пункт </a:t>
            </a:r>
          </a:p>
        </p:txBody>
      </p:sp>
    </p:spTree>
    <p:extLst>
      <p:ext uri="{BB962C8B-B14F-4D97-AF65-F5344CB8AC3E}">
        <p14:creationId xmlns:p14="http://schemas.microsoft.com/office/powerpoint/2010/main" val="2535173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137934E-8CC2-4946-AEE1-DD71155E2EB5}"/>
              </a:ext>
            </a:extLst>
          </p:cNvPr>
          <p:cNvPicPr>
            <a:picLocks noChangeAspect="1"/>
          </p:cNvPicPr>
          <p:nvPr/>
        </p:nvPicPr>
        <p:blipFill>
          <a:blip r:embed="rId2"/>
          <a:stretch>
            <a:fillRect/>
          </a:stretch>
        </p:blipFill>
        <p:spPr>
          <a:xfrm>
            <a:off x="819150" y="1301750"/>
            <a:ext cx="7505700" cy="4254500"/>
          </a:xfrm>
          <a:prstGeom prst="rect">
            <a:avLst/>
          </a:prstGeom>
        </p:spPr>
      </p:pic>
    </p:spTree>
    <p:extLst>
      <p:ext uri="{BB962C8B-B14F-4D97-AF65-F5344CB8AC3E}">
        <p14:creationId xmlns:p14="http://schemas.microsoft.com/office/powerpoint/2010/main" val="3370815517"/>
      </p:ext>
    </p:extLst>
  </p:cSld>
  <p:clrMapOvr>
    <a:masterClrMapping/>
  </p:clrMapOvr>
</p:sld>
</file>

<file path=ppt/theme/theme1.xml><?xml version="1.0" encoding="utf-8"?>
<a:theme xmlns:a="http://schemas.openxmlformats.org/drawingml/2006/main" name="Office-Design">
  <a:themeElements>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charset="0"/>
          </a:defRPr>
        </a:defPPr>
      </a:lstStyle>
    </a:lnDef>
  </a:objectDefaults>
  <a:extraClrSchemeLst>
    <a:extraClrScheme>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2644</Words>
  <Application>Microsoft Macintosh PowerPoint</Application>
  <PresentationFormat>Bildschirmpräsentation (4:3)</PresentationFormat>
  <Paragraphs>65</Paragraphs>
  <Slides>37</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37</vt:i4>
      </vt:variant>
    </vt:vector>
  </HeadingPairs>
  <TitlesOfParts>
    <vt:vector size="40" baseType="lpstr">
      <vt:lpstr>Arial</vt:lpstr>
      <vt:lpstr>Times New Roman</vt:lpstr>
      <vt:lpstr>Office-Design</vt:lpstr>
      <vt:lpstr>Современный русский язык</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Aufbruch und Konsolidierung, Konvergenz und Divergenz: Die slavischen Sprachen im 19. Jahrhundert</dc:title>
  <dc:creator>Markus Giger</dc:creator>
  <cp:lastModifiedBy>Markus Giger</cp:lastModifiedBy>
  <cp:revision>3398</cp:revision>
  <cp:lastPrinted>1601-01-01T00:00:00Z</cp:lastPrinted>
  <dcterms:created xsi:type="dcterms:W3CDTF">2010-03-17T05:32:37Z</dcterms:created>
  <dcterms:modified xsi:type="dcterms:W3CDTF">2025-01-09T21:25:27Z</dcterms:modified>
</cp:coreProperties>
</file>