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64" r:id="rId5"/>
    <p:sldId id="265" r:id="rId6"/>
    <p:sldId id="259" r:id="rId7"/>
    <p:sldId id="263" r:id="rId8"/>
    <p:sldId id="260" r:id="rId9"/>
    <p:sldId id="261" r:id="rId10"/>
    <p:sldId id="262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121C1-4CE2-46E6-BB4D-947286AE5B0D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858CC-8E4E-4E82-8E04-F929B68987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037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858CC-8E4E-4E82-8E04-F929B689871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777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858CC-8E4E-4E82-8E04-F929B689871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95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Многозначность –</a:t>
            </a:r>
            <a:br>
              <a:rPr lang="ru-RU" dirty="0"/>
            </a:br>
            <a:r>
              <a:rPr lang="ru-RU" dirty="0"/>
              <a:t>полисемия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60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метафоры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По месту расположения</a:t>
            </a:r>
          </a:p>
          <a:p>
            <a:pPr marL="0" indent="0">
              <a:buNone/>
            </a:pPr>
            <a:r>
              <a:rPr lang="ru-RU" i="1" dirty="0"/>
              <a:t>Нос корабя, хвост самолёта, хвост кометы</a:t>
            </a:r>
          </a:p>
          <a:p>
            <a:r>
              <a:rPr lang="ru-RU" b="1" dirty="0"/>
              <a:t>По форме</a:t>
            </a:r>
          </a:p>
          <a:p>
            <a:pPr marL="0" indent="0">
              <a:buNone/>
            </a:pPr>
            <a:r>
              <a:rPr lang="ru-RU" i="1" dirty="0"/>
              <a:t>Золотое кольцо </a:t>
            </a:r>
            <a:r>
              <a:rPr lang="ru-RU" dirty="0"/>
              <a:t>(города), </a:t>
            </a:r>
            <a:r>
              <a:rPr lang="ru-RU" i="1" dirty="0"/>
              <a:t>Садовое кольцо </a:t>
            </a:r>
            <a:r>
              <a:rPr lang="ru-RU" dirty="0"/>
              <a:t>(улицы), </a:t>
            </a:r>
            <a:r>
              <a:rPr lang="ru-RU" i="1" dirty="0"/>
              <a:t>кольцо дыма, крыло дома</a:t>
            </a:r>
          </a:p>
          <a:p>
            <a:r>
              <a:rPr lang="ru-RU" b="1" dirty="0"/>
              <a:t>По функции</a:t>
            </a:r>
          </a:p>
          <a:p>
            <a:pPr marL="0" indent="0">
              <a:buNone/>
            </a:pPr>
            <a:r>
              <a:rPr lang="ru-RU" i="1" dirty="0"/>
              <a:t>Крыло самолёта</a:t>
            </a:r>
          </a:p>
          <a:p>
            <a:r>
              <a:rPr lang="ru-RU" b="1" dirty="0"/>
              <a:t>По качеству</a:t>
            </a:r>
          </a:p>
          <a:p>
            <a:pPr marL="0" indent="0">
              <a:buNone/>
            </a:pPr>
            <a:r>
              <a:rPr lang="ru-RU" i="1" dirty="0"/>
              <a:t>Золотые руки</a:t>
            </a:r>
          </a:p>
          <a:p>
            <a:r>
              <a:rPr lang="ru-RU" b="1" dirty="0"/>
              <a:t>Перенос с пространственных отношений на временные</a:t>
            </a:r>
          </a:p>
          <a:p>
            <a:pPr marL="0" indent="0">
              <a:buNone/>
            </a:pPr>
            <a:r>
              <a:rPr lang="ru-RU" i="1" dirty="0"/>
              <a:t>Короткий срок, длинный перерыв</a:t>
            </a:r>
          </a:p>
          <a:p>
            <a:pPr marL="0" indent="0">
              <a:buNone/>
            </a:pPr>
            <a:r>
              <a:rPr lang="ru-RU" i="1" dirty="0"/>
              <a:t>...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57756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метафоры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Простая</a:t>
            </a:r>
            <a:r>
              <a:rPr lang="ru-RU" dirty="0"/>
              <a:t> – все её понимают одинаково</a:t>
            </a:r>
          </a:p>
          <a:p>
            <a:pPr marL="0" indent="0">
              <a:buNone/>
            </a:pPr>
            <a:r>
              <a:rPr lang="ru-RU" i="1" dirty="0"/>
              <a:t>нос корабля, ножка стола, говор волн, закат пылает</a:t>
            </a:r>
          </a:p>
          <a:p>
            <a:r>
              <a:rPr lang="ru-RU" b="1" dirty="0"/>
              <a:t>Индивидуально-стилистическая</a:t>
            </a:r>
            <a:r>
              <a:rPr lang="ru-RU" i="1" dirty="0"/>
              <a:t> – </a:t>
            </a:r>
            <a:r>
              <a:rPr lang="ru-RU" dirty="0"/>
              <a:t>в художественных произведениях</a:t>
            </a:r>
          </a:p>
          <a:p>
            <a:r>
              <a:rPr lang="ru-RU" b="1" dirty="0"/>
              <a:t>Лексическая (мёртвая, стёртая) </a:t>
            </a:r>
            <a:r>
              <a:rPr lang="ru-RU" dirty="0"/>
              <a:t>– первоначальный метафорический перенос уже не воспринимается</a:t>
            </a:r>
          </a:p>
          <a:p>
            <a:pPr marL="0" indent="0">
              <a:buNone/>
            </a:pPr>
            <a:r>
              <a:rPr lang="ru-RU" i="1" dirty="0"/>
              <a:t>стрелка часов, дверная ручка, лист бумаги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61228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метафоры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Олицетворяющая</a:t>
            </a:r>
            <a:r>
              <a:rPr lang="ru-RU" dirty="0"/>
              <a:t> (олицетворение или одушевление – отождествление предметов и явлений природы с жизнью и деятельностью человека)</a:t>
            </a:r>
          </a:p>
          <a:p>
            <a:pPr marL="0" indent="0">
              <a:buNone/>
            </a:pPr>
            <a:r>
              <a:rPr lang="ru-RU" i="1" dirty="0"/>
              <a:t>Идёт снег, тоска грызет, чувтва угасают</a:t>
            </a:r>
          </a:p>
          <a:p>
            <a:pPr marL="0" indent="0">
              <a:buNone/>
            </a:pPr>
            <a:endParaRPr lang="ru-RU" i="1" dirty="0"/>
          </a:p>
          <a:p>
            <a:r>
              <a:rPr lang="ru-RU" b="1" dirty="0"/>
              <a:t>Овеществляющая</a:t>
            </a:r>
          </a:p>
          <a:p>
            <a:pPr marL="0" indent="0">
              <a:buNone/>
            </a:pPr>
            <a:r>
              <a:rPr lang="ru-RU" i="1" dirty="0"/>
              <a:t>Железгая воля, глубокая печаль, корень зла, ход вещей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02802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Метонимия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Перенос происходит на основании совместности вещей в пространстве или во времени или на основе логической смежности, т.е. внутренней связи.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/>
              <a:t>Класс – </a:t>
            </a:r>
            <a:r>
              <a:rPr lang="ru-RU" dirty="0"/>
              <a:t>помещение → ученики</a:t>
            </a:r>
          </a:p>
          <a:p>
            <a:pPr marL="0" indent="0">
              <a:buNone/>
            </a:pPr>
            <a:r>
              <a:rPr lang="ru-RU" i="1" dirty="0"/>
              <a:t>Номер </a:t>
            </a:r>
            <a:r>
              <a:rPr lang="ru-RU" dirty="0"/>
              <a:t>– цифра → помещение в отеле</a:t>
            </a:r>
          </a:p>
          <a:p>
            <a:pPr marL="0" indent="0">
              <a:buNone/>
            </a:pPr>
            <a:r>
              <a:rPr lang="ru-RU" i="1" dirty="0"/>
              <a:t>Бумага – </a:t>
            </a:r>
            <a:r>
              <a:rPr lang="ru-RU" dirty="0"/>
              <a:t>лист → документ</a:t>
            </a:r>
          </a:p>
          <a:p>
            <a:pPr marL="0" indent="0">
              <a:buNone/>
            </a:pPr>
            <a:r>
              <a:rPr lang="ru-RU" i="1" dirty="0"/>
              <a:t>Калашников </a:t>
            </a:r>
            <a:r>
              <a:rPr lang="ru-RU" dirty="0"/>
              <a:t>– фамилия → оружие</a:t>
            </a:r>
          </a:p>
          <a:p>
            <a:pPr marL="0" indent="0">
              <a:buNone/>
            </a:pPr>
            <a:r>
              <a:rPr lang="ru-RU" i="1" dirty="0"/>
              <a:t>Хлестаков </a:t>
            </a:r>
            <a:r>
              <a:rPr lang="ru-RU" dirty="0"/>
              <a:t>– фамилия → тип человека</a:t>
            </a:r>
          </a:p>
          <a:p>
            <a:pPr marL="0" indent="0">
              <a:buNone/>
            </a:pPr>
            <a:r>
              <a:rPr lang="ru-RU" i="1" dirty="0"/>
              <a:t>Бордо – </a:t>
            </a:r>
            <a:r>
              <a:rPr lang="ru-RU" dirty="0"/>
              <a:t>город → вино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44747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метонимии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С материала на вещь,сделанную из него</a:t>
            </a:r>
          </a:p>
          <a:p>
            <a:pPr marL="0" indent="0">
              <a:buNone/>
            </a:pPr>
            <a:r>
              <a:rPr lang="ru-RU" i="1" dirty="0"/>
              <a:t>Есть на серебре, выставка стекла</a:t>
            </a:r>
          </a:p>
          <a:p>
            <a:r>
              <a:rPr lang="ru-RU" dirty="0"/>
              <a:t>С помещения или места на тех, кто в нём находится</a:t>
            </a:r>
          </a:p>
          <a:p>
            <a:pPr marL="0" indent="0">
              <a:buNone/>
            </a:pPr>
            <a:r>
              <a:rPr lang="ru-RU" i="1" dirty="0"/>
              <a:t>На площади собрался весь город.</a:t>
            </a:r>
          </a:p>
          <a:p>
            <a:r>
              <a:rPr lang="ru-RU" dirty="0"/>
              <a:t>С вместилища на содержимое</a:t>
            </a:r>
          </a:p>
          <a:p>
            <a:pPr marL="0" indent="0">
              <a:buNone/>
            </a:pPr>
            <a:r>
              <a:rPr lang="ru-RU" i="1" dirty="0"/>
              <a:t>Выпить 2 чашки, съесть целую тарелку</a:t>
            </a:r>
          </a:p>
          <a:p>
            <a:r>
              <a:rPr lang="ru-RU" dirty="0"/>
              <a:t>С события на участников</a:t>
            </a:r>
          </a:p>
          <a:p>
            <a:pPr marL="0" indent="0">
              <a:buNone/>
            </a:pPr>
            <a:r>
              <a:rPr lang="ru-RU" i="1" dirty="0"/>
              <a:t>Собрание постановило, комиссия решила</a:t>
            </a:r>
          </a:p>
          <a:p>
            <a:r>
              <a:rPr lang="ru-RU" dirty="0"/>
              <a:t>С действия на результат</a:t>
            </a:r>
          </a:p>
          <a:p>
            <a:pPr marL="0" indent="0">
              <a:buNone/>
            </a:pPr>
            <a:r>
              <a:rPr lang="ru-RU" i="1" dirty="0"/>
              <a:t>Труды Толстого</a:t>
            </a:r>
            <a:r>
              <a:rPr lang="cs-CZ" i="1" dirty="0"/>
              <a:t>, </a:t>
            </a:r>
            <a:r>
              <a:rPr lang="ru-RU" i="1" dirty="0"/>
              <a:t>Его работа лежит на столе.</a:t>
            </a:r>
          </a:p>
          <a:p>
            <a:r>
              <a:rPr lang="ru-RU" dirty="0"/>
              <a:t>С имени автора или названия места на произведение или изобретение</a:t>
            </a:r>
          </a:p>
          <a:p>
            <a:pPr marL="0" indent="0">
              <a:buNone/>
            </a:pPr>
            <a:r>
              <a:rPr lang="ru-RU" i="1" dirty="0"/>
              <a:t>Читать Чехова, шампанское, ампер, вольт, лутц, сальхов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787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Синекдоха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Разновидность метонимии</a:t>
            </a:r>
          </a:p>
          <a:p>
            <a:r>
              <a:rPr lang="ru-RU" dirty="0"/>
              <a:t>Перенос по признаку количественного отношения.</a:t>
            </a:r>
          </a:p>
          <a:p>
            <a:r>
              <a:rPr lang="ru-RU" dirty="0"/>
              <a:t>Употребление названия целого вместо названия части, общего вместо частного и наоборот.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378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синекдохи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Часть вместо целого или с атрибута на предмет или человека и наоборот</a:t>
            </a:r>
          </a:p>
          <a:p>
            <a:pPr marL="0" indent="0">
              <a:buNone/>
            </a:pPr>
            <a:r>
              <a:rPr lang="ru-RU" i="1" dirty="0"/>
              <a:t>Все флаги в гости будут к нам </a:t>
            </a:r>
            <a:r>
              <a:rPr lang="ru-RU" dirty="0"/>
              <a:t>(Пушкин) – корабли </a:t>
            </a:r>
          </a:p>
          <a:p>
            <a:pPr marL="0" indent="0">
              <a:buNone/>
            </a:pPr>
            <a:r>
              <a:rPr lang="ru-RU" i="1" dirty="0"/>
              <a:t>он большая голова, чёрный пояс, первая скрипка, юридическое лицо, Красная Шапочка</a:t>
            </a:r>
          </a:p>
          <a:p>
            <a:pPr marL="0" indent="0">
              <a:buNone/>
            </a:pPr>
            <a:r>
              <a:rPr lang="ru-RU" i="1" dirty="0"/>
              <a:t>Начальство осталось довольно. </a:t>
            </a:r>
            <a:r>
              <a:rPr lang="ru-RU" dirty="0"/>
              <a:t>(начальник)</a:t>
            </a:r>
          </a:p>
          <a:p>
            <a:r>
              <a:rPr lang="ru-RU" b="1" dirty="0"/>
              <a:t>Родовое название вместе видового и наоборот</a:t>
            </a:r>
          </a:p>
          <a:p>
            <a:pPr marL="0" indent="0">
              <a:buNone/>
            </a:pPr>
            <a:r>
              <a:rPr lang="ru-RU" i="1" dirty="0"/>
              <a:t>Ну что ж, садись, светило. </a:t>
            </a:r>
            <a:r>
              <a:rPr lang="ru-RU" dirty="0"/>
              <a:t>(Маяковский) – солнце</a:t>
            </a:r>
          </a:p>
          <a:p>
            <a:pPr marL="0" indent="0">
              <a:buNone/>
            </a:pPr>
            <a:r>
              <a:rPr lang="ru-RU" i="1" dirty="0"/>
              <a:t>Машина</a:t>
            </a:r>
            <a:r>
              <a:rPr lang="ru-RU" dirty="0"/>
              <a:t> (автомобиль)</a:t>
            </a:r>
          </a:p>
          <a:p>
            <a:pPr marL="0" indent="0">
              <a:buNone/>
            </a:pPr>
            <a:r>
              <a:rPr lang="ru-RU" i="1" dirty="0"/>
              <a:t>Пуще всего береги копейку</a:t>
            </a:r>
            <a:r>
              <a:rPr lang="ru-RU" dirty="0"/>
              <a:t>. (Гоголь)</a:t>
            </a:r>
          </a:p>
          <a:p>
            <a:r>
              <a:rPr lang="ru-RU" b="1" dirty="0"/>
              <a:t>Единственное вместе множественного и наоборот</a:t>
            </a:r>
          </a:p>
          <a:p>
            <a:pPr marL="0" indent="0">
              <a:buNone/>
            </a:pPr>
            <a:r>
              <a:rPr lang="ru-RU" i="1" dirty="0"/>
              <a:t>И слышно было до рассвета, как ликовал француз.</a:t>
            </a:r>
            <a:r>
              <a:rPr lang="ru-RU" dirty="0"/>
              <a:t> (Лермонтов)</a:t>
            </a:r>
          </a:p>
          <a:p>
            <a:pPr marL="0" indent="0">
              <a:buNone/>
            </a:pPr>
            <a:r>
              <a:rPr lang="ru-RU" i="1" dirty="0"/>
              <a:t>Мы все глядим в Наполеоны. </a:t>
            </a:r>
            <a:r>
              <a:rPr lang="ru-RU" dirty="0"/>
              <a:t>(Пушкин)</a:t>
            </a:r>
          </a:p>
          <a:p>
            <a:pPr marL="0" indent="0">
              <a:buNone/>
            </a:pPr>
            <a:r>
              <a:rPr lang="ru-RU" i="1" dirty="0"/>
              <a:t>выставка французской книги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242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Многозначность в чешско-русском плане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Часто совпадают прямые значения, не всегда переносные.</a:t>
            </a:r>
          </a:p>
          <a:p>
            <a:r>
              <a:rPr lang="ru-RU" dirty="0"/>
              <a:t>В одном языке слово может быть многозначным, в другом нет.</a:t>
            </a:r>
          </a:p>
          <a:p>
            <a:pPr marL="0" indent="0">
              <a:buNone/>
            </a:pPr>
            <a:r>
              <a:rPr lang="cs-CZ" i="1" dirty="0"/>
              <a:t>Zkouška – </a:t>
            </a:r>
            <a:r>
              <a:rPr lang="ru-RU" i="1" dirty="0"/>
              <a:t>экзамен, примерка, репетиция, испытание</a:t>
            </a:r>
          </a:p>
          <a:p>
            <a:pPr marL="0" indent="0">
              <a:buNone/>
            </a:pPr>
            <a:r>
              <a:rPr lang="cs-CZ" i="1" dirty="0"/>
              <a:t>Přestávka – </a:t>
            </a:r>
            <a:r>
              <a:rPr lang="ru-RU" i="1" dirty="0"/>
              <a:t>перемена, перерыв, антракт</a:t>
            </a:r>
          </a:p>
          <a:p>
            <a:pPr marL="0" indent="0">
              <a:buNone/>
            </a:pPr>
            <a:r>
              <a:rPr lang="cs-CZ" i="1" dirty="0"/>
              <a:t>Stupeň – </a:t>
            </a:r>
            <a:r>
              <a:rPr lang="ru-RU" i="1" dirty="0"/>
              <a:t>градус, ступень, степень</a:t>
            </a:r>
          </a:p>
          <a:p>
            <a:pPr marL="0" indent="0">
              <a:buNone/>
            </a:pPr>
            <a:r>
              <a:rPr lang="cs-CZ" i="1" dirty="0"/>
              <a:t>Strana – </a:t>
            </a:r>
            <a:r>
              <a:rPr lang="ru-RU" i="1" dirty="0"/>
              <a:t>сторона, страница, партия</a:t>
            </a:r>
          </a:p>
          <a:p>
            <a:pPr marL="0" indent="0">
              <a:buNone/>
            </a:pPr>
            <a:r>
              <a:rPr lang="ru-RU" i="1" dirty="0"/>
              <a:t>Масло – </a:t>
            </a:r>
            <a:r>
              <a:rPr lang="cs-CZ" i="1" dirty="0"/>
              <a:t>máslo, olej</a:t>
            </a:r>
          </a:p>
        </p:txBody>
      </p:sp>
    </p:spTree>
    <p:extLst>
      <p:ext uri="{BB962C8B-B14F-4D97-AF65-F5344CB8AC3E}">
        <p14:creationId xmlns:p14="http://schemas.microsoft.com/office/powerpoint/2010/main" val="1164124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DCC63-8CA6-451C-A20B-81A188B9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Схожие ч-р значения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6529C7-FB70-436C-B805-A030EAC3E50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Глубокий</a:t>
            </a:r>
          </a:p>
          <a:p>
            <a:pPr marL="457200" indent="-457200">
              <a:buAutoNum type="arabicPeriod"/>
            </a:pPr>
            <a:r>
              <a:rPr lang="ru-RU" dirty="0"/>
              <a:t>Имеющий большое пространственное протяжение сврху вниз – </a:t>
            </a:r>
            <a:r>
              <a:rPr lang="ru-RU" i="1" dirty="0"/>
              <a:t>глубокое озеро</a:t>
            </a:r>
          </a:p>
          <a:p>
            <a:pPr marL="457200" indent="-457200">
              <a:buAutoNum type="arabicPeriod"/>
            </a:pPr>
            <a:r>
              <a:rPr lang="ru-RU" dirty="0"/>
              <a:t>Очень сильный </a:t>
            </a:r>
            <a:r>
              <a:rPr lang="ru-RU" i="1" dirty="0"/>
              <a:t>– глубокая печаль</a:t>
            </a:r>
          </a:p>
          <a:p>
            <a:pPr marL="457200" indent="-457200">
              <a:buAutoNum type="arabicPeriod"/>
            </a:pPr>
            <a:r>
              <a:rPr lang="ru-RU" dirty="0"/>
              <a:t>Достигающий высшего предела во времени, поздний – </a:t>
            </a:r>
            <a:r>
              <a:rPr lang="ru-RU" i="1" dirty="0"/>
              <a:t>глубокая ночь</a:t>
            </a:r>
          </a:p>
          <a:p>
            <a:pPr marL="457200" indent="-457200">
              <a:buAutoNum type="arabicPeriod"/>
            </a:pPr>
            <a:r>
              <a:rPr lang="ru-RU" dirty="0"/>
              <a:t>Скрытый в глубине, недоступный</a:t>
            </a:r>
            <a:r>
              <a:rPr lang="ru-RU" i="1" dirty="0"/>
              <a:t> – глубокая тайна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833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028E2-ADFD-4E17-B32E-D997705C1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Расхождения в словосочетаниях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B9DB33-3CA7-429A-B79B-48AA5C71809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Верный друг, верный ответ, верная смерть, верное решение, верные часы, верное средство, </a:t>
            </a:r>
            <a:r>
              <a:rPr lang="ru-RU" i="1"/>
              <a:t>верный перевод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7403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Однозначность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Однозначнось (моносемия) </a:t>
            </a:r>
            <a:r>
              <a:rPr lang="ru-RU" dirty="0"/>
              <a:t>– «наличие у слова только одного значения» (Розенталь – Теленкова, 2008, с. 268).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алфавит, буква, фонема, кислород, врач, карандаш, больница, фиолетовый</a:t>
            </a:r>
          </a:p>
          <a:p>
            <a:pPr marL="0" indent="0">
              <a:buNone/>
            </a:pPr>
            <a:r>
              <a:rPr lang="ru-RU" dirty="0"/>
              <a:t>все числительные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91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многозначность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Многозначность (полисемия) </a:t>
            </a:r>
            <a:r>
              <a:rPr lang="ru-RU" dirty="0"/>
              <a:t>– «наличие у одного и того же слова нескольких связанных между собой значений, обычно возникающих в результате развития первоначального значения этого слова» (Розенталь – Теленкова, 2008, с. 201).</a:t>
            </a:r>
          </a:p>
          <a:p>
            <a:pPr marL="0" indent="0">
              <a:buNone/>
            </a:pPr>
            <a:r>
              <a:rPr lang="ru-RU" dirty="0"/>
              <a:t>«Это способность слова выражать одним и тем же звуковым комплексом разные значения.» (Копецкий, 1974, с. 40)</a:t>
            </a:r>
          </a:p>
          <a:p>
            <a:r>
              <a:rPr lang="ru-RU" dirty="0"/>
              <a:t>На основе сходства каких-либо признаков название предмета переносится на другой предмет.</a:t>
            </a:r>
          </a:p>
          <a:p>
            <a:r>
              <a:rPr lang="ru-RU" dirty="0"/>
              <a:t>Около 30 % слов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580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многозначность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i="1" dirty="0"/>
              <a:t>слово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Основная единица языка и речи –</a:t>
            </a:r>
            <a:r>
              <a:rPr lang="ru-RU" i="1" dirty="0"/>
              <a:t> Предложение состоит из слов.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То же, что речь – </a:t>
            </a:r>
            <a:r>
              <a:rPr lang="ru-RU" i="1" dirty="0"/>
              <a:t>культура слова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Обещание – </a:t>
            </a:r>
            <a:r>
              <a:rPr lang="ru-RU" i="1" dirty="0"/>
              <a:t>дать слово, сдержать слово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Право и позволение говорить на каком-л. собрании – </a:t>
            </a:r>
            <a:r>
              <a:rPr lang="ru-RU" i="1" dirty="0"/>
              <a:t>прошу слова, дать слово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Жанр литературного произведения – </a:t>
            </a:r>
            <a:r>
              <a:rPr lang="ru-RU" i="1" dirty="0"/>
              <a:t>«Слово о полку Игореве»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Мн.ч. - текст, на котором </a:t>
            </a:r>
            <a:r>
              <a:rPr lang="ru-RU"/>
              <a:t>написана музыка </a:t>
            </a:r>
            <a:r>
              <a:rPr lang="ru-RU" dirty="0"/>
              <a:t>– </a:t>
            </a:r>
            <a:r>
              <a:rPr lang="ru-RU" i="1" dirty="0"/>
              <a:t>романсы Глинки на слова Пушкина</a:t>
            </a:r>
            <a:endParaRPr lang="ru-RU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i="1" dirty="0"/>
              <a:t>земля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название планеты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суша (в отличие от водного пространства 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почва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страна </a:t>
            </a:r>
          </a:p>
          <a:p>
            <a:pPr marL="457200" lvl="1" indent="-457200">
              <a:spcBef>
                <a:spcPts val="600"/>
              </a:spcBef>
              <a:buSzPct val="70000"/>
              <a:buAutoNum type="arabicPeriod"/>
            </a:pPr>
            <a:r>
              <a:rPr lang="ru-RU" dirty="0"/>
              <a:t>территория с угодьями, находящаяся в чьём-либо владении, пользовании – </a:t>
            </a:r>
            <a:r>
              <a:rPr lang="ru-RU" i="1" dirty="0"/>
              <a:t>земля фермера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03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многозначность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Идти</a:t>
            </a:r>
          </a:p>
          <a:p>
            <a:pPr marL="457200" indent="-457200">
              <a:buAutoNum type="arabicPeriod"/>
            </a:pPr>
            <a:r>
              <a:rPr lang="ru-RU" i="1" dirty="0"/>
              <a:t>Человек идёт</a:t>
            </a:r>
          </a:p>
          <a:p>
            <a:pPr marL="457200" indent="-457200">
              <a:buAutoNum type="arabicPeriod"/>
            </a:pPr>
            <a:r>
              <a:rPr lang="ru-RU" i="1" dirty="0"/>
              <a:t>Поезд идёт</a:t>
            </a:r>
          </a:p>
          <a:p>
            <a:pPr marL="457200" indent="-457200">
              <a:buAutoNum type="arabicPeriod"/>
            </a:pPr>
            <a:r>
              <a:rPr lang="ru-RU" i="1" dirty="0"/>
              <a:t>Дождь идёт</a:t>
            </a:r>
          </a:p>
          <a:p>
            <a:pPr marL="457200" indent="-457200">
              <a:buAutoNum type="arabicPeriod"/>
            </a:pPr>
            <a:r>
              <a:rPr lang="ru-RU" i="1" dirty="0"/>
              <a:t>Часы идут</a:t>
            </a:r>
          </a:p>
          <a:p>
            <a:pPr marL="457200" indent="-457200">
              <a:buAutoNum type="arabicPeriod"/>
            </a:pPr>
            <a:r>
              <a:rPr lang="ru-RU" i="1" dirty="0"/>
              <a:t>Время идёт</a:t>
            </a:r>
          </a:p>
          <a:p>
            <a:pPr marL="457200" indent="-457200">
              <a:buAutoNum type="arabicPeriod"/>
            </a:pPr>
            <a:r>
              <a:rPr lang="ru-RU" i="1" dirty="0"/>
              <a:t>Дела идут</a:t>
            </a:r>
          </a:p>
          <a:p>
            <a:pPr marL="457200" indent="-457200">
              <a:buAutoNum type="arabicPeriod"/>
            </a:pPr>
            <a:r>
              <a:rPr lang="ru-RU" i="1" dirty="0"/>
              <a:t>Юбка идёт к </a:t>
            </a:r>
          </a:p>
          <a:p>
            <a:pPr marL="457200" indent="-457200">
              <a:buAutoNum type="arabicPeriod"/>
            </a:pPr>
            <a:r>
              <a:rPr lang="ru-RU" i="1" dirty="0"/>
              <a:t>Речь идёт о</a:t>
            </a:r>
          </a:p>
          <a:p>
            <a:pPr marL="457200" indent="-457200">
              <a:buAutoNum type="arabicPeriod"/>
            </a:pPr>
            <a:r>
              <a:rPr lang="ru-RU" i="1" dirty="0"/>
              <a:t>Идёт </a:t>
            </a:r>
            <a:r>
              <a:rPr lang="ru-RU" dirty="0"/>
              <a:t>(согласен)</a:t>
            </a:r>
          </a:p>
          <a:p>
            <a:pPr marL="457200" indent="-457200">
              <a:buAutoNum type="arabicPeriod"/>
            </a:pPr>
            <a:r>
              <a:rPr lang="ru-RU" i="1" dirty="0"/>
              <a:t>... </a:t>
            </a:r>
          </a:p>
          <a:p>
            <a:pPr marL="457200" indent="-457200">
              <a:buAutoNum type="arabicPeriod"/>
            </a:pPr>
            <a:endParaRPr lang="ru-RU" i="1" dirty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1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Причины возникновения многозначных слов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Обозначающее (форма) стремится обладать иными функциями, и наоборот, обозначаемое (предмет, функция) стремится к тому, чтобы выразить себя иными средствами → асимметрия (асимметричный дуализм)</a:t>
            </a:r>
          </a:p>
          <a:p>
            <a:r>
              <a:rPr lang="ru-RU" dirty="0"/>
              <a:t>Отражение изменений окружающего мира и вследствие того изменений в человеческом сознании.</a:t>
            </a:r>
          </a:p>
          <a:p>
            <a:r>
              <a:rPr lang="ru-RU" dirty="0"/>
              <a:t>Осложнение и смысловое обогащение уже существующих в языке слов</a:t>
            </a:r>
          </a:p>
          <a:p>
            <a:r>
              <a:rPr lang="ru-RU" dirty="0"/>
              <a:t>Экономия языка</a:t>
            </a:r>
          </a:p>
          <a:p>
            <a:r>
              <a:rPr lang="ru-RU" dirty="0"/>
              <a:t>Выразительность и образность речи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135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Способы возникновения новых значений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Перенос наименования</a:t>
            </a:r>
            <a:r>
              <a:rPr lang="ru-RU" dirty="0"/>
              <a:t> с одного предмета на другой</a:t>
            </a:r>
          </a:p>
          <a:p>
            <a:r>
              <a:rPr lang="ru-RU" b="1" dirty="0"/>
              <a:t>Изменение объёма</a:t>
            </a:r>
            <a:r>
              <a:rPr lang="ru-RU" dirty="0"/>
              <a:t> значения слова – </a:t>
            </a:r>
            <a:r>
              <a:rPr lang="ru-RU" b="1" dirty="0"/>
              <a:t>расширени</a:t>
            </a:r>
            <a:r>
              <a:rPr lang="ru-RU" dirty="0"/>
              <a:t>е </a:t>
            </a:r>
          </a:p>
          <a:p>
            <a:pPr marL="0" indent="0">
              <a:buNone/>
            </a:pPr>
            <a:r>
              <a:rPr lang="ru-RU" i="1" dirty="0"/>
              <a:t>неделя</a:t>
            </a:r>
            <a:r>
              <a:rPr lang="ru-RU" dirty="0"/>
              <a:t> – день отдыха Х 7 дней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или </a:t>
            </a:r>
            <a:r>
              <a:rPr lang="ru-RU" b="1" dirty="0"/>
              <a:t>сужение</a:t>
            </a:r>
            <a:r>
              <a:rPr lang="ru-RU" dirty="0"/>
              <a:t> значения</a:t>
            </a:r>
          </a:p>
          <a:p>
            <a:pPr marL="0" indent="0">
              <a:buNone/>
            </a:pPr>
            <a:r>
              <a:rPr lang="ru-RU" i="1" dirty="0"/>
              <a:t>наказание </a:t>
            </a:r>
            <a:r>
              <a:rPr lang="ru-RU" dirty="0"/>
              <a:t>– любое поучение, наставление Х мера воздействия против преступления</a:t>
            </a:r>
          </a:p>
          <a:p>
            <a:pPr marL="0" indent="0">
              <a:buNone/>
            </a:pPr>
            <a:r>
              <a:rPr lang="ru-RU" i="1" dirty="0"/>
              <a:t>труд – </a:t>
            </a:r>
            <a:r>
              <a:rPr lang="ru-RU" dirty="0"/>
              <a:t>деятельность, работа, страдание, горе, болезнь Х деятельность, работа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24429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переноса наименования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000" dirty="0"/>
              <a:t>Метафора</a:t>
            </a:r>
          </a:p>
          <a:p>
            <a:r>
              <a:rPr lang="ru-RU" sz="4000" dirty="0"/>
              <a:t>Метономия</a:t>
            </a:r>
          </a:p>
          <a:p>
            <a:r>
              <a:rPr lang="ru-RU" sz="4000" dirty="0"/>
              <a:t>Син</a:t>
            </a:r>
            <a:r>
              <a:rPr lang="cs-CZ" sz="4000" dirty="0"/>
              <a:t>e</a:t>
            </a:r>
            <a:r>
              <a:rPr lang="ru-RU" sz="4000" dirty="0"/>
              <a:t>кдоха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985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Метафора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Перенос наименования на основе сходств каких-либо признаков, индивидуальных свойств предмета.</a:t>
            </a:r>
          </a:p>
          <a:p>
            <a:r>
              <a:rPr lang="ru-RU" dirty="0"/>
              <a:t>Это скрытое сравнение.</a:t>
            </a:r>
          </a:p>
          <a:p>
            <a:r>
              <a:rPr lang="ru-RU" dirty="0"/>
              <a:t>При метафорическом переносе меняется предмет, но само представление или понятие, ранее закрепленное за другим предметом, не меняется целиком, т.е. какой-либо признак остаётся.</a:t>
            </a:r>
          </a:p>
          <a:p>
            <a:pPr marL="0" indent="0">
              <a:buNone/>
            </a:pPr>
            <a:r>
              <a:rPr lang="ru-RU" i="1" dirty="0"/>
              <a:t>Золотой человек </a:t>
            </a:r>
            <a:r>
              <a:rPr lang="ru-RU" dirty="0"/>
              <a:t>– признак качества</a:t>
            </a:r>
          </a:p>
          <a:p>
            <a:pPr marL="0" indent="0">
              <a:buNone/>
            </a:pPr>
            <a:r>
              <a:rPr lang="ru-RU" i="1" dirty="0"/>
              <a:t>Золотая осень </a:t>
            </a:r>
            <a:r>
              <a:rPr lang="ru-RU" dirty="0"/>
              <a:t>– признак цвета</a:t>
            </a:r>
          </a:p>
          <a:p>
            <a:pPr marL="0" indent="0">
              <a:buNone/>
            </a:pPr>
            <a:r>
              <a:rPr lang="ru-RU" i="1" dirty="0"/>
              <a:t>Крыло самолёта </a:t>
            </a:r>
            <a:r>
              <a:rPr lang="ru-RU" dirty="0"/>
              <a:t>– призак функции</a:t>
            </a:r>
          </a:p>
          <a:p>
            <a:pPr marL="0" indent="0">
              <a:buNone/>
            </a:pPr>
            <a:r>
              <a:rPr lang="ru-RU" i="1" dirty="0"/>
              <a:t>Нос корабля</a:t>
            </a:r>
            <a:r>
              <a:rPr lang="ru-RU" dirty="0"/>
              <a:t> – признак формы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534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303</TotalTime>
  <Words>970</Words>
  <Application>Microsoft Office PowerPoint</Application>
  <PresentationFormat>Předvádění na obrazovce (4:3)</PresentationFormat>
  <Paragraphs>142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Calibri</vt:lpstr>
      <vt:lpstr>Century Schoolbook</vt:lpstr>
      <vt:lpstr>Wingdings</vt:lpstr>
      <vt:lpstr>Wingdings 2</vt:lpstr>
      <vt:lpstr>Arkýř</vt:lpstr>
      <vt:lpstr>Многозначность – полисемия</vt:lpstr>
      <vt:lpstr>Однозначность</vt:lpstr>
      <vt:lpstr>многозначность</vt:lpstr>
      <vt:lpstr>многозначность</vt:lpstr>
      <vt:lpstr>многозначность</vt:lpstr>
      <vt:lpstr>Причины возникновения многозначных слов</vt:lpstr>
      <vt:lpstr>Способы возникновения новых значений</vt:lpstr>
      <vt:lpstr>Типы переноса наименования</vt:lpstr>
      <vt:lpstr>Метафора</vt:lpstr>
      <vt:lpstr>Типы метафоры</vt:lpstr>
      <vt:lpstr>Типы метафоры</vt:lpstr>
      <vt:lpstr>Типы метафоры</vt:lpstr>
      <vt:lpstr>Метонимия</vt:lpstr>
      <vt:lpstr>Типы метонимии</vt:lpstr>
      <vt:lpstr>Синекдоха</vt:lpstr>
      <vt:lpstr>Типы синекдохи</vt:lpstr>
      <vt:lpstr>Многозначность в чешско-русском плане</vt:lpstr>
      <vt:lpstr>Схожие ч-р значения</vt:lpstr>
      <vt:lpstr>Расхождения в словосочетаниях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Многозначность – полисемия</dc:title>
  <dc:creator>Lenka</dc:creator>
  <cp:lastModifiedBy>Lenka Rozboudová</cp:lastModifiedBy>
  <cp:revision>28</cp:revision>
  <cp:lastPrinted>2018-10-22T15:12:18Z</cp:lastPrinted>
  <dcterms:created xsi:type="dcterms:W3CDTF">2018-10-22T07:59:41Z</dcterms:created>
  <dcterms:modified xsi:type="dcterms:W3CDTF">2021-10-13T08:11:06Z</dcterms:modified>
</cp:coreProperties>
</file>