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comments/comment1.xml" ContentType="application/vnd.openxmlformats-officedocument.presentationml.comment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ormánek, Tomáš" initials="FT" lastIdx="1" clrIdx="0">
    <p:extLst/>
  </p:cmAuthor>
  <p:cmAuthor id="2" name="Formánek, Tomáš" initials="FT [2]" lastIdx="1" clrIdx="1">
    <p:extLst/>
  </p:cmAuthor>
  <p:cmAuthor id="3" name="Formánek, Tomáš" initials="FT [3]" lastIdx="1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956"/>
    <p:restoredTop sz="94599"/>
  </p:normalViewPr>
  <p:slideViewPr>
    <p:cSldViewPr snapToGrid="0" snapToObjects="1">
      <p:cViewPr varScale="1">
        <p:scale>
          <a:sx n="69" d="100"/>
          <a:sy n="69" d="100"/>
        </p:scale>
        <p:origin x="-96" y="-8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10-22T16:18:33.691" idx="1">
    <p:pos x="6755" y="1174"/>
    <p:text>Byrokracia v tomto kontexte predstavuje stelesnenie racionality a
efektívneho prístupu pri naplňaní cieľov a zabezpečovaní služieb v najvšeobecnešom význame slova.
</p:text>
    <p:extLst>
      <p:ext uri="{C676402C-5697-4E1C-873F-D02D1690AC5C}">
        <p15:threadingInfo xmlns="" xmlns:p15="http://schemas.microsoft.com/office/powerpoint/2012/main" timeZoneBias="-120"/>
      </p:ext>
    </p:extLst>
  </p:cm>
  <p:cm authorId="2" dt="2017-10-22T16:20:22.077" idx="1">
    <p:pos x="6396" y="1661"/>
    <p:text>Tento
pohľad sa ďalej zameriava na proces byrokratizácie, t.j. na proces rozšírovania moci
byrokratickej organizácie ponad sféry, ktoré nepatria medzi jej pôvodné a prvotné, na
rastúcu vnútornú formalizáciu v rámci byrokracie, a na reglementáciu týchto oblastí
byrokracie</p:text>
    <p:extLst>
      <p:ext uri="{C676402C-5697-4E1C-873F-D02D1690AC5C}">
        <p15:threadingInfo xmlns=""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9B779C-FDC6-2F41-B496-FFD2BA5C84FA}" type="datetimeFigureOut">
              <a:rPr lang="en-US" smtClean="0"/>
              <a:pPr/>
              <a:t>9/26/2020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DADE31-D927-3F43-B260-B5151BFDCE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14276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3E3BA-816A-1A4D-AC77-8EE6AB2BF3D2}" type="datetimeFigureOut">
              <a:rPr lang="en-US" smtClean="0"/>
              <a:pPr/>
              <a:t>9/26/2020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BF040-4556-D343-9D01-61B3EAC1AF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35214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3E3BA-816A-1A4D-AC77-8EE6AB2BF3D2}" type="datetimeFigureOut">
              <a:rPr lang="en-US" smtClean="0"/>
              <a:pPr/>
              <a:t>9/26/2020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BF040-4556-D343-9D01-61B3EAC1AF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48034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3E3BA-816A-1A4D-AC77-8EE6AB2BF3D2}" type="datetimeFigureOut">
              <a:rPr lang="en-US" smtClean="0"/>
              <a:pPr/>
              <a:t>9/26/2020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BF040-4556-D343-9D01-61B3EAC1AF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32985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3E3BA-816A-1A4D-AC77-8EE6AB2BF3D2}" type="datetimeFigureOut">
              <a:rPr lang="en-US" smtClean="0"/>
              <a:pPr/>
              <a:t>9/26/2020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BF040-4556-D343-9D01-61B3EAC1AF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13036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3E3BA-816A-1A4D-AC77-8EE6AB2BF3D2}" type="datetimeFigureOut">
              <a:rPr lang="en-US" smtClean="0"/>
              <a:pPr/>
              <a:t>9/26/2020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BF040-4556-D343-9D01-61B3EAC1AF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53033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3E3BA-816A-1A4D-AC77-8EE6AB2BF3D2}" type="datetimeFigureOut">
              <a:rPr lang="en-US" smtClean="0"/>
              <a:pPr/>
              <a:t>9/26/2020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BF040-4556-D343-9D01-61B3EAC1AF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14442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3E3BA-816A-1A4D-AC77-8EE6AB2BF3D2}" type="datetimeFigureOut">
              <a:rPr lang="en-US" smtClean="0"/>
              <a:pPr/>
              <a:t>9/26/2020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BF040-4556-D343-9D01-61B3EAC1AF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39043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3E3BA-816A-1A4D-AC77-8EE6AB2BF3D2}" type="datetimeFigureOut">
              <a:rPr lang="en-US" smtClean="0"/>
              <a:pPr/>
              <a:t>9/26/2020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BF040-4556-D343-9D01-61B3EAC1AF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37868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3E3BA-816A-1A4D-AC77-8EE6AB2BF3D2}" type="datetimeFigureOut">
              <a:rPr lang="en-US" smtClean="0"/>
              <a:pPr/>
              <a:t>9/26/2020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BF040-4556-D343-9D01-61B3EAC1AF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14525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3E3BA-816A-1A4D-AC77-8EE6AB2BF3D2}" type="datetimeFigureOut">
              <a:rPr lang="en-US" smtClean="0"/>
              <a:pPr/>
              <a:t>9/26/2020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BF040-4556-D343-9D01-61B3EAC1AF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05308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3E3BA-816A-1A4D-AC77-8EE6AB2BF3D2}" type="datetimeFigureOut">
              <a:rPr lang="en-US" smtClean="0"/>
              <a:pPr/>
              <a:t>9/26/2020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BF040-4556-D343-9D01-61B3EAC1AF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74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63E3BA-816A-1A4D-AC77-8EE6AB2BF3D2}" type="datetimeFigureOut">
              <a:rPr lang="en-US" smtClean="0"/>
              <a:pPr/>
              <a:t>9/26/2020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ABF040-4556-D343-9D01-61B3EAC1AF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57320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4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F</a:t>
            </a:r>
            <a:r>
              <a:rPr lang="sk-SK" dirty="0" smtClean="0"/>
              <a:t>enomén byrokracie vo formálnych organizáciách</a:t>
            </a:r>
            <a:endParaRPr lang="sk-SK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Tomáš Formánek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3370545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Dysfunkcionálny</a:t>
            </a:r>
            <a:r>
              <a:rPr lang="sk-SK" dirty="0" smtClean="0"/>
              <a:t> model byrokracie Roberta K. </a:t>
            </a:r>
            <a:r>
              <a:rPr lang="sk-SK" dirty="0" err="1" smtClean="0"/>
              <a:t>Mertona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Štruktúrne zdroje dysfunkcií:</a:t>
            </a:r>
          </a:p>
          <a:p>
            <a:r>
              <a:rPr lang="sk-SK" dirty="0" smtClean="0"/>
              <a:t>1. Vyžadovanie oddanosti voči pravidlám -&gt; pravidlá sa stavajú absolútnymi, nereflektujú ciele organizácie</a:t>
            </a:r>
          </a:p>
          <a:p>
            <a:r>
              <a:rPr lang="sk-SK" dirty="0" smtClean="0"/>
              <a:t>2. Všeobecnosť pravidiel -&gt; neboli koncipované na konkrétne situácie</a:t>
            </a:r>
          </a:p>
          <a:p>
            <a:endParaRPr lang="sk-SK" dirty="0" smtClean="0"/>
          </a:p>
          <a:p>
            <a:endParaRPr lang="sk-SK" dirty="0" smtClean="0"/>
          </a:p>
          <a:p>
            <a:endParaRPr lang="sk-SK" dirty="0" smtClean="0"/>
          </a:p>
          <a:p>
            <a:endParaRPr lang="sk-SK" dirty="0"/>
          </a:p>
        </p:txBody>
      </p:sp>
    </p:spTree>
    <p:extLst>
      <p:ext uri="{BB962C8B-B14F-4D97-AF65-F5344CB8AC3E}">
        <p14:creationId xmlns="" xmlns:p14="http://schemas.microsoft.com/office/powerpoint/2010/main" val="11183744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Dysfunkcionálny</a:t>
            </a:r>
            <a:r>
              <a:rPr lang="sk-SK" dirty="0" smtClean="0"/>
              <a:t> model byrokracie </a:t>
            </a:r>
            <a:r>
              <a:rPr lang="sk-SK" dirty="0" err="1"/>
              <a:t>Philipa</a:t>
            </a:r>
            <a:r>
              <a:rPr lang="sk-SK" dirty="0"/>
              <a:t> </a:t>
            </a:r>
            <a:r>
              <a:rPr lang="sk-SK" dirty="0" err="1"/>
              <a:t>Selznicka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Problém delegácie moci v organizácii:</a:t>
            </a:r>
          </a:p>
          <a:p>
            <a:r>
              <a:rPr lang="sk-SK" dirty="0" smtClean="0"/>
              <a:t>1. Vytváranie </a:t>
            </a:r>
            <a:r>
              <a:rPr lang="sk-SK" dirty="0" err="1"/>
              <a:t>nových</a:t>
            </a:r>
            <a:r>
              <a:rPr lang="sk-SK" dirty="0"/>
              <a:t> </a:t>
            </a:r>
            <a:r>
              <a:rPr lang="sk-SK" dirty="0" err="1"/>
              <a:t>organizačných</a:t>
            </a:r>
            <a:r>
              <a:rPr lang="sk-SK" dirty="0"/>
              <a:t> medzičlánkov</a:t>
            </a:r>
          </a:p>
          <a:p>
            <a:r>
              <a:rPr lang="sk-SK" dirty="0" smtClean="0"/>
              <a:t>2. Zvyšovanie odlišnosti záujmu </a:t>
            </a:r>
            <a:r>
              <a:rPr lang="sk-SK" dirty="0"/>
              <a:t>medzi </a:t>
            </a:r>
            <a:r>
              <a:rPr lang="sk-SK" dirty="0" err="1"/>
              <a:t>organizačnými</a:t>
            </a:r>
            <a:r>
              <a:rPr lang="sk-SK" dirty="0"/>
              <a:t> jednotkami, čo vyúsťuje v rozpory a konflikty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="" xmlns:p14="http://schemas.microsoft.com/office/powerpoint/2010/main" val="2779985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Dysfunkcionálny</a:t>
            </a:r>
            <a:r>
              <a:rPr lang="sk-SK" dirty="0" smtClean="0"/>
              <a:t> model byrokracie </a:t>
            </a:r>
            <a:r>
              <a:rPr lang="sk-SK" dirty="0" err="1"/>
              <a:t>Alvina</a:t>
            </a:r>
            <a:r>
              <a:rPr lang="sk-SK" dirty="0"/>
              <a:t> W. </a:t>
            </a:r>
            <a:r>
              <a:rPr lang="sk-SK" dirty="0" err="1"/>
              <a:t>Gouldnera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Efekty predpisov a pravidiel na štruktúru organizácie:</a:t>
            </a:r>
          </a:p>
          <a:p>
            <a:r>
              <a:rPr lang="sk-SK" dirty="0" smtClean="0"/>
              <a:t>1. Pozitívne -&gt; </a:t>
            </a:r>
            <a:r>
              <a:rPr lang="sk-SK" dirty="0"/>
              <a:t>obmedzenie </a:t>
            </a:r>
            <a:r>
              <a:rPr lang="sk-SK" dirty="0" err="1"/>
              <a:t>osobných</a:t>
            </a:r>
            <a:r>
              <a:rPr lang="sk-SK" dirty="0"/>
              <a:t> </a:t>
            </a:r>
            <a:r>
              <a:rPr lang="sk-SK" dirty="0" smtClean="0"/>
              <a:t>vplyvov</a:t>
            </a:r>
          </a:p>
          <a:p>
            <a:r>
              <a:rPr lang="sk-SK" dirty="0" smtClean="0"/>
              <a:t>2. Negatívne -&gt; obmedzovanie </a:t>
            </a:r>
            <a:r>
              <a:rPr lang="sk-SK" dirty="0"/>
              <a:t>aktivity členov organizácie na </a:t>
            </a:r>
            <a:r>
              <a:rPr lang="sk-SK" dirty="0" smtClean="0"/>
              <a:t>minimum, otriasa </a:t>
            </a:r>
            <a:r>
              <a:rPr lang="sk-SK" dirty="0"/>
              <a:t>rovnováhou organizácie</a:t>
            </a:r>
          </a:p>
          <a:p>
            <a:endParaRPr lang="sk-SK" dirty="0" smtClean="0"/>
          </a:p>
        </p:txBody>
      </p:sp>
    </p:spTree>
    <p:extLst>
      <p:ext uri="{BB962C8B-B14F-4D97-AF65-F5344CB8AC3E}">
        <p14:creationId xmlns="" xmlns:p14="http://schemas.microsoft.com/office/powerpoint/2010/main" val="12232318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Dysfunkcionálny</a:t>
            </a:r>
            <a:r>
              <a:rPr lang="sk-SK" dirty="0" smtClean="0"/>
              <a:t> model byrokracie </a:t>
            </a:r>
            <a:r>
              <a:rPr lang="sk-SK" dirty="0" err="1" smtClean="0"/>
              <a:t>Alvina</a:t>
            </a:r>
            <a:r>
              <a:rPr lang="sk-SK" dirty="0" smtClean="0"/>
              <a:t> W. </a:t>
            </a:r>
            <a:r>
              <a:rPr lang="sk-SK" dirty="0" err="1" smtClean="0"/>
              <a:t>Gouldnera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3 byrokratické typy vo vzťahu k pravidlám: </a:t>
            </a:r>
          </a:p>
          <a:p>
            <a:r>
              <a:rPr lang="sk-SK" dirty="0" smtClean="0"/>
              <a:t>1. Falošná byrokracia</a:t>
            </a:r>
          </a:p>
          <a:p>
            <a:r>
              <a:rPr lang="sk-SK" dirty="0" smtClean="0"/>
              <a:t>2. Byrokracia orientovaná na tresty</a:t>
            </a:r>
          </a:p>
          <a:p>
            <a:r>
              <a:rPr lang="sk-SK" dirty="0" smtClean="0"/>
              <a:t>3. Reprezentatívna byrokracia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="" xmlns:p14="http://schemas.microsoft.com/office/powerpoint/2010/main" val="18943442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Dysfunkcionálny</a:t>
            </a:r>
            <a:r>
              <a:rPr lang="sk-SK" dirty="0" smtClean="0"/>
              <a:t> model byrokracie </a:t>
            </a:r>
            <a:r>
              <a:rPr lang="sk-SK" dirty="0"/>
              <a:t>Petra M. </a:t>
            </a:r>
            <a:r>
              <a:rPr lang="sk-SK" dirty="0" err="1"/>
              <a:t>Blaua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Inovácie ako reakcie na pravidlá a predpisy:</a:t>
            </a:r>
          </a:p>
          <a:p>
            <a:r>
              <a:rPr lang="sk-SK" dirty="0" smtClean="0"/>
              <a:t>1. Zamestnanci sa chcú vyhnúť nepríjemným </a:t>
            </a:r>
            <a:r>
              <a:rPr lang="sk-SK" dirty="0"/>
              <a:t>aspektom oficiálnych </a:t>
            </a:r>
            <a:r>
              <a:rPr lang="sk-SK" dirty="0" smtClean="0"/>
              <a:t>procedúr</a:t>
            </a:r>
          </a:p>
          <a:p>
            <a:r>
              <a:rPr lang="sk-SK" dirty="0" smtClean="0"/>
              <a:t>2. Zamestnanci preferujú činnosti v súlade s ich záujmami</a:t>
            </a:r>
          </a:p>
          <a:p>
            <a:r>
              <a:rPr lang="sk-SK" dirty="0" err="1" smtClean="0"/>
              <a:t>Odchýlky</a:t>
            </a:r>
            <a:r>
              <a:rPr lang="sk-SK" dirty="0" smtClean="0"/>
              <a:t> od </a:t>
            </a:r>
            <a:r>
              <a:rPr lang="sk-SK" dirty="0" err="1" smtClean="0"/>
              <a:t>predpísaných</a:t>
            </a:r>
            <a:r>
              <a:rPr lang="sk-SK" dirty="0" smtClean="0"/>
              <a:t> </a:t>
            </a:r>
            <a:r>
              <a:rPr lang="sk-SK" dirty="0"/>
              <a:t>procedúr sa neskôr stávajú </a:t>
            </a:r>
            <a:r>
              <a:rPr lang="sk-SK" dirty="0" err="1"/>
              <a:t>novými</a:t>
            </a:r>
            <a:r>
              <a:rPr lang="sk-SK" dirty="0"/>
              <a:t> normami</a:t>
            </a:r>
          </a:p>
          <a:p>
            <a:endParaRPr lang="sk-SK" dirty="0"/>
          </a:p>
          <a:p>
            <a:endParaRPr lang="sk-SK" dirty="0"/>
          </a:p>
        </p:txBody>
      </p:sp>
    </p:spTree>
    <p:extLst>
      <p:ext uri="{BB962C8B-B14F-4D97-AF65-F5344CB8AC3E}">
        <p14:creationId xmlns="" xmlns:p14="http://schemas.microsoft.com/office/powerpoint/2010/main" val="14099439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3. Prístup </a:t>
            </a:r>
            <a:r>
              <a:rPr lang="sk-SK" dirty="0" err="1" smtClean="0"/>
              <a:t>Michela</a:t>
            </a:r>
            <a:r>
              <a:rPr lang="sk-SK" dirty="0" smtClean="0"/>
              <a:t> </a:t>
            </a:r>
            <a:r>
              <a:rPr lang="sk-SK" dirty="0" err="1" smtClean="0"/>
              <a:t>Croziera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Charakteristiky byrokracie podľa </a:t>
            </a:r>
            <a:r>
              <a:rPr lang="sk-SK" dirty="0" err="1" smtClean="0"/>
              <a:t>Croziera</a:t>
            </a:r>
            <a:r>
              <a:rPr lang="sk-SK" dirty="0" smtClean="0"/>
              <a:t>:</a:t>
            </a:r>
          </a:p>
          <a:p>
            <a:r>
              <a:rPr lang="sk-SK" dirty="0" smtClean="0"/>
              <a:t>1. Zamestnanci ako agresívni aktéri s vlastnými stratégiami</a:t>
            </a:r>
          </a:p>
          <a:p>
            <a:r>
              <a:rPr lang="sk-SK" dirty="0"/>
              <a:t>2</a:t>
            </a:r>
            <a:r>
              <a:rPr lang="sk-SK" dirty="0" smtClean="0"/>
              <a:t>. Dosahovanie vlastných cieľov</a:t>
            </a:r>
          </a:p>
          <a:p>
            <a:r>
              <a:rPr lang="sk-SK" dirty="0"/>
              <a:t>3</a:t>
            </a:r>
            <a:r>
              <a:rPr lang="sk-SK" dirty="0" smtClean="0"/>
              <a:t>. </a:t>
            </a:r>
            <a:r>
              <a:rPr lang="sk-SK" dirty="0"/>
              <a:t>V</a:t>
            </a:r>
            <a:r>
              <a:rPr lang="sk-SK" dirty="0" smtClean="0"/>
              <a:t>yužívanie práve tých princípov, ktoré mali slúžiť neosobným cieľom organizácie</a:t>
            </a:r>
            <a:endParaRPr lang="sk-SK" dirty="0"/>
          </a:p>
          <a:p>
            <a:r>
              <a:rPr lang="sk-SK" dirty="0"/>
              <a:t>4</a:t>
            </a:r>
            <a:r>
              <a:rPr lang="sk-SK" dirty="0" smtClean="0"/>
              <a:t>. Individuálne ciele paralyzujú chod organizácie ako celku</a:t>
            </a:r>
          </a:p>
          <a:p>
            <a:r>
              <a:rPr lang="sk-SK" dirty="0" smtClean="0"/>
              <a:t>5. Vytváranie interných svetov, ktoré sú odtrhnuté od reality</a:t>
            </a:r>
            <a:endParaRPr lang="sk-SK" dirty="0"/>
          </a:p>
        </p:txBody>
      </p:sp>
    </p:spTree>
    <p:extLst>
      <p:ext uri="{BB962C8B-B14F-4D97-AF65-F5344CB8AC3E}">
        <p14:creationId xmlns="" xmlns:p14="http://schemas.microsoft.com/office/powerpoint/2010/main" val="7854163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2675731"/>
            <a:ext cx="10515600" cy="1325563"/>
          </a:xfrm>
        </p:spPr>
        <p:txBody>
          <a:bodyPr/>
          <a:lstStyle/>
          <a:p>
            <a:r>
              <a:rPr lang="en-US" dirty="0" err="1" smtClean="0"/>
              <a:t>Ďakujem</a:t>
            </a:r>
            <a:r>
              <a:rPr lang="en-US" dirty="0" smtClean="0"/>
              <a:t> </a:t>
            </a:r>
            <a:r>
              <a:rPr lang="en-US" dirty="0" err="1" smtClean="0"/>
              <a:t>za</a:t>
            </a:r>
            <a:r>
              <a:rPr lang="en-US" dirty="0" smtClean="0"/>
              <a:t> </a:t>
            </a:r>
            <a:r>
              <a:rPr lang="en-US" dirty="0" err="1" smtClean="0"/>
              <a:t>pozornosť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919898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Vzťah formálnych organizácií a byrokracie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Formálne organizácie (napr. podniky) = základné jednotky byrokracie</a:t>
            </a:r>
          </a:p>
          <a:p>
            <a:r>
              <a:rPr lang="sk-SK" dirty="0" smtClean="0"/>
              <a:t>Nie každá formálna organizácia musí byt byrokraticky riadená, ale byrokratický spôsob riadenia je vždy viazaný na formálne organizácie</a:t>
            </a:r>
            <a:endParaRPr lang="sk-SK" dirty="0"/>
          </a:p>
        </p:txBody>
      </p:sp>
    </p:spTree>
    <p:extLst>
      <p:ext uri="{BB962C8B-B14F-4D97-AF65-F5344CB8AC3E}">
        <p14:creationId xmlns="" xmlns:p14="http://schemas.microsoft.com/office/powerpoint/2010/main" val="7326894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Charakteristiky formálnych organizácií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1. Explicitné ciele</a:t>
            </a:r>
          </a:p>
          <a:p>
            <a:r>
              <a:rPr lang="sk-SK" dirty="0" smtClean="0"/>
              <a:t>2. </a:t>
            </a:r>
            <a:r>
              <a:rPr lang="sk-SK" dirty="0" err="1" smtClean="0"/>
              <a:t>Eloboratívny</a:t>
            </a:r>
            <a:r>
              <a:rPr lang="sk-SK" dirty="0" smtClean="0"/>
              <a:t> systém explicitných pravidiel a regulácií</a:t>
            </a:r>
            <a:endParaRPr lang="sk-SK" dirty="0"/>
          </a:p>
          <a:p>
            <a:r>
              <a:rPr lang="sk-SK" dirty="0" smtClean="0"/>
              <a:t>3. Formálna </a:t>
            </a:r>
            <a:r>
              <a:rPr lang="sk-SK" dirty="0" err="1" smtClean="0"/>
              <a:t>statusová</a:t>
            </a:r>
            <a:r>
              <a:rPr lang="sk-SK" dirty="0" smtClean="0"/>
              <a:t> štruktúra s jasne </a:t>
            </a:r>
            <a:r>
              <a:rPr lang="sk-SK" dirty="0" err="1" smtClean="0"/>
              <a:t>vymedzenými</a:t>
            </a:r>
            <a:r>
              <a:rPr lang="sk-SK" dirty="0" smtClean="0"/>
              <a:t> linkami komunikácie a autority (</a:t>
            </a:r>
            <a:r>
              <a:rPr lang="sk-SK" dirty="0" err="1" smtClean="0"/>
              <a:t>Blau</a:t>
            </a:r>
            <a:r>
              <a:rPr lang="sk-SK" dirty="0" smtClean="0"/>
              <a:t> a </a:t>
            </a:r>
            <a:r>
              <a:rPr lang="sk-SK" dirty="0" err="1" smtClean="0"/>
              <a:t>Scott</a:t>
            </a:r>
            <a:r>
              <a:rPr lang="sk-SK" dirty="0" smtClean="0"/>
              <a:t> 1964)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="" xmlns:p14="http://schemas.microsoft.com/office/powerpoint/2010/main" val="19871628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Stereotypná predstava byrokracie</a:t>
            </a:r>
            <a:endParaRPr lang="sk-SK" dirty="0"/>
          </a:p>
        </p:txBody>
      </p:sp>
      <p:pic>
        <p:nvPicPr>
          <p:cNvPr id="4" name="Monty Python - The Ministry of Silly Walks (czech)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03319" y="1825625"/>
            <a:ext cx="5208905" cy="4351338"/>
          </a:xfrm>
        </p:spPr>
      </p:pic>
    </p:spTree>
    <p:extLst>
      <p:ext uri="{BB962C8B-B14F-4D97-AF65-F5344CB8AC3E}">
        <p14:creationId xmlns="" xmlns:p14="http://schemas.microsoft.com/office/powerpoint/2010/main" val="1920488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Sociologická predstava byrokracie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1. Byrokracia ako </a:t>
            </a:r>
            <a:r>
              <a:rPr lang="sk-SK" dirty="0"/>
              <a:t>nástroj, mechanizmus alebo snaha o efektívne a úspešné realizovanie cieľa, </a:t>
            </a:r>
            <a:r>
              <a:rPr lang="sk-SK" dirty="0" smtClean="0"/>
              <a:t>resp. cieľov </a:t>
            </a:r>
            <a:r>
              <a:rPr lang="sk-SK" dirty="0"/>
              <a:t>(</a:t>
            </a:r>
            <a:r>
              <a:rPr lang="sk-SK" dirty="0" err="1"/>
              <a:t>Eisenstadt</a:t>
            </a:r>
            <a:r>
              <a:rPr lang="sk-SK" dirty="0"/>
              <a:t> 1959</a:t>
            </a:r>
            <a:r>
              <a:rPr lang="sk-SK" dirty="0" smtClean="0"/>
              <a:t>)</a:t>
            </a:r>
          </a:p>
          <a:p>
            <a:r>
              <a:rPr lang="sk-SK" dirty="0" smtClean="0"/>
              <a:t>2. Byrokracia ako inštrument </a:t>
            </a:r>
            <a:r>
              <a:rPr lang="sk-SK" dirty="0"/>
              <a:t>moci a </a:t>
            </a:r>
            <a:r>
              <a:rPr lang="sk-SK" dirty="0" smtClean="0"/>
              <a:t>kontroly nad </a:t>
            </a:r>
            <a:r>
              <a:rPr lang="sk-SK" dirty="0"/>
              <a:t>ľuďmi a nad rôznymi </a:t>
            </a:r>
            <a:r>
              <a:rPr lang="sk-SK" dirty="0" smtClean="0"/>
              <a:t>sférami života </a:t>
            </a:r>
            <a:r>
              <a:rPr lang="sk-SK" dirty="0"/>
              <a:t>(</a:t>
            </a:r>
            <a:r>
              <a:rPr lang="sk-SK" dirty="0" err="1"/>
              <a:t>Eisenstadt</a:t>
            </a:r>
            <a:r>
              <a:rPr lang="sk-SK" dirty="0"/>
              <a:t> 1959</a:t>
            </a:r>
            <a:r>
              <a:rPr lang="sk-SK" dirty="0" smtClean="0"/>
              <a:t>)</a:t>
            </a:r>
            <a:endParaRPr lang="sk-SK" dirty="0"/>
          </a:p>
          <a:p>
            <a:endParaRPr lang="sk-SK" dirty="0"/>
          </a:p>
        </p:txBody>
      </p:sp>
    </p:spTree>
    <p:extLst>
      <p:ext uri="{BB962C8B-B14F-4D97-AF65-F5344CB8AC3E}">
        <p14:creationId xmlns="" xmlns:p14="http://schemas.microsoft.com/office/powerpoint/2010/main" val="84162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Hlavné sociologické teórie byrokracie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1. Klasická teória byrokracie Maxa Webera</a:t>
            </a:r>
          </a:p>
          <a:p>
            <a:r>
              <a:rPr lang="sk-SK" dirty="0" smtClean="0"/>
              <a:t>2. </a:t>
            </a:r>
            <a:r>
              <a:rPr lang="sk-SK" dirty="0" err="1" smtClean="0"/>
              <a:t>Dysfunkcionálne</a:t>
            </a:r>
            <a:r>
              <a:rPr lang="sk-SK" dirty="0" smtClean="0"/>
              <a:t> modely byrokracie - &gt; Robert K. </a:t>
            </a:r>
            <a:r>
              <a:rPr lang="sk-SK" dirty="0" err="1" smtClean="0"/>
              <a:t>Merton</a:t>
            </a:r>
            <a:r>
              <a:rPr lang="sk-SK" dirty="0" smtClean="0"/>
              <a:t>, </a:t>
            </a:r>
            <a:r>
              <a:rPr lang="sk-SK" dirty="0" err="1" smtClean="0"/>
              <a:t>Philip</a:t>
            </a:r>
            <a:r>
              <a:rPr lang="sk-SK" dirty="0" smtClean="0"/>
              <a:t> </a:t>
            </a:r>
            <a:r>
              <a:rPr lang="sk-SK" dirty="0" err="1" smtClean="0"/>
              <a:t>Selznick</a:t>
            </a:r>
            <a:r>
              <a:rPr lang="sk-SK" dirty="0" smtClean="0"/>
              <a:t>, </a:t>
            </a:r>
            <a:r>
              <a:rPr lang="sk-SK" dirty="0" err="1" smtClean="0"/>
              <a:t>Alvin</a:t>
            </a:r>
            <a:r>
              <a:rPr lang="sk-SK" dirty="0" smtClean="0"/>
              <a:t> W. </a:t>
            </a:r>
            <a:r>
              <a:rPr lang="sk-SK" dirty="0" err="1" smtClean="0"/>
              <a:t>Gouldner</a:t>
            </a:r>
            <a:r>
              <a:rPr lang="sk-SK" dirty="0" smtClean="0"/>
              <a:t> a Peter M. </a:t>
            </a:r>
            <a:r>
              <a:rPr lang="sk-SK" dirty="0" err="1" smtClean="0"/>
              <a:t>Blau</a:t>
            </a:r>
            <a:endParaRPr lang="sk-SK" dirty="0" smtClean="0"/>
          </a:p>
          <a:p>
            <a:r>
              <a:rPr lang="sk-SK" dirty="0" smtClean="0"/>
              <a:t>3. Prístup </a:t>
            </a:r>
            <a:r>
              <a:rPr lang="sk-SK" dirty="0" err="1" smtClean="0"/>
              <a:t>Michela</a:t>
            </a:r>
            <a:r>
              <a:rPr lang="sk-SK" dirty="0" smtClean="0"/>
              <a:t> </a:t>
            </a:r>
            <a:r>
              <a:rPr lang="sk-SK" dirty="0" err="1" smtClean="0"/>
              <a:t>Croziera</a:t>
            </a:r>
            <a:endParaRPr lang="sk-SK" dirty="0" smtClean="0"/>
          </a:p>
          <a:p>
            <a:endParaRPr lang="sk-SK" dirty="0"/>
          </a:p>
        </p:txBody>
      </p:sp>
    </p:spTree>
    <p:extLst>
      <p:ext uri="{BB962C8B-B14F-4D97-AF65-F5344CB8AC3E}">
        <p14:creationId xmlns="" xmlns:p14="http://schemas.microsoft.com/office/powerpoint/2010/main" val="28743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1. Klasická teória byrokracie Maxa Webera</a:t>
            </a:r>
            <a:br>
              <a:rPr lang="sk-SK" dirty="0" smtClean="0"/>
            </a:b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Analýza byrokracie vo svojom ideálnom stave (ideálny typ byrokracie)</a:t>
            </a:r>
          </a:p>
          <a:p>
            <a:r>
              <a:rPr lang="sk-SK" dirty="0" smtClean="0"/>
              <a:t>Charakteristiky:</a:t>
            </a:r>
          </a:p>
          <a:p>
            <a:r>
              <a:rPr lang="sk-SK" dirty="0" smtClean="0"/>
              <a:t> 1. </a:t>
            </a:r>
            <a:r>
              <a:rPr lang="sk-SK" dirty="0" err="1"/>
              <a:t>V</a:t>
            </a:r>
            <a:r>
              <a:rPr lang="sk-SK" dirty="0" err="1" smtClean="0"/>
              <a:t>ysoky</a:t>
            </a:r>
            <a:r>
              <a:rPr lang="sk-SK" dirty="0" smtClean="0"/>
              <a:t>́ stupeň špecializácie</a:t>
            </a:r>
          </a:p>
          <a:p>
            <a:r>
              <a:rPr lang="sk-SK" dirty="0" smtClean="0"/>
              <a:t> 2. Hierarchická </a:t>
            </a:r>
            <a:r>
              <a:rPr lang="sk-SK" dirty="0"/>
              <a:t>štruktúra autority s </a:t>
            </a:r>
            <a:r>
              <a:rPr lang="sk-SK" dirty="0" err="1"/>
              <a:t>limitovanými</a:t>
            </a:r>
            <a:r>
              <a:rPr lang="sk-SK" dirty="0"/>
              <a:t> možnosťami zodpovednosti </a:t>
            </a:r>
            <a:r>
              <a:rPr lang="sk-SK" dirty="0" smtClean="0"/>
              <a:t>a velenia </a:t>
            </a:r>
          </a:p>
          <a:p>
            <a:r>
              <a:rPr lang="sk-SK" dirty="0" smtClean="0"/>
              <a:t>3. Neosobnosť </a:t>
            </a:r>
            <a:r>
              <a:rPr lang="sk-SK" dirty="0"/>
              <a:t>vzťahov medzi členmi </a:t>
            </a:r>
            <a:r>
              <a:rPr lang="sk-SK" dirty="0" smtClean="0"/>
              <a:t>organizácie</a:t>
            </a:r>
            <a:endParaRPr lang="sk-SK" dirty="0"/>
          </a:p>
          <a:p>
            <a:r>
              <a:rPr lang="sk-SK" dirty="0" smtClean="0"/>
              <a:t>4. Nábor úradníkov </a:t>
            </a:r>
            <a:r>
              <a:rPr lang="sk-SK" dirty="0"/>
              <a:t>na </a:t>
            </a:r>
            <a:r>
              <a:rPr lang="sk-SK" dirty="0" smtClean="0"/>
              <a:t>báze schopností </a:t>
            </a:r>
            <a:r>
              <a:rPr lang="sk-SK" dirty="0"/>
              <a:t>a </a:t>
            </a:r>
            <a:r>
              <a:rPr lang="sk-SK" dirty="0" smtClean="0"/>
              <a:t>technických vedomostí</a:t>
            </a:r>
          </a:p>
          <a:p>
            <a:r>
              <a:rPr lang="sk-SK" dirty="0" smtClean="0"/>
              <a:t>5. Diferenciácia </a:t>
            </a:r>
            <a:r>
              <a:rPr lang="sk-SK" dirty="0"/>
              <a:t>súkromného a vlastného majetku </a:t>
            </a:r>
            <a:r>
              <a:rPr lang="sk-SK" dirty="0" smtClean="0"/>
              <a:t> </a:t>
            </a:r>
            <a:r>
              <a:rPr lang="sk-SK" dirty="0"/>
              <a:t>(</a:t>
            </a:r>
            <a:r>
              <a:rPr lang="sk-SK" dirty="0" err="1"/>
              <a:t>Mouzelis</a:t>
            </a:r>
            <a:r>
              <a:rPr lang="sk-SK" dirty="0"/>
              <a:t> 1967; Weber 1997</a:t>
            </a:r>
            <a:r>
              <a:rPr lang="sk-SK" dirty="0" smtClean="0"/>
              <a:t>)</a:t>
            </a:r>
            <a:endParaRPr lang="sk-SK" dirty="0"/>
          </a:p>
          <a:p>
            <a:endParaRPr lang="sk-SK" dirty="0"/>
          </a:p>
        </p:txBody>
      </p:sp>
    </p:spTree>
    <p:extLst>
      <p:ext uri="{BB962C8B-B14F-4D97-AF65-F5344CB8AC3E}">
        <p14:creationId xmlns="" xmlns:p14="http://schemas.microsoft.com/office/powerpoint/2010/main" val="39396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4237" y="540326"/>
            <a:ext cx="10515600" cy="5209309"/>
          </a:xfrm>
        </p:spPr>
        <p:txBody>
          <a:bodyPr>
            <a:normAutofit/>
          </a:bodyPr>
          <a:lstStyle/>
          <a:p>
            <a:r>
              <a:rPr lang="sk-SK" dirty="0" smtClean="0"/>
              <a:t>Pre Webera byrokracia = najefektívnejšie, </a:t>
            </a:r>
            <a:r>
              <a:rPr lang="sk-SK" dirty="0" err="1" smtClean="0"/>
              <a:t>najreliabilnejšie</a:t>
            </a:r>
            <a:r>
              <a:rPr lang="sk-SK" dirty="0" smtClean="0"/>
              <a:t>, a "formálne" najracionálnejšie (</a:t>
            </a:r>
            <a:r>
              <a:rPr lang="sk-SK" dirty="0" err="1" smtClean="0"/>
              <a:t>Ringer</a:t>
            </a:r>
            <a:r>
              <a:rPr lang="sk-SK" dirty="0" smtClean="0"/>
              <a:t> 2004) zariaďovanie záležitostí každého druhu </a:t>
            </a:r>
          </a:p>
          <a:p>
            <a:r>
              <a:rPr lang="sk-SK" dirty="0" smtClean="0"/>
              <a:t>Zároveň však predpokladal rastúcu dehumanizáciu činností </a:t>
            </a:r>
            <a:r>
              <a:rPr lang="sk-SK" dirty="0"/>
              <a:t>(</a:t>
            </a:r>
            <a:r>
              <a:rPr lang="sk-SK" dirty="0" err="1" smtClean="0"/>
              <a:t>Keller</a:t>
            </a:r>
            <a:r>
              <a:rPr lang="sk-SK" dirty="0" smtClean="0"/>
              <a:t> 1989) </a:t>
            </a:r>
            <a:endParaRPr lang="sk-SK" dirty="0"/>
          </a:p>
          <a:p>
            <a:pPr>
              <a:buNone/>
            </a:pPr>
            <a:endParaRPr lang="sk-SK" dirty="0" smtClean="0"/>
          </a:p>
          <a:p>
            <a:r>
              <a:rPr lang="sk-SK" dirty="0" smtClean="0"/>
              <a:t>Kritika:</a:t>
            </a:r>
          </a:p>
          <a:p>
            <a:r>
              <a:rPr lang="sk-SK" dirty="0" smtClean="0"/>
              <a:t>1. Pozitívne efekty neformálnych väzieb </a:t>
            </a:r>
          </a:p>
          <a:p>
            <a:r>
              <a:rPr lang="sk-SK" dirty="0" smtClean="0"/>
              <a:t>2. Nezamýšľané negatívne efekty byrokracie</a:t>
            </a:r>
          </a:p>
          <a:p>
            <a:r>
              <a:rPr lang="sk-SK" dirty="0" smtClean="0"/>
              <a:t>3. Spochybnenie miery racionality </a:t>
            </a:r>
          </a:p>
          <a:p>
            <a:pPr>
              <a:buNone/>
            </a:pPr>
            <a:endParaRPr lang="sk-SK" dirty="0"/>
          </a:p>
        </p:txBody>
      </p:sp>
    </p:spTree>
    <p:extLst>
      <p:ext uri="{BB962C8B-B14F-4D97-AF65-F5344CB8AC3E}">
        <p14:creationId xmlns="" xmlns:p14="http://schemas.microsoft.com/office/powerpoint/2010/main" val="1100203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2. </a:t>
            </a:r>
            <a:r>
              <a:rPr lang="sk-SK" dirty="0" err="1" smtClean="0"/>
              <a:t>Dysfunkcionálny</a:t>
            </a:r>
            <a:r>
              <a:rPr lang="sk-SK" dirty="0" smtClean="0"/>
              <a:t> </a:t>
            </a:r>
            <a:r>
              <a:rPr lang="sk-SK" dirty="0" smtClean="0"/>
              <a:t>model byrokracie Roberta K. </a:t>
            </a:r>
            <a:r>
              <a:rPr lang="sk-SK" dirty="0" err="1" smtClean="0"/>
              <a:t>Mertona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Zamýšľané dôsledky aktivít v byrokratickej organizácii -&gt; </a:t>
            </a:r>
            <a:r>
              <a:rPr lang="sk-SK" dirty="0" err="1" smtClean="0"/>
              <a:t>manifestné</a:t>
            </a:r>
            <a:r>
              <a:rPr lang="sk-SK" dirty="0" smtClean="0"/>
              <a:t> funkcie </a:t>
            </a:r>
          </a:p>
          <a:p>
            <a:r>
              <a:rPr lang="sk-SK" dirty="0" smtClean="0"/>
              <a:t>Problematizovanie nezamýšľaných dôsledkov:</a:t>
            </a:r>
          </a:p>
          <a:p>
            <a:r>
              <a:rPr lang="sk-SK" dirty="0" smtClean="0"/>
              <a:t>1. Latentné funkcie -&gt; nezamýšľané a neuznávané</a:t>
            </a:r>
          </a:p>
          <a:p>
            <a:r>
              <a:rPr lang="sk-SK" dirty="0" smtClean="0"/>
              <a:t>2. Dysfunkcie -&gt; poškodzujú originálne ciele a účely:</a:t>
            </a:r>
          </a:p>
          <a:p>
            <a:r>
              <a:rPr lang="sk-SK" dirty="0"/>
              <a:t>A</a:t>
            </a:r>
            <a:r>
              <a:rPr lang="sk-SK" dirty="0" smtClean="0"/>
              <a:t>. Trénovaná neschopnosť</a:t>
            </a:r>
          </a:p>
          <a:p>
            <a:r>
              <a:rPr lang="sk-SK" dirty="0"/>
              <a:t>B</a:t>
            </a:r>
            <a:r>
              <a:rPr lang="sk-SK" dirty="0" smtClean="0"/>
              <a:t>. Byrokratická osobnosť</a:t>
            </a:r>
          </a:p>
          <a:p>
            <a:r>
              <a:rPr lang="sk-SK" dirty="0"/>
              <a:t>C</a:t>
            </a:r>
            <a:r>
              <a:rPr lang="sk-SK" dirty="0" smtClean="0"/>
              <a:t>. </a:t>
            </a:r>
            <a:r>
              <a:rPr lang="sk-SK" dirty="0" err="1" smtClean="0"/>
              <a:t>Hyperkomformita</a:t>
            </a:r>
            <a:endParaRPr lang="sk-SK" dirty="0" smtClean="0"/>
          </a:p>
          <a:p>
            <a:endParaRPr lang="sk-SK" dirty="0" smtClean="0"/>
          </a:p>
          <a:p>
            <a:endParaRPr lang="sk-SK" dirty="0" smtClean="0"/>
          </a:p>
        </p:txBody>
      </p:sp>
    </p:spTree>
    <p:extLst>
      <p:ext uri="{BB962C8B-B14F-4D97-AF65-F5344CB8AC3E}">
        <p14:creationId xmlns="" xmlns:p14="http://schemas.microsoft.com/office/powerpoint/2010/main" val="19732136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</TotalTime>
  <Words>570</Words>
  <Application>Microsoft Office PowerPoint</Application>
  <PresentationFormat>Vlastní</PresentationFormat>
  <Paragraphs>72</Paragraphs>
  <Slides>16</Slides>
  <Notes>0</Notes>
  <HiddenSlides>0</HiddenSlides>
  <MMClips>1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17" baseType="lpstr">
      <vt:lpstr>Office Theme</vt:lpstr>
      <vt:lpstr>Fenomén byrokracie vo formálnych organizáciách</vt:lpstr>
      <vt:lpstr>Vzťah formálnych organizácií a byrokracie</vt:lpstr>
      <vt:lpstr>Charakteristiky formálnych organizácií</vt:lpstr>
      <vt:lpstr>Stereotypná predstava byrokracie</vt:lpstr>
      <vt:lpstr>Sociologická predstava byrokracie</vt:lpstr>
      <vt:lpstr>Hlavné sociologické teórie byrokracie</vt:lpstr>
      <vt:lpstr>1. Klasická teória byrokracie Maxa Webera </vt:lpstr>
      <vt:lpstr>Snímek 8</vt:lpstr>
      <vt:lpstr>2. Dysfunkcionálny model byrokracie Roberta K. Mertona</vt:lpstr>
      <vt:lpstr>Dysfunkcionálny model byrokracie Roberta K. Mertona</vt:lpstr>
      <vt:lpstr>Dysfunkcionálny model byrokracie Philipa Selznicka</vt:lpstr>
      <vt:lpstr>Dysfunkcionálny model byrokracie Alvina W. Gouldnera</vt:lpstr>
      <vt:lpstr>Dysfunkcionálny model byrokracie Alvina W. Gouldnera</vt:lpstr>
      <vt:lpstr>Dysfunkcionálny model byrokracie Petra M. Blaua</vt:lpstr>
      <vt:lpstr>3. Prístup Michela Croziera</vt:lpstr>
      <vt:lpstr>Ďakujem za pozornosť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Socialne problemy, podnik ako sociálny system</dc:title>
  <dc:creator>Formánek, Tomáš</dc:creator>
  <cp:lastModifiedBy>Kuchar</cp:lastModifiedBy>
  <cp:revision>25</cp:revision>
  <dcterms:created xsi:type="dcterms:W3CDTF">2017-10-22T13:40:38Z</dcterms:created>
  <dcterms:modified xsi:type="dcterms:W3CDTF">2020-09-26T15:40:52Z</dcterms:modified>
</cp:coreProperties>
</file>