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19" r:id="rId3"/>
    <p:sldId id="320" r:id="rId4"/>
    <p:sldId id="318" r:id="rId5"/>
    <p:sldId id="258" r:id="rId6"/>
    <p:sldId id="314" r:id="rId7"/>
    <p:sldId id="259" r:id="rId8"/>
    <p:sldId id="315" r:id="rId9"/>
    <p:sldId id="295" r:id="rId10"/>
    <p:sldId id="260" r:id="rId11"/>
    <p:sldId id="298" r:id="rId12"/>
    <p:sldId id="261" r:id="rId13"/>
    <p:sldId id="262" r:id="rId14"/>
    <p:sldId id="316" r:id="rId15"/>
    <p:sldId id="296" r:id="rId16"/>
    <p:sldId id="313" r:id="rId17"/>
    <p:sldId id="264" r:id="rId18"/>
    <p:sldId id="301" r:id="rId19"/>
    <p:sldId id="299" r:id="rId20"/>
    <p:sldId id="300" r:id="rId21"/>
    <p:sldId id="265" r:id="rId22"/>
    <p:sldId id="266" r:id="rId23"/>
    <p:sldId id="267" r:id="rId24"/>
    <p:sldId id="302" r:id="rId25"/>
    <p:sldId id="271" r:id="rId26"/>
    <p:sldId id="268" r:id="rId27"/>
    <p:sldId id="269" r:id="rId28"/>
    <p:sldId id="270" r:id="rId29"/>
    <p:sldId id="272" r:id="rId30"/>
    <p:sldId id="273" r:id="rId31"/>
    <p:sldId id="274" r:id="rId32"/>
    <p:sldId id="275" r:id="rId33"/>
    <p:sldId id="276" r:id="rId34"/>
    <p:sldId id="277" r:id="rId35"/>
    <p:sldId id="321" r:id="rId36"/>
    <p:sldId id="278" r:id="rId37"/>
    <p:sldId id="322" r:id="rId38"/>
    <p:sldId id="280" r:id="rId39"/>
    <p:sldId id="281" r:id="rId40"/>
    <p:sldId id="297" r:id="rId41"/>
    <p:sldId id="323" r:id="rId42"/>
    <p:sldId id="284" r:id="rId43"/>
    <p:sldId id="285" r:id="rId44"/>
    <p:sldId id="286" r:id="rId45"/>
    <p:sldId id="287" r:id="rId46"/>
    <p:sldId id="288" r:id="rId47"/>
    <p:sldId id="311" r:id="rId48"/>
    <p:sldId id="289" r:id="rId49"/>
    <p:sldId id="307" r:id="rId50"/>
    <p:sldId id="309" r:id="rId51"/>
    <p:sldId id="310" r:id="rId52"/>
    <p:sldId id="312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FF00"/>
    <a:srgbClr val="FF5050"/>
    <a:srgbClr val="D60093"/>
    <a:srgbClr val="431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79A3-E571-4696-B62C-506C470A6D5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ABB3-B087-4F70-94B5-B7BD6371DD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8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D7BE83-A263-460A-8CEC-0A3CAFEB380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3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ABB3-B087-4F70-94B5-B7BD6371DD4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0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15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6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7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9E8B7-BA50-44F4-B555-3E8CBA1E6F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955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F3E92-B430-4A12-BC62-3D112CD132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33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8A01D-DBC5-47FE-BFA0-F811B2E6D1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983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52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4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1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7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13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2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54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7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971A-B685-4B63-A4FF-DC15ABE4EF8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DF19-D46E-4A36-8AE2-1FF92F659D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8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lada.cz/cz/pracovni-a-poradni-organy-vlady/rnm/mensiny/rusinska-narodnostni-mensina-16151/" TargetMode="External"/><Relationship Id="rId13" Type="http://schemas.openxmlformats.org/officeDocument/2006/relationships/hyperlink" Target="http://www.vlada.cz/cz/pracovni-a-poradni-organy-vlady/rnm/mensiny/ukrajinska-narodnostni-mensina-16159/" TargetMode="External"/><Relationship Id="rId3" Type="http://schemas.openxmlformats.org/officeDocument/2006/relationships/hyperlink" Target="http://www.vlada.cz/cz/pracovni-a-poradni-organy-vlady/rnm/mensiny/chorvatska-narodnostni-mensina-16110/" TargetMode="External"/><Relationship Id="rId7" Type="http://schemas.openxmlformats.org/officeDocument/2006/relationships/hyperlink" Target="http://www.vlada.cz/cz/pracovni-a-poradni-organy-vlady/rnm/mensiny/romska-narodnostni-mensina-16149/" TargetMode="External"/><Relationship Id="rId12" Type="http://schemas.openxmlformats.org/officeDocument/2006/relationships/hyperlink" Target="http://www.vlada.cz/cz/pracovni-a-poradni-organy-vlady/rnm/mensiny/srbska-narodnostni-mensina-16158/" TargetMode="External"/><Relationship Id="rId2" Type="http://schemas.openxmlformats.org/officeDocument/2006/relationships/hyperlink" Target="http://www.vlada.cz/cz/pracovni-a-poradni-organy-vlady/rnm/mensiny/bulharska-narodnostni-mensina-161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lada.cz/cz/pracovni-a-poradni-organy-vlady/rnm/mensiny/polska-narodnostni-mensina-16124/" TargetMode="External"/><Relationship Id="rId11" Type="http://schemas.openxmlformats.org/officeDocument/2006/relationships/hyperlink" Target="http://www.vlada.cz/cz/pracovni-a-poradni-organy-vlady/rnm/mensiny/slovenska-narodnostni-mensina-16157/" TargetMode="External"/><Relationship Id="rId5" Type="http://schemas.openxmlformats.org/officeDocument/2006/relationships/hyperlink" Target="http://www.vlada.cz/cz/pracovni-a-poradni-organy-vlady/rnm/mensiny/nemecka-narodnostni-mensina-16122/" TargetMode="External"/><Relationship Id="rId10" Type="http://schemas.openxmlformats.org/officeDocument/2006/relationships/hyperlink" Target="http://www.vlada.cz/cz/pracovni-a-poradni-organy-vlady/rnm/mensiny/recka-narodnostni-mensina-16156/" TargetMode="External"/><Relationship Id="rId4" Type="http://schemas.openxmlformats.org/officeDocument/2006/relationships/hyperlink" Target="http://www.vlada.cz/cz/pracovni-a-poradni-organy-vlady/rnm/mensiny/madarska-narodnostni-mensina-16115/" TargetMode="External"/><Relationship Id="rId9" Type="http://schemas.openxmlformats.org/officeDocument/2006/relationships/hyperlink" Target="http://www.vlada.cz/cz/pracovni-a-poradni-organy-vlady/rnm/mensiny/ruska-narodnostni-mensina-16155/" TargetMode="External"/><Relationship Id="rId1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IJLmegh88" TargetMode="External"/><Relationship Id="rId2" Type="http://schemas.openxmlformats.org/officeDocument/2006/relationships/hyperlink" Target="http://www.dobrekonce.cz/nase-informacni-a-osvetove-kampane/cesi-a-cizinci-mluvme-spolu-2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Vývoj etnické struktury ČR</a:t>
            </a:r>
            <a:br>
              <a:rPr lang="cs-CZ" altLang="cs-CZ" smtClean="0"/>
            </a:br>
            <a:r>
              <a:rPr lang="cs-CZ" altLang="cs-CZ" smtClean="0"/>
              <a:t>1918-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581128"/>
            <a:ext cx="6400800" cy="1057672"/>
          </a:xfrm>
        </p:spPr>
        <p:txBody>
          <a:bodyPr/>
          <a:lstStyle/>
          <a:p>
            <a:pPr algn="r" eaLnBrk="1" hangingPunct="1"/>
            <a:r>
              <a:rPr lang="cs-CZ" altLang="cs-CZ" dirty="0"/>
              <a:t>Etnické komunity v ČR</a:t>
            </a:r>
          </a:p>
          <a:p>
            <a:pPr algn="r" eaLnBrk="1" hangingPunct="1"/>
            <a:r>
              <a:rPr lang="cs-CZ" altLang="cs-CZ" dirty="0"/>
              <a:t>Dana Bittnerová</a:t>
            </a:r>
          </a:p>
        </p:txBody>
      </p:sp>
    </p:spTree>
    <p:extLst>
      <p:ext uri="{BB962C8B-B14F-4D97-AF65-F5344CB8AC3E}">
        <p14:creationId xmlns:p14="http://schemas.microsoft.com/office/powerpoint/2010/main" val="276510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Autochtonní menšiny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486236" cy="435133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smtClean="0"/>
              <a:t>Prostorově ohraničené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/>
              <a:t>Němci</a:t>
            </a:r>
            <a:r>
              <a:rPr lang="cs-CZ" altLang="cs-CZ" dirty="0" smtClean="0"/>
              <a:t> – </a:t>
            </a:r>
            <a:r>
              <a:rPr lang="cs-CZ" altLang="cs-CZ" dirty="0"/>
              <a:t>Občané ČSR: </a:t>
            </a:r>
          </a:p>
          <a:p>
            <a:pPr marL="0" indent="0">
              <a:buNone/>
              <a:defRPr/>
            </a:pPr>
            <a:r>
              <a:rPr lang="cs-CZ" altLang="cs-CZ" dirty="0"/>
              <a:t>	     1. pohraničí ČZ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/>
              <a:t>              </a:t>
            </a:r>
            <a:r>
              <a:rPr lang="cs-CZ" altLang="cs-CZ" dirty="0" smtClean="0"/>
              <a:t>   2</a:t>
            </a:r>
            <a:r>
              <a:rPr lang="cs-CZ" altLang="cs-CZ" dirty="0"/>
              <a:t>.  jazykové ostrovy (Svitavsko, Jihlavsko, ale i malé enklávy kolem Brna, Vyškova, Rousínova, Olomouce, Štěpánova, Českých Budějovic)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/>
              <a:t>		     3.  diaspora ve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městech – Praha, Brno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dirty="0" smtClean="0"/>
              <a:t>- Cizinci z Německa (</a:t>
            </a:r>
            <a:r>
              <a:rPr lang="cs-CZ" altLang="cs-CZ" dirty="0"/>
              <a:t>obchod, uprchlíci - 1936)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 smtClean="0"/>
          </a:p>
        </p:txBody>
      </p:sp>
      <p:pic>
        <p:nvPicPr>
          <p:cNvPr id="38914" name="Picture 2" descr="Sudetští Němci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27708"/>
            <a:ext cx="6567055" cy="38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0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0909" y="4784435"/>
            <a:ext cx="7056377" cy="1320031"/>
          </a:xfrm>
        </p:spPr>
        <p:txBody>
          <a:bodyPr/>
          <a:lstStyle/>
          <a:p>
            <a:r>
              <a:rPr lang="cs-CZ" dirty="0" smtClean="0"/>
              <a:t>Franz Kafka                     Josef Wolker</a:t>
            </a:r>
            <a:endParaRPr lang="cs-CZ" dirty="0"/>
          </a:p>
        </p:txBody>
      </p:sp>
      <p:pic>
        <p:nvPicPr>
          <p:cNvPr id="77832" name="Picture 8" descr="https://operaplus.cz/wp-content/uploads/2019/07/Franz_Kafka_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1" y="773401"/>
            <a:ext cx="5440900" cy="36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4" name="Picture 10" descr="obra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97" y="773401"/>
            <a:ext cx="5207515" cy="36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7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Autochtonní menšiny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6347691" cy="4486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b="1" dirty="0" smtClean="0"/>
              <a:t>Poláci</a:t>
            </a:r>
            <a:r>
              <a:rPr lang="cs-CZ" altLang="cs-CZ" dirty="0" smtClean="0"/>
              <a:t> - Autochtonní obyvatelstvo Těšínska a širšího Ostravska</a:t>
            </a:r>
          </a:p>
          <a:p>
            <a:r>
              <a:rPr lang="cs-CZ" sz="1800" dirty="0"/>
              <a:t>Poláci na Těšínsku 90 obecných škol, 11 škol měšťanských, 72 škol mateřských, 12 živnostenských pokračovacích škol, 13 lidových hospodářských škol, reálné gymnázium, hospodářskou, průmyslovou a obchodní školu, učitelský ústav a ústav pro vzdělávání učitelek mateřských škol.</a:t>
            </a:r>
            <a:endParaRPr lang="cs-CZ" altLang="cs-CZ" sz="1800" dirty="0" smtClean="0"/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b="1" dirty="0" smtClean="0"/>
              <a:t>Židé</a:t>
            </a:r>
            <a:r>
              <a:rPr lang="cs-CZ" altLang="cs-CZ" dirty="0" smtClean="0"/>
              <a:t> - Diaspora ve městech, deklarace v </a:t>
            </a:r>
            <a:r>
              <a:rPr lang="cs-CZ" altLang="cs-CZ" b="1" dirty="0" smtClean="0"/>
              <a:t>české, německé </a:t>
            </a:r>
            <a:r>
              <a:rPr lang="cs-CZ" altLang="cs-CZ" dirty="0" smtClean="0"/>
              <a:t>národnosti či židovské národnosti (jižní Morava) ( k roku 1930: 36778 deklarace etnicity: 117..551 (deklarace náboženství) - </a:t>
            </a:r>
          </a:p>
          <a:p>
            <a:pPr eaLnBrk="1" hangingPunct="1"/>
            <a:r>
              <a:rPr lang="cs-CZ" altLang="cs-CZ" dirty="0" smtClean="0"/>
              <a:t>N,P, Ž – menšiny se svou kulturou a </a:t>
            </a:r>
            <a:r>
              <a:rPr lang="cs-CZ" altLang="cs-CZ" b="1" dirty="0" smtClean="0"/>
              <a:t>sociálně rozvrstvené stabilizované</a:t>
            </a:r>
          </a:p>
        </p:txBody>
      </p:sp>
      <p:pic>
        <p:nvPicPr>
          <p:cNvPr id="37894" name="Picture 6" descr="https://openairmuseum.info/source/1%20Mapa%2C%20Stanisaw%20Arnold%2C%201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05" y="486682"/>
            <a:ext cx="4139566" cy="56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2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autochtonní menšiny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385" y="1825625"/>
            <a:ext cx="8566483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Romové: </a:t>
            </a:r>
            <a:r>
              <a:rPr lang="cs-CZ" altLang="cs-CZ" sz="2400" b="1" dirty="0"/>
              <a:t>usedlí</a:t>
            </a:r>
            <a:r>
              <a:rPr lang="cs-CZ" altLang="cs-CZ" sz="2400" dirty="0"/>
              <a:t> v obcích jižní Moravy (Uherskobrodsko a Hodonínsko</a:t>
            </a:r>
            <a:r>
              <a:rPr lang="cs-CZ" altLang="cs-CZ" sz="2400" dirty="0" smtClean="0"/>
              <a:t>) – prohlubování sociální struktury – právník Holomek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                : </a:t>
            </a:r>
            <a:r>
              <a:rPr lang="cs-CZ" altLang="cs-CZ" sz="2400" b="1" dirty="0" smtClean="0"/>
              <a:t>kočovní 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                : 4 </a:t>
            </a:r>
            <a:r>
              <a:rPr lang="cs-CZ" altLang="cs-CZ" sz="2400" dirty="0" err="1"/>
              <a:t>subetnické</a:t>
            </a:r>
            <a:r>
              <a:rPr lang="cs-CZ" altLang="cs-CZ" sz="2400" dirty="0"/>
              <a:t> skupiny: usedlí čeští, moravští, </a:t>
            </a:r>
            <a:r>
              <a:rPr lang="cs-CZ" altLang="cs-CZ" sz="2400" dirty="0" err="1"/>
              <a:t>Sinti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Olaši</a:t>
            </a:r>
            <a:r>
              <a:rPr lang="cs-CZ" altLang="cs-CZ" sz="2400" dirty="0"/>
              <a:t>, </a:t>
            </a:r>
          </a:p>
          <a:p>
            <a:r>
              <a:rPr lang="cs-CZ" altLang="cs-CZ" sz="2400" dirty="0"/>
              <a:t>Charváti – 3 obce </a:t>
            </a:r>
            <a:r>
              <a:rPr lang="cs-CZ" altLang="cs-CZ" sz="2400" dirty="0" smtClean="0"/>
              <a:t>na Mikulovsku: </a:t>
            </a:r>
            <a:r>
              <a:rPr lang="cs-CZ" sz="2400" dirty="0" err="1" smtClean="0"/>
              <a:t>Frélichov</a:t>
            </a:r>
            <a:r>
              <a:rPr lang="cs-CZ" sz="2400" dirty="0" smtClean="0"/>
              <a:t>, Nový Přerov </a:t>
            </a:r>
            <a:r>
              <a:rPr lang="cs-CZ" sz="2400" dirty="0"/>
              <a:t>a </a:t>
            </a:r>
            <a:r>
              <a:rPr lang="cs-CZ" sz="2400" dirty="0" smtClean="0"/>
              <a:t>Dobré Pole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ze 16 století (x Valašská kolonizace)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Bulhaři, Chorvati, Slovinci, Srbové, Ukrajinci, Rusíni – příchod po 2. pol. 19. století přechodný pobyt, studenti, a sezónní dělníci a drobní živnostníci (slovanští bratři),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Slováci – též imigrace  x chápáni jako součást jednoho národa </a:t>
            </a:r>
            <a:r>
              <a:rPr lang="cs-CZ" altLang="cs-CZ" sz="2400" dirty="0" smtClean="0"/>
              <a:t>československého, početně sílí 1021: 15630 – 1930: 44052 </a:t>
            </a:r>
            <a:r>
              <a:rPr lang="cs-CZ" altLang="cs-CZ" sz="2400" dirty="0" err="1" smtClean="0"/>
              <a:t>předstva</a:t>
            </a:r>
            <a:r>
              <a:rPr lang="cs-CZ" altLang="cs-CZ" sz="2400" dirty="0" smtClean="0"/>
              <a:t> dočasného pobytu</a:t>
            </a:r>
            <a:endParaRPr lang="cs-CZ" altLang="cs-CZ" sz="2400" dirty="0"/>
          </a:p>
        </p:txBody>
      </p:sp>
      <p:pic>
        <p:nvPicPr>
          <p:cNvPr id="36866" name="Picture 2" descr="Cikáni a Rómové-historie - POLITIKMANN - tvor z jiného svě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389" y="123032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s://ed793d21-a-62cb3a1a-s-sites.googlegroups.com/site/mchtestabcd/home/dejiny/Fr%C3%B6ll%20HochzeiterTitscher1904.jpg?attachauth=ANoY7cr9LNIlUyMkC7wJIUG4CyRvLEc5NL5Fao2BGrlHA_0PJPQZuAMt4VxxQClwQuTdmOR_uxK8OeUaxOqFTrX8QepvLASHSRUx8aJ7hg1dVo7iAJDyY5UTJBXSQvkQOIrSiZOG__O7i-Jwuk1Mr2xbw9_8DzoAf1f3ZJqJeWic4KylGwH4AWwvn9YUFBfiA1GVbIdD7OMb-MZ74Vy-Mh2JCCyKmTcwdpuFRsxGgaaFLiKuIG70fL3RyRjWqZaCWd39CO5fAd8O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75" y="3190876"/>
            <a:ext cx="2633814" cy="37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2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Transnacionální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Němci – obchodní kontakty x limity cel (Hlučínsko)</a:t>
            </a:r>
          </a:p>
          <a:p>
            <a:r>
              <a:rPr lang="cs-CZ" dirty="0" smtClean="0"/>
              <a:t>Poláci </a:t>
            </a:r>
          </a:p>
          <a:p>
            <a:r>
              <a:rPr lang="cs-CZ" dirty="0" smtClean="0"/>
              <a:t>Židé: př. Matriky – </a:t>
            </a:r>
            <a:r>
              <a:rPr lang="cs-CZ" dirty="0" err="1" smtClean="0"/>
              <a:t>Matušíková</a:t>
            </a:r>
            <a:r>
              <a:rPr lang="cs-CZ" dirty="0" smtClean="0"/>
              <a:t>, Lenka 2015. K dějinám Židů v českých zemích. </a:t>
            </a:r>
            <a:r>
              <a:rPr lang="cs-CZ" smtClean="0"/>
              <a:t>Praha: Národní archiv.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350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Cizinci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373422"/>
            <a:ext cx="822267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Návaznost na menšiny Němci (88, 78); Poláci (30,12) =  občanství ve státech Německo, Rakousko, Polsko</a:t>
            </a:r>
          </a:p>
          <a:p>
            <a:pPr>
              <a:lnSpc>
                <a:spcPct val="80000"/>
              </a:lnSpc>
            </a:pPr>
            <a:endParaRPr lang="cs-CZ" altLang="cs-CZ" sz="2800" dirty="0" smtClean="0"/>
          </a:p>
          <a:p>
            <a:pPr>
              <a:lnSpc>
                <a:spcPct val="80000"/>
              </a:lnSpc>
            </a:pPr>
            <a:r>
              <a:rPr lang="cs-CZ" altLang="cs-CZ" sz="2800" b="1" dirty="0" smtClean="0"/>
              <a:t>politická emigrace</a:t>
            </a:r>
            <a:r>
              <a:rPr lang="cs-CZ" altLang="cs-CZ" sz="2800" dirty="0" smtClean="0"/>
              <a:t> – 20. léta Rusko, Ukrajina, Bulharsko,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30. léta Německo – profil intelektuální špičky,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Přijímání uprchlíků = výraz demokratické společnosti – podpora</a:t>
            </a:r>
          </a:p>
          <a:p>
            <a:pPr>
              <a:lnSpc>
                <a:spcPct val="80000"/>
              </a:lnSpc>
            </a:pPr>
            <a:r>
              <a:rPr lang="cs-CZ" altLang="cs-CZ" sz="2800" b="1" dirty="0" smtClean="0"/>
              <a:t>ekonomická sezónní migrace</a:t>
            </a:r>
            <a:r>
              <a:rPr lang="cs-CZ" altLang="cs-CZ" sz="2800" dirty="0" smtClean="0"/>
              <a:t> – Slovanský jih 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– </a:t>
            </a:r>
            <a:r>
              <a:rPr lang="cs-CZ" altLang="cs-CZ" sz="2800" dirty="0" err="1" smtClean="0"/>
              <a:t>bratci</a:t>
            </a:r>
            <a:r>
              <a:rPr lang="cs-CZ" altLang="cs-CZ" sz="2800" dirty="0" smtClean="0"/>
              <a:t>, prodavači </a:t>
            </a:r>
            <a:r>
              <a:rPr lang="cs-CZ" altLang="cs-CZ" sz="2800" dirty="0" err="1" smtClean="0"/>
              <a:t>sladkyšů</a:t>
            </a:r>
            <a:r>
              <a:rPr lang="cs-CZ" altLang="cs-CZ" sz="2800" dirty="0" smtClean="0"/>
              <a:t> – mezinárodní dohody s Jugoslávií (malá dohoda – vojenská spolupráce x stát rozvíjí ale i spolupráci ekonomickou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Bulharští cukráři a zelináři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800" dirty="0" smtClean="0"/>
              <a:t>Rumuni pouliční dráteníci, sklenáři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</p:txBody>
      </p:sp>
      <p:sp>
        <p:nvSpPr>
          <p:cNvPr id="3" name="Obdélník 2"/>
          <p:cNvSpPr/>
          <p:nvPr/>
        </p:nvSpPr>
        <p:spPr>
          <a:xfrm>
            <a:off x="6096000" y="5248763"/>
            <a:ext cx="6096000" cy="14773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cs-CZ" dirty="0" smtClean="0">
                <a:solidFill>
                  <a:srgbClr val="5F676B"/>
                </a:solidFill>
                <a:latin typeface="Helvetica Neue"/>
              </a:rPr>
              <a:t>Heinrich Mann, 1936: „Opakoval </a:t>
            </a:r>
            <a:r>
              <a:rPr lang="cs-CZ" dirty="0">
                <a:solidFill>
                  <a:srgbClr val="5F676B"/>
                </a:solidFill>
                <a:latin typeface="Helvetica Neue"/>
              </a:rPr>
              <a:t>jsem česká slova, ovšemže chybně, vždyť jsem je neznal. Kdopak jsem byl, že tento národ udělil takovou čest člověku vyhoštěnému vlastním národem a přijal ho jako sobě rovného mezi své, ačkoli byl sám opuštěn?“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313" y="2489760"/>
            <a:ext cx="2003687" cy="2759003"/>
          </a:xfrm>
          <a:prstGeom prst="rect">
            <a:avLst/>
          </a:prstGeom>
        </p:spPr>
      </p:pic>
      <p:pic>
        <p:nvPicPr>
          <p:cNvPr id="1028" name="Picture 4" descr="Naděžda Filaretovna Melniková-Papoušková (před rokem 194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93" y="-46285"/>
            <a:ext cx="1905000" cy="24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768425" y="2357686"/>
            <a:ext cx="2981738" cy="7182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tx1"/>
                </a:solidFill>
              </a:rPr>
              <a:t>Naděžda </a:t>
            </a:r>
            <a:r>
              <a:rPr lang="cs-CZ" sz="1600" dirty="0" err="1" smtClean="0">
                <a:solidFill>
                  <a:schemeClr val="tx1"/>
                </a:solidFill>
              </a:rPr>
              <a:t>Melniková-Papoušková</a:t>
            </a:r>
            <a:r>
              <a:rPr lang="cs-CZ" sz="1600" dirty="0" smtClean="0">
                <a:solidFill>
                  <a:schemeClr val="tx1"/>
                </a:solidFill>
              </a:rPr>
              <a:t>: Praha před sto lety. 1935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7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Reemigrace/repatriace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Idea národního státu + společenské klima v zemích původu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Češi z Vídně (Mayer)</a:t>
            </a:r>
          </a:p>
          <a:p>
            <a:r>
              <a:rPr lang="cs-CZ" dirty="0" smtClean="0"/>
              <a:t>Češi z Volyně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9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Genocida a transfery 1938-1950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7474527" cy="43513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Zásadní změna etnické skladby ČR – </a:t>
            </a:r>
            <a:r>
              <a:rPr lang="cs-CZ" altLang="cs-CZ" dirty="0">
                <a:solidFill>
                  <a:srgbClr val="FF0000"/>
                </a:solidFill>
              </a:rPr>
              <a:t>důsledek:</a:t>
            </a:r>
            <a:r>
              <a:rPr lang="cs-CZ" altLang="cs-CZ" dirty="0"/>
              <a:t> etnicky homogenní prostor – různé vlády různé představy a způsoby, ale stejná </a:t>
            </a:r>
            <a:r>
              <a:rPr lang="cs-CZ" altLang="cs-CZ" dirty="0" smtClean="0"/>
              <a:t>logika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Wimmer, </a:t>
            </a:r>
            <a:r>
              <a:rPr lang="cs-CZ" altLang="cs-CZ" dirty="0" err="1" smtClean="0"/>
              <a:t>Glick</a:t>
            </a:r>
            <a:r>
              <a:rPr lang="cs-CZ" altLang="cs-CZ" dirty="0" smtClean="0"/>
              <a:t> – Schiller 2003 – vyvrcholení </a:t>
            </a:r>
            <a:r>
              <a:rPr lang="cs-CZ" altLang="cs-CZ" dirty="0" err="1" smtClean="0"/>
              <a:t>nacionalimu</a:t>
            </a:r>
            <a:r>
              <a:rPr lang="cs-CZ" altLang="cs-CZ" dirty="0"/>
              <a:t> </a:t>
            </a:r>
            <a:r>
              <a:rPr lang="cs-CZ" altLang="cs-CZ" dirty="0" smtClean="0"/>
              <a:t>– principu, že v jednom státě žijí lidé stejné etnicity/kultury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3 fáze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1942-1945 řešení židovské a cikánské otázky – fyzická </a:t>
            </a:r>
            <a:r>
              <a:rPr lang="cs-CZ" altLang="cs-CZ" dirty="0" smtClean="0"/>
              <a:t>likvidace x Němci z </a:t>
            </a:r>
            <a:r>
              <a:rPr lang="cs-CZ" altLang="cs-CZ" dirty="0" err="1" smtClean="0"/>
              <a:t>Besarabie</a:t>
            </a:r>
            <a:r>
              <a:rPr lang="cs-CZ" altLang="cs-CZ" dirty="0" smtClean="0"/>
              <a:t> - Mělnicko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1945 – odsun – vysídlení německého obyvatelstva, deportace a emigrace ruské a ukrajinské emigrace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1945-1950 – osidlování - reemigrace</a:t>
            </a:r>
          </a:p>
        </p:txBody>
      </p:sp>
      <p:pic>
        <p:nvPicPr>
          <p:cNvPr id="34820" name="Picture 4" descr="Moderní-Dějiny.cz | Odsun Němců z ČSR (I. čás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62" y="3833091"/>
            <a:ext cx="4266537" cy="30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sarabští Němci v Protektorátu, Češi ve Waffen-SS a další málo známá fakta v nové knize německého profes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91" y="140196"/>
            <a:ext cx="2419927" cy="35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6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Přesuny obyvatel v Evropě po druhé světové válce – Němci (v tisících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" y="244548"/>
            <a:ext cx="10855842" cy="669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45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463" y="6019836"/>
            <a:ext cx="10515600" cy="740661"/>
          </a:xfrm>
        </p:spPr>
        <p:txBody>
          <a:bodyPr>
            <a:normAutofit/>
          </a:bodyPr>
          <a:lstStyle/>
          <a:p>
            <a:r>
              <a:rPr lang="cs-CZ" sz="1600" dirty="0"/>
              <a:t>Zdroj: https://ct24.ceskatelevize.cz/svet/3089054-tricet-milionu-migrantu-po-valce-evropa-zazila-stehovani-narodu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35936"/>
            <a:ext cx="10515600" cy="7549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Mapa transferu obyvatelstva po 2. světové válce</a:t>
            </a:r>
          </a:p>
          <a:p>
            <a:pPr marL="0" indent="0">
              <a:buNone/>
            </a:pPr>
            <a:r>
              <a:rPr lang="cs-CZ" b="1" dirty="0" smtClean="0"/>
              <a:t>„</a:t>
            </a:r>
            <a:r>
              <a:rPr lang="cs-CZ" dirty="0" smtClean="0"/>
              <a:t>Období </a:t>
            </a:r>
            <a:r>
              <a:rPr lang="cs-CZ" dirty="0"/>
              <a:t>let 1944 až 1948 tak přeťalo kořeny nejméně 31 milionům lidí</a:t>
            </a:r>
            <a:r>
              <a:rPr lang="cs-CZ" dirty="0" smtClean="0"/>
              <a:t>.“</a:t>
            </a:r>
            <a:endParaRPr lang="cs-CZ" b="1" dirty="0"/>
          </a:p>
        </p:txBody>
      </p:sp>
      <p:pic>
        <p:nvPicPr>
          <p:cNvPr id="46" name="Obrázek 45" descr="Přesuny obyvatel v Evropě po druhé světové válce – Čechoslováci, Poláci, Rusové, Ukrajinci, Bělorusové a Litevci (v tisících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3" y="1159045"/>
            <a:ext cx="9601201" cy="500793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bdélník 28"/>
          <p:cNvSpPr/>
          <p:nvPr/>
        </p:nvSpPr>
        <p:spPr>
          <a:xfrm>
            <a:off x="10621927" y="1190848"/>
            <a:ext cx="1531087" cy="4933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Čechoslováci</a:t>
            </a:r>
          </a:p>
          <a:p>
            <a:pPr algn="ctr"/>
            <a:r>
              <a:rPr lang="cs-CZ" b="1" dirty="0" smtClean="0">
                <a:solidFill>
                  <a:srgbClr val="D60093"/>
                </a:solidFill>
              </a:rPr>
              <a:t>Poláci</a:t>
            </a:r>
          </a:p>
          <a:p>
            <a:pPr algn="ctr"/>
            <a:r>
              <a:rPr lang="cs-CZ" b="1" dirty="0" smtClean="0">
                <a:solidFill>
                  <a:srgbClr val="7030A0"/>
                </a:solidFill>
              </a:rPr>
              <a:t>Rusové</a:t>
            </a:r>
            <a:endParaRPr lang="cs-CZ" b="1" dirty="0" smtClean="0">
              <a:solidFill>
                <a:srgbClr val="FF9933"/>
              </a:solidFill>
            </a:endParaRPr>
          </a:p>
          <a:p>
            <a:pPr algn="ctr"/>
            <a:r>
              <a:rPr lang="cs-CZ" b="1" dirty="0" smtClean="0">
                <a:solidFill>
                  <a:srgbClr val="FF5050"/>
                </a:solidFill>
              </a:rPr>
              <a:t>Ukrajinci</a:t>
            </a:r>
          </a:p>
          <a:p>
            <a:pPr algn="ctr"/>
            <a:r>
              <a:rPr lang="cs-CZ" b="1" dirty="0" smtClean="0">
                <a:solidFill>
                  <a:srgbClr val="00B0F0"/>
                </a:solidFill>
              </a:rPr>
              <a:t>Litevci</a:t>
            </a:r>
          </a:p>
          <a:p>
            <a:pPr algn="ctr"/>
            <a:r>
              <a:rPr lang="cs-CZ" b="1" dirty="0" smtClean="0">
                <a:solidFill>
                  <a:srgbClr val="00FF00"/>
                </a:solidFill>
              </a:rPr>
              <a:t>Bělorusové</a:t>
            </a:r>
            <a:endParaRPr lang="cs-CZ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Doplnění zkouška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Co </a:t>
            </a:r>
            <a:r>
              <a:rPr lang="cs-CZ" dirty="0"/>
              <a:t>to je </a:t>
            </a:r>
            <a:r>
              <a:rPr lang="cs-CZ" dirty="0" smtClean="0"/>
              <a:t>etnicita?</a:t>
            </a:r>
          </a:p>
          <a:p>
            <a:pPr marL="514350" indent="-514350">
              <a:buAutoNum type="arabicPeriod"/>
            </a:pPr>
            <a:r>
              <a:rPr lang="cs-CZ" dirty="0" smtClean="0"/>
              <a:t>Jaké </a:t>
            </a:r>
            <a:r>
              <a:rPr lang="cs-CZ" dirty="0"/>
              <a:t>postoje si osvojila společnost ČR ve vztahu k etnicky jiným? </a:t>
            </a:r>
            <a:r>
              <a:rPr lang="cs-CZ" dirty="0" smtClean="0"/>
              <a:t>Jaké </a:t>
            </a:r>
            <a:r>
              <a:rPr lang="cs-CZ" dirty="0"/>
              <a:t>dědictví si odnesla z společensko-politického vývoje  </a:t>
            </a:r>
            <a:r>
              <a:rPr lang="cs-CZ" dirty="0" smtClean="0"/>
              <a:t>poloviny </a:t>
            </a:r>
            <a:r>
              <a:rPr lang="cs-CZ" dirty="0"/>
              <a:t>20. </a:t>
            </a:r>
            <a:r>
              <a:rPr lang="cs-CZ" dirty="0" smtClean="0"/>
              <a:t>století?</a:t>
            </a:r>
          </a:p>
          <a:p>
            <a:pPr marL="514350" indent="-514350">
              <a:buAutoNum type="arabicPeriod"/>
            </a:pPr>
            <a:r>
              <a:rPr lang="cs-CZ" dirty="0" smtClean="0"/>
              <a:t>Jak </a:t>
            </a:r>
            <a:r>
              <a:rPr lang="cs-CZ" dirty="0"/>
              <a:t>národní stát přistupuje k etnicky jiným a </a:t>
            </a:r>
            <a:r>
              <a:rPr lang="cs-CZ" dirty="0" smtClean="0"/>
              <a:t>proč?</a:t>
            </a:r>
          </a:p>
          <a:p>
            <a:pPr marL="514350" indent="-514350">
              <a:buAutoNum type="arabicPeriod"/>
            </a:pPr>
            <a:r>
              <a:rPr lang="cs-CZ" dirty="0" smtClean="0"/>
              <a:t>Jaké </a:t>
            </a:r>
            <a:r>
              <a:rPr lang="cs-CZ" dirty="0"/>
              <a:t>statusy </a:t>
            </a:r>
            <a:r>
              <a:rPr lang="cs-CZ" dirty="0" smtClean="0"/>
              <a:t>vymezuje </a:t>
            </a:r>
            <a:r>
              <a:rPr lang="cs-CZ" dirty="0"/>
              <a:t>legislativa národního státu lidem jiné etnicity?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74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Přesuny obyvatel v Evropě po druhé světové válce – Balkán, Italové a Maďaři (v tisících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0"/>
            <a:ext cx="7654111" cy="717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60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04813"/>
            <a:ext cx="923925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Situace po roce 1945 - imigrace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1128" y="1825625"/>
            <a:ext cx="8929356" cy="4351338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Němci necelých 160.000 osob </a:t>
            </a:r>
            <a:r>
              <a:rPr lang="cs-CZ" altLang="cs-CZ" dirty="0" smtClean="0"/>
              <a:t>zůstalo z více jak 3 mil.</a:t>
            </a:r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→</a:t>
            </a:r>
            <a:r>
              <a:rPr lang="cs-CZ" altLang="cs-CZ" dirty="0" smtClean="0"/>
              <a:t> Osidlování </a:t>
            </a:r>
            <a:r>
              <a:rPr lang="cs-CZ" altLang="cs-CZ" dirty="0"/>
              <a:t>vylidněného území – vnitrozemí </a:t>
            </a:r>
            <a:r>
              <a:rPr lang="cs-CZ" altLang="cs-CZ" dirty="0" smtClean="0"/>
              <a:t>+ ze Slovenska + </a:t>
            </a:r>
            <a:r>
              <a:rPr lang="cs-CZ" altLang="cs-CZ" dirty="0"/>
              <a:t>reemigrace</a:t>
            </a:r>
            <a:r>
              <a:rPr lang="cs-CZ" altLang="cs-CZ" b="1" dirty="0"/>
              <a:t> </a:t>
            </a:r>
            <a:r>
              <a:rPr lang="cs-CZ" altLang="cs-CZ" dirty="0"/>
              <a:t>+ nucené transfery (Maďaři) + politická migrace (Řekové) + pracovní </a:t>
            </a:r>
            <a:r>
              <a:rPr lang="cs-CZ" altLang="cs-CZ" dirty="0" smtClean="0"/>
              <a:t>migrace = poválečné stěhování národů</a:t>
            </a: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Výrazné skupiny:</a:t>
            </a:r>
            <a:endParaRPr lang="cs-CZ" altLang="cs-CZ" b="1" dirty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b="1" dirty="0"/>
              <a:t>Přesuny slovenských Romů </a:t>
            </a:r>
            <a:r>
              <a:rPr lang="cs-CZ" altLang="cs-CZ" dirty="0"/>
              <a:t>– do průmyslových center (po 2. sv. val </a:t>
            </a:r>
            <a:r>
              <a:rPr lang="cs-CZ" altLang="cs-CZ" dirty="0" smtClean="0"/>
              <a:t>necelých </a:t>
            </a:r>
            <a:r>
              <a:rPr lang="cs-CZ" altLang="cs-CZ" dirty="0"/>
              <a:t>600) v r. 1947 16.752. – tedy nejen do </a:t>
            </a:r>
            <a:r>
              <a:rPr lang="cs-CZ" altLang="cs-CZ" dirty="0" smtClean="0"/>
              <a:t>pohraničí</a:t>
            </a:r>
            <a:endParaRPr lang="cs-CZ" altLang="cs-CZ" dirty="0"/>
          </a:p>
        </p:txBody>
      </p:sp>
      <p:pic>
        <p:nvPicPr>
          <p:cNvPr id="2050" name="Picture 2" descr="Romská dívka, Český Krumlov, 70. léta 20. stole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042"/>
            <a:ext cx="3181128" cy="43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98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Situace po roce 1945 – </a:t>
            </a:r>
            <a:r>
              <a:rPr lang="cs-CZ" altLang="cs-CZ" sz="4000" dirty="0" smtClean="0"/>
              <a:t>imigrace do pohraničí </a:t>
            </a:r>
            <a:endParaRPr lang="cs-CZ" altLang="cs-CZ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644" y="1690688"/>
            <a:ext cx="7079882" cy="4464052"/>
          </a:xfrm>
        </p:spPr>
        <p:txBody>
          <a:bodyPr>
            <a:normAutofit/>
          </a:bodyPr>
          <a:lstStyle/>
          <a:p>
            <a:r>
              <a:rPr lang="cs-CZ" altLang="cs-CZ" b="1" dirty="0" smtClean="0"/>
              <a:t>Reemigrace</a:t>
            </a:r>
            <a:r>
              <a:rPr lang="cs-CZ" altLang="cs-CZ" dirty="0" smtClean="0"/>
              <a:t> – Češi, Slováci, Ukrajinci // z Německa (Prusko), Polska, </a:t>
            </a:r>
            <a:r>
              <a:rPr lang="cs-CZ" altLang="cs-CZ" dirty="0"/>
              <a:t>Volyně</a:t>
            </a:r>
            <a:r>
              <a:rPr lang="cs-CZ" altLang="cs-CZ" dirty="0" smtClean="0"/>
              <a:t>, Maďarska, Rumunska, Bulharska, Jugoslávie, Rakouska, Francie</a:t>
            </a:r>
            <a:r>
              <a:rPr lang="cs-CZ" altLang="cs-CZ" b="1" dirty="0" smtClean="0"/>
              <a:t> ; </a:t>
            </a:r>
            <a:r>
              <a:rPr lang="cs-CZ" altLang="cs-CZ" dirty="0" smtClean="0"/>
              <a:t>osidlovací výbor (Jaroslav Vaculík, Helena Nosková, Jana Nosková, Radek </a:t>
            </a:r>
            <a:r>
              <a:rPr lang="cs-CZ" altLang="cs-CZ" dirty="0" err="1" smtClean="0"/>
              <a:t>Ocelák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b="1" dirty="0" smtClean="0"/>
              <a:t>Řízený rozptyl</a:t>
            </a:r>
            <a:r>
              <a:rPr lang="cs-CZ" altLang="cs-CZ" dirty="0" smtClean="0"/>
              <a:t> slovenských Maďarů – 44 tisíc  lidí (1948 zpět na Slovensko) (Nosková)</a:t>
            </a:r>
          </a:p>
          <a:p>
            <a:pPr eaLnBrk="1" hangingPunct="1"/>
            <a:r>
              <a:rPr lang="cs-CZ" altLang="cs-CZ" b="1" dirty="0" smtClean="0"/>
              <a:t>Pracovní dočasná migrace</a:t>
            </a:r>
            <a:r>
              <a:rPr lang="cs-CZ" altLang="cs-CZ" dirty="0" smtClean="0"/>
              <a:t> – bilaterální smlouvy – zemědělství – Bulhaři, Italové, Rumuni, Jugoslávci</a:t>
            </a:r>
          </a:p>
        </p:txBody>
      </p:sp>
      <p:pic>
        <p:nvPicPr>
          <p:cNvPr id="4098" name="Picture 2" descr="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55" y="1938633"/>
            <a:ext cx="5715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3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Situace po roce 1945 - imigrace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1628776"/>
            <a:ext cx="7837966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dirty="0"/>
              <a:t>Politická emigrace</a:t>
            </a:r>
            <a:r>
              <a:rPr lang="cs-CZ" altLang="cs-CZ" dirty="0"/>
              <a:t> Řeků 1948-1950 – občanská válka 13-14 tisíc</a:t>
            </a:r>
            <a:r>
              <a:rPr lang="cs-CZ" altLang="cs-CZ" dirty="0" smtClean="0"/>
              <a:t>, státy lidově demokratické,  </a:t>
            </a:r>
            <a:r>
              <a:rPr lang="cs-CZ" altLang="cs-CZ" dirty="0"/>
              <a:t>okr. Šumperk, Jeseník, Opava, Vsetín, Karviná, Ostrava, Nový Jičín,// Trutnov)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Botu, </a:t>
            </a:r>
            <a:r>
              <a:rPr lang="cs-CZ" altLang="cs-CZ" dirty="0" err="1" smtClean="0"/>
              <a:t>Antula</a:t>
            </a:r>
            <a:r>
              <a:rPr lang="cs-CZ" altLang="cs-CZ" dirty="0" smtClean="0"/>
              <a:t>, Konečný, Milan: </a:t>
            </a:r>
            <a:r>
              <a:rPr lang="cs-CZ" altLang="cs-CZ" i="1" dirty="0" smtClean="0"/>
              <a:t>Řečtí uprchlíci</a:t>
            </a:r>
            <a:r>
              <a:rPr lang="cs-CZ" altLang="cs-CZ" dirty="0" smtClean="0"/>
              <a:t>. Řecká obec: Praha 2005.</a:t>
            </a:r>
          </a:p>
          <a:p>
            <a:r>
              <a:rPr lang="cs-CZ" altLang="cs-CZ" dirty="0"/>
              <a:t>https://www.ceskatelevize.cz/ivysilani/1131721572-babylon/417236100154007/obsah/597743-antula-botu-kronika-reckeho-lidu-v-cechach-na-morave-a-ve-slezsku</a:t>
            </a:r>
          </a:p>
          <a:p>
            <a:pPr eaLnBrk="1" hangingPunct="1">
              <a:buFontTx/>
              <a:buNone/>
            </a:pPr>
            <a:r>
              <a:rPr lang="cs-CZ" altLang="cs-CZ" dirty="0">
                <a:solidFill>
                  <a:srgbClr val="993300"/>
                </a:solidFill>
              </a:rPr>
              <a:t>(</a:t>
            </a:r>
            <a:r>
              <a:rPr lang="cs-CZ" altLang="cs-CZ" b="1" dirty="0">
                <a:solidFill>
                  <a:srgbClr val="993300"/>
                </a:solidFill>
              </a:rPr>
              <a:t>pomoc lidově demokratickému procesu)</a:t>
            </a:r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dirty="0"/>
          </a:p>
        </p:txBody>
      </p:sp>
      <p:pic>
        <p:nvPicPr>
          <p:cNvPr id="5124" name="Picture 4" descr="Řečtí uprchlíci obálka kni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40" y="173554"/>
            <a:ext cx="3551859" cy="49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0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 a menšinová politika po 1945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dirty="0"/>
              <a:t>Situace po 1945</a:t>
            </a:r>
            <a:r>
              <a:rPr lang="cs-CZ" altLang="cs-CZ" dirty="0">
                <a:solidFill>
                  <a:srgbClr val="993300"/>
                </a:solidFill>
              </a:rPr>
              <a:t> </a:t>
            </a:r>
            <a:r>
              <a:rPr lang="cs-CZ" altLang="cs-CZ" dirty="0"/>
              <a:t>– et. homogenizace společnosti</a:t>
            </a:r>
          </a:p>
          <a:p>
            <a:pPr>
              <a:buNone/>
            </a:pPr>
            <a:r>
              <a:rPr lang="cs-CZ" altLang="cs-CZ" dirty="0"/>
              <a:t>mezinárodní </a:t>
            </a:r>
            <a:r>
              <a:rPr lang="cs-CZ" altLang="cs-CZ" dirty="0" smtClean="0"/>
              <a:t>dohody</a:t>
            </a:r>
          </a:p>
          <a:p>
            <a:pPr>
              <a:buNone/>
            </a:pPr>
            <a:r>
              <a:rPr lang="cs-CZ" altLang="cs-CZ" dirty="0" smtClean="0"/>
              <a:t>Ztráta občanství pro některé skupiny obyvatel – v nerovnoprávném postavení. </a:t>
            </a:r>
            <a:r>
              <a:rPr lang="cs-CZ" altLang="cs-CZ" sz="1000" dirty="0" smtClean="0"/>
              <a:t>Němci, kteří zůstali v ČSR </a:t>
            </a:r>
            <a:r>
              <a:rPr lang="cs-CZ" sz="1000" dirty="0" smtClean="0"/>
              <a:t>nejpozději </a:t>
            </a:r>
            <a:r>
              <a:rPr lang="cs-CZ" sz="1000" dirty="0"/>
              <a:t>k datu 7.5.1953 podle § 1 odst. 1 zák. č. </a:t>
            </a:r>
            <a:r>
              <a:rPr lang="cs-CZ" sz="1000" dirty="0" smtClean="0"/>
              <a:t>34/1953 dostali </a:t>
            </a:r>
            <a:r>
              <a:rPr lang="cs-CZ" sz="1000" dirty="0"/>
              <a:t>československé státní občanství</a:t>
            </a:r>
            <a:endParaRPr lang="cs-CZ" altLang="cs-CZ" sz="1000" dirty="0"/>
          </a:p>
          <a:p>
            <a:pPr>
              <a:buNone/>
            </a:pPr>
            <a:r>
              <a:rPr lang="cs-CZ" altLang="cs-CZ" dirty="0"/>
              <a:t>Ústava 1948 – etnická příslušnost podle volby </a:t>
            </a:r>
          </a:p>
          <a:p>
            <a:pPr>
              <a:buNone/>
            </a:pPr>
            <a:r>
              <a:rPr lang="cs-CZ" altLang="cs-CZ" dirty="0"/>
              <a:t>			– Mateřský jazyk pozbyl znakovosti</a:t>
            </a:r>
          </a:p>
          <a:p>
            <a:pPr>
              <a:buNone/>
            </a:pPr>
            <a:r>
              <a:rPr lang="cs-CZ" altLang="cs-CZ" dirty="0"/>
              <a:t>Ústava 1960 – státotvorné menšiny (sebevědomí některých menšin</a:t>
            </a:r>
            <a:r>
              <a:rPr lang="cs-CZ" altLang="cs-CZ" dirty="0" smtClean="0"/>
              <a:t>): Němci, Poláci, Ukrajinci, Maďaři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874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Počty příslušníků menšin </a:t>
            </a:r>
            <a:br>
              <a:rPr lang="cs-CZ" altLang="cs-CZ" sz="3200"/>
            </a:br>
            <a:r>
              <a:rPr lang="cs-CZ" altLang="cs-CZ" sz="3200"/>
              <a:t>1950 – 1989 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1800">
                <a:solidFill>
                  <a:srgbClr val="FF0000"/>
                </a:solidFill>
              </a:rPr>
              <a:t>v tisících (zaokrouhleno na tisíce)</a:t>
            </a:r>
            <a:endParaRPr lang="cs-CZ" altLang="cs-CZ" smtClean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1992313" y="1773238"/>
          <a:ext cx="8229600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3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Národnost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1950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1961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1970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1980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1991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Polská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71         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67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64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66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59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Německá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160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134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81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58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smtClean="0"/>
                        <a:t>49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Maďarská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13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18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Ukrajinská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-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-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10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Ruská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19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20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7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5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359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Slovenská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258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258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321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 smtClean="0"/>
                        <a:t>359</a:t>
                      </a:r>
                      <a:endParaRPr lang="cs-CZ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smtClean="0"/>
                        <a:t>315</a:t>
                      </a:r>
                      <a:endParaRPr lang="cs-CZ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808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1950-1989 – východisko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345" y="1791855"/>
            <a:ext cx="9259455" cy="43343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Menšiny: </a:t>
            </a:r>
            <a:r>
              <a:rPr lang="cs-CZ" altLang="cs-CZ" b="1" dirty="0"/>
              <a:t>Kontinuitu jen Poláci </a:t>
            </a:r>
            <a:r>
              <a:rPr lang="cs-CZ" altLang="cs-CZ" dirty="0"/>
              <a:t>– Těšínsko, Ostravsko</a:t>
            </a:r>
          </a:p>
          <a:p>
            <a:pPr eaLnBrk="1" hangingPunct="1"/>
            <a:r>
              <a:rPr lang="cs-CZ" altLang="cs-CZ" dirty="0" smtClean="0"/>
              <a:t>Němci odsun/vysídlení </a:t>
            </a:r>
            <a:r>
              <a:rPr lang="cs-CZ" altLang="cs-CZ" dirty="0"/>
              <a:t>– severní a západní Čechy, severní Morava, navrácení </a:t>
            </a:r>
            <a:r>
              <a:rPr lang="cs-CZ" altLang="cs-CZ" dirty="0" smtClean="0"/>
              <a:t>občanství do 1953, </a:t>
            </a:r>
            <a:r>
              <a:rPr lang="cs-CZ" altLang="cs-CZ" b="1" dirty="0" smtClean="0"/>
              <a:t>již ne souvislý územní pás či jazykové ostrovy</a:t>
            </a:r>
            <a:endParaRPr lang="cs-CZ" altLang="cs-CZ" b="1" dirty="0"/>
          </a:p>
          <a:p>
            <a:pPr eaLnBrk="1" hangingPunct="1"/>
            <a:r>
              <a:rPr lang="cs-CZ" altLang="cs-CZ" dirty="0"/>
              <a:t>Rusíni, Ukrajinci = Praha</a:t>
            </a:r>
          </a:p>
          <a:p>
            <a:pPr eaLnBrk="1" hangingPunct="1"/>
            <a:r>
              <a:rPr lang="cs-CZ" altLang="cs-CZ" dirty="0"/>
              <a:t>židé genocida + odchod po r. 1945 – asimilace,</a:t>
            </a:r>
          </a:p>
          <a:p>
            <a:pPr eaLnBrk="1" hangingPunct="1"/>
            <a:r>
              <a:rPr lang="cs-CZ" altLang="cs-CZ" dirty="0"/>
              <a:t>Maďaři  = Praha</a:t>
            </a:r>
          </a:p>
          <a:p>
            <a:pPr eaLnBrk="1" hangingPunct="1"/>
            <a:r>
              <a:rPr lang="cs-CZ" altLang="cs-CZ" dirty="0"/>
              <a:t>Romové – Cheb, Plzeň, Kladno, Ústí, Most, Hradec K., Pardubice, Praha, Brno, Olomouc, vnitřní migrace, 3 vlny, </a:t>
            </a:r>
            <a:r>
              <a:rPr lang="cs-CZ" altLang="cs-CZ" dirty="0" smtClean="0"/>
              <a:t>přístup k nim ne jako k etnické, ale jako k </a:t>
            </a:r>
            <a:r>
              <a:rPr lang="cs-CZ" altLang="cs-CZ" dirty="0"/>
              <a:t>sociální </a:t>
            </a:r>
            <a:r>
              <a:rPr lang="cs-CZ" altLang="cs-CZ" dirty="0" smtClean="0"/>
              <a:t>skupině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6063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Trendy v počtech menšin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 smtClean="0"/>
              <a:t>Směrem k homogenizaci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 smtClean="0"/>
              <a:t>Snižování počtu Němců – asimilace + následné vystěhovávání v 60. letech (1991 48 tisíc)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 smtClean="0"/>
              <a:t>Poláci pozvolný úbytek – i při posilování imigrací </a:t>
            </a:r>
            <a:r>
              <a:rPr lang="cs-CZ" altLang="cs-CZ" dirty="0" err="1" smtClean="0"/>
              <a:t>pendlerek</a:t>
            </a:r>
            <a:r>
              <a:rPr lang="cs-CZ" altLang="cs-CZ" dirty="0" smtClean="0"/>
              <a:t> – sňatky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 smtClean="0"/>
              <a:t>Slováci nárůst – průmysl + federální uspořádání (1991 300 tisíc)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dirty="0" smtClean="0"/>
              <a:t>Romové – druhá nejpočetnější menšina: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   1989 146 evidovaných (odhady i 300 tisíc)</a:t>
            </a:r>
          </a:p>
          <a:p>
            <a:pPr>
              <a:lnSpc>
                <a:spcPct val="90000"/>
              </a:lnSpc>
              <a:defRPr/>
            </a:pPr>
            <a:endParaRPr lang="cs-CZ" altLang="cs-CZ" dirty="0" smtClean="0"/>
          </a:p>
          <a:p>
            <a:pPr>
              <a:lnSpc>
                <a:spcPct val="90000"/>
              </a:lnSpc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210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Trendy v počtech menšin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Bulhaři, Maďaři, Řekové  - velká města, Řekové návrat v 70. letech</a:t>
            </a:r>
          </a:p>
        </p:txBody>
      </p:sp>
    </p:spTree>
    <p:extLst>
      <p:ext uri="{BB962C8B-B14F-4D97-AF65-F5344CB8AC3E}">
        <p14:creationId xmlns:p14="http://schemas.microsoft.com/office/powerpoint/2010/main" val="411671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/>
              <a:t/>
            </a:r>
            <a:br>
              <a:rPr lang="cs-CZ" altLang="cs-CZ" sz="3200"/>
            </a:br>
            <a:r>
              <a:rPr lang="cs-CZ" altLang="cs-CZ" sz="4000"/>
              <a:t>Cizinci</a:t>
            </a:r>
            <a:br>
              <a:rPr lang="cs-CZ" altLang="cs-CZ" sz="4000"/>
            </a:br>
            <a:r>
              <a:rPr lang="cs-CZ" altLang="cs-CZ" sz="4000"/>
              <a:t>1950 – 1989</a:t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Zahraniční studenti</a:t>
            </a:r>
          </a:p>
          <a:p>
            <a:pPr eaLnBrk="1" hangingPunct="1"/>
            <a:r>
              <a:rPr lang="cs-CZ" altLang="cs-CZ" dirty="0" smtClean="0"/>
              <a:t>Vojenské jednotky Sovětské armády</a:t>
            </a:r>
          </a:p>
          <a:p>
            <a:pPr eaLnBrk="1" hangingPunct="1"/>
            <a:r>
              <a:rPr lang="cs-CZ" altLang="cs-CZ" dirty="0" smtClean="0"/>
              <a:t>Pracovní migrace – Kubánci, Vietnamci</a:t>
            </a:r>
          </a:p>
          <a:p>
            <a:pPr marL="0" indent="0">
              <a:buNone/>
            </a:pPr>
            <a:r>
              <a:rPr lang="cs-CZ" altLang="cs-CZ" b="1" dirty="0" smtClean="0"/>
              <a:t>- Řízené migrace </a:t>
            </a:r>
            <a:r>
              <a:rPr lang="cs-CZ" altLang="cs-CZ" dirty="0" smtClean="0"/>
              <a:t>= </a:t>
            </a:r>
            <a:r>
              <a:rPr lang="cs-CZ" altLang="cs-CZ" dirty="0"/>
              <a:t>migranti organizováni, izolováni, idea dočasnosti</a:t>
            </a:r>
          </a:p>
          <a:p>
            <a:pPr marL="0" indent="0" eaLnBrk="1" hangingPunct="1"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r>
              <a:rPr lang="cs-CZ" altLang="cs-CZ" dirty="0" smtClean="0"/>
              <a:t> x </a:t>
            </a:r>
          </a:p>
          <a:p>
            <a:pPr eaLnBrk="1" hangingPunct="1"/>
            <a:r>
              <a:rPr lang="cs-CZ" altLang="cs-CZ" dirty="0" smtClean="0"/>
              <a:t>Sňatky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917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kulturní a politické hranice mají být stejné (</a:t>
            </a:r>
            <a:r>
              <a:rPr lang="cs-CZ" dirty="0" err="1"/>
              <a:t>Gellner</a:t>
            </a:r>
            <a:r>
              <a:rPr lang="cs-CZ" dirty="0"/>
              <a:t> 1993)</a:t>
            </a:r>
          </a:p>
          <a:p>
            <a:r>
              <a:rPr lang="cs-CZ" dirty="0" smtClean="0"/>
              <a:t>Postupně se prosazuje – </a:t>
            </a:r>
            <a:r>
              <a:rPr lang="cs-CZ" dirty="0" err="1" smtClean="0"/>
              <a:t>etnoemancipační</a:t>
            </a:r>
            <a:r>
              <a:rPr lang="cs-CZ" dirty="0" smtClean="0"/>
              <a:t> hnutí</a:t>
            </a:r>
          </a:p>
          <a:p>
            <a:r>
              <a:rPr lang="cs-CZ" dirty="0" smtClean="0"/>
              <a:t>Právo národů na sebeurčení - </a:t>
            </a:r>
            <a:r>
              <a:rPr lang="cs-CZ" dirty="0" err="1"/>
              <a:t>Woodrow</a:t>
            </a:r>
            <a:r>
              <a:rPr lang="cs-CZ" dirty="0"/>
              <a:t> Wilson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 přelomu 19. a 20 století se stále stupňuje – genocidy (Arméni), </a:t>
            </a:r>
            <a:r>
              <a:rPr lang="cs-CZ" dirty="0" err="1" smtClean="0"/>
              <a:t>vzni</a:t>
            </a:r>
            <a:r>
              <a:rPr lang="cs-CZ" dirty="0" smtClean="0"/>
              <a:t> národních států a zánik multietnických říší.</a:t>
            </a:r>
          </a:p>
          <a:p>
            <a:r>
              <a:rPr lang="cs-CZ" dirty="0" smtClean="0"/>
              <a:t>Jeden z vrcholů 30 a 40. léta.</a:t>
            </a:r>
          </a:p>
          <a:p>
            <a:r>
              <a:rPr lang="cs-CZ" dirty="0" smtClean="0"/>
              <a:t>Zůstává i v době studené války (Wimmer – </a:t>
            </a:r>
            <a:r>
              <a:rPr lang="cs-CZ" dirty="0" err="1" smtClean="0"/>
              <a:t>Glick-Schilerová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X Globalizace po r. </a:t>
            </a:r>
            <a:r>
              <a:rPr lang="cs-CZ" smtClean="0"/>
              <a:t>1989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19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Důsledky vývoje před 1989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Posílena homogenita společnosti</a:t>
            </a:r>
          </a:p>
          <a:p>
            <a:pPr eaLnBrk="1" hangingPunct="1"/>
            <a:r>
              <a:rPr lang="cs-CZ" altLang="cs-CZ" dirty="0" smtClean="0"/>
              <a:t>Většinová společnost přesvědčena o dominantním postavení jako přirozené věci</a:t>
            </a:r>
          </a:p>
          <a:p>
            <a:pPr eaLnBrk="1" hangingPunct="1"/>
            <a:r>
              <a:rPr lang="cs-CZ" altLang="cs-CZ" dirty="0" smtClean="0"/>
              <a:t>Asimilace jako žádoucí proces pro imigranty a menšiny = ne </a:t>
            </a:r>
            <a:r>
              <a:rPr lang="cs-CZ" altLang="cs-CZ" dirty="0" err="1" smtClean="0"/>
              <a:t>multikulti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Východisko pro období </a:t>
            </a:r>
            <a:r>
              <a:rPr lang="cs-CZ" altLang="cs-CZ" b="1" dirty="0" smtClean="0"/>
              <a:t>po r. 1989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6899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 roce 1989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Změna politické situace</a:t>
            </a:r>
          </a:p>
          <a:p>
            <a:pPr eaLnBrk="1" hangingPunct="1"/>
            <a:r>
              <a:rPr lang="cs-CZ" altLang="cs-CZ" dirty="0" smtClean="0"/>
              <a:t>Změna </a:t>
            </a:r>
            <a:r>
              <a:rPr lang="cs-CZ" altLang="cs-CZ" dirty="0"/>
              <a:t>deklarace národnostních menšin - 1991</a:t>
            </a:r>
          </a:p>
          <a:p>
            <a:pPr eaLnBrk="1" hangingPunct="1"/>
            <a:r>
              <a:rPr lang="cs-CZ" altLang="cs-CZ" dirty="0" smtClean="0"/>
              <a:t>Imigrace</a:t>
            </a:r>
          </a:p>
          <a:p>
            <a:pPr lvl="1"/>
            <a:r>
              <a:rPr lang="cs-CZ" altLang="cs-CZ" dirty="0" smtClean="0"/>
              <a:t>Nové transfery, </a:t>
            </a:r>
            <a:r>
              <a:rPr lang="cs-CZ" altLang="cs-CZ" dirty="0"/>
              <a:t>reemigrace</a:t>
            </a:r>
          </a:p>
          <a:p>
            <a:pPr lvl="1"/>
            <a:r>
              <a:rPr lang="cs-CZ" altLang="cs-CZ" dirty="0" smtClean="0"/>
              <a:t>Nejprve </a:t>
            </a:r>
            <a:r>
              <a:rPr lang="cs-CZ" altLang="cs-CZ" dirty="0"/>
              <a:t>ČR procházející cizinci – tranzitní země</a:t>
            </a:r>
          </a:p>
          <a:p>
            <a:pPr lvl="1"/>
            <a:r>
              <a:rPr lang="cs-CZ" altLang="cs-CZ" dirty="0"/>
              <a:t>Postupně </a:t>
            </a:r>
            <a:r>
              <a:rPr lang="cs-CZ" altLang="cs-CZ" dirty="0" smtClean="0"/>
              <a:t>cílová země</a:t>
            </a:r>
            <a:endParaRPr lang="cs-CZ" altLang="cs-CZ" dirty="0"/>
          </a:p>
          <a:p>
            <a:pPr eaLnBrk="1" hangingPunct="1"/>
            <a:r>
              <a:rPr lang="cs-CZ" altLang="cs-CZ" dirty="0"/>
              <a:t>Azylová legislativa</a:t>
            </a:r>
          </a:p>
          <a:p>
            <a:pPr eaLnBrk="1" hangingPunct="1"/>
            <a:r>
              <a:rPr lang="cs-CZ" altLang="cs-CZ" dirty="0"/>
              <a:t>Cizinecká legislativa x menšinová</a:t>
            </a:r>
          </a:p>
          <a:p>
            <a:pPr eaLnBrk="1" hangingPunct="1"/>
            <a:r>
              <a:rPr lang="cs-CZ" altLang="cs-CZ" dirty="0"/>
              <a:t>Programy integrace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2004 EU, 2007 Schengenská úmluva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21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Rozšíření „spektra“ podporovaných etnicit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Deklarace nových etnicit:</a:t>
            </a:r>
          </a:p>
          <a:p>
            <a:pPr eaLnBrk="1" hangingPunct="1"/>
            <a:r>
              <a:rPr lang="cs-CZ" altLang="cs-CZ" dirty="0" smtClean="0"/>
              <a:t>rusínská, romská, židovská, moravská, slezská</a:t>
            </a:r>
          </a:p>
          <a:p>
            <a:pPr eaLnBrk="1" hangingPunct="1"/>
            <a:r>
              <a:rPr lang="cs-CZ" altLang="cs-CZ" dirty="0" smtClean="0"/>
              <a:t>Potvrzení autochtonních menšinových skupin. </a:t>
            </a:r>
          </a:p>
          <a:p>
            <a:pPr eaLnBrk="1" hangingPunct="1"/>
            <a:r>
              <a:rPr lang="cs-CZ" altLang="cs-CZ" dirty="0" smtClean="0"/>
              <a:t>Důsledek demokratizačních procesů</a:t>
            </a:r>
          </a:p>
        </p:txBody>
      </p:sp>
    </p:spTree>
    <p:extLst>
      <p:ext uri="{BB962C8B-B14F-4D97-AF65-F5344CB8AC3E}">
        <p14:creationId xmlns:p14="http://schemas.microsoft.com/office/powerpoint/2010/main" val="22266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Postavení etnických minorit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383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Národnostní menšiny</a:t>
            </a:r>
          </a:p>
          <a:p>
            <a:pPr eaLnBrk="1" hangingPunct="1"/>
            <a:r>
              <a:rPr lang="cs-CZ" altLang="cs-CZ" smtClean="0"/>
              <a:t>Občané ČR</a:t>
            </a:r>
          </a:p>
          <a:p>
            <a:pPr eaLnBrk="1" hangingPunct="1"/>
            <a:r>
              <a:rPr lang="cs-CZ" altLang="cs-CZ" smtClean="0"/>
              <a:t>Rada vlády pro národnostní menšiny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14 menšin </a:t>
            </a:r>
            <a:r>
              <a:rPr lang="cs-CZ" altLang="cs-CZ" sz="1800">
                <a:solidFill>
                  <a:srgbClr val="FF0000"/>
                </a:solidFill>
              </a:rPr>
              <a:t>(běloruská, bulharská, chorvatská, maďarská, německá, polská, rumunská, rusínská, ruská, řecká, romská, slovenská, srbská, ukrajinská, vietnamská)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6964" y="1600201"/>
            <a:ext cx="40338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mtClean="0"/>
              <a:t>Cizinci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Cizí státní příslušníci, lidé bez občanství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Ministerstvo vnitra – Cizinecká policie + Odbor migrační a azylové politiky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Ministerstvo práce a sociálních věcí</a:t>
            </a:r>
          </a:p>
        </p:txBody>
      </p:sp>
    </p:spTree>
    <p:extLst>
      <p:ext uri="{BB962C8B-B14F-4D97-AF65-F5344CB8AC3E}">
        <p14:creationId xmlns:p14="http://schemas.microsoft.com/office/powerpoint/2010/main" val="16401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Národnostní menšiny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01101" cy="435133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2"/>
              </a:rPr>
              <a:t>Bulharská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/>
              <a:t>Běloruská národnostní </a:t>
            </a:r>
            <a:r>
              <a:rPr lang="cs-CZ" altLang="cs-CZ" sz="2000" b="1" dirty="0" smtClean="0"/>
              <a:t>menšina 2014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3"/>
              </a:rPr>
              <a:t>Chorvatská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4"/>
              </a:rPr>
              <a:t>Maďarská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5"/>
              </a:rPr>
              <a:t>Německá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6"/>
              </a:rPr>
              <a:t>Polská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7"/>
              </a:rPr>
              <a:t>Romská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8"/>
              </a:rPr>
              <a:t>Rusínská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9"/>
              </a:rPr>
              <a:t>Ruská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0"/>
              </a:rPr>
              <a:t>Řecká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1"/>
              </a:rPr>
              <a:t>Slovenská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2"/>
              </a:rPr>
              <a:t>Srbská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>
                <a:hlinkClick r:id="rId13"/>
              </a:rPr>
              <a:t>Ukrajinská národnostní menšina</a:t>
            </a:r>
            <a:endParaRPr lang="cs-CZ" altLang="cs-CZ" sz="2000" b="1" dirty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b="1" dirty="0"/>
              <a:t>Vietnamská národnostní menšina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 b="1" dirty="0"/>
          </a:p>
          <a:p>
            <a:pPr eaLnBrk="1" hangingPunct="1"/>
            <a:endParaRPr lang="cs-CZ" altLang="cs-CZ" dirty="0" smtClean="0"/>
          </a:p>
        </p:txBody>
      </p:sp>
      <p:pic>
        <p:nvPicPr>
          <p:cNvPr id="6150" name="Picture 6" descr="Photo taken at Dům národnostních menšin | The House of National Minorities by Natalia on 2/3/20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00" y="1603981"/>
            <a:ext cx="4794626" cy="47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Gruzínská národnostní menšina – v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K. Jůnová uvedla, že Rada obdržela od zástupců gruzínské národnostní menšiny písemnou žádost o zastoupení v Radě. V nejbližší době budou zároveň zhodnoceny aspekty toho, zda by gruzínská národnostní menšiny mohla získat nárok na zastoupení v Radě. Prvním krokem bude vypracování historické analýzy, která bude mít </a:t>
            </a:r>
            <a:r>
              <a:rPr lang="cs-CZ" b="1" dirty="0"/>
              <a:t>za úkol zmapování historického výskytu gruzínské národnostní menšiny na území České republiky </a:t>
            </a:r>
            <a:r>
              <a:rPr lang="cs-CZ" dirty="0"/>
              <a:t>atd. I. </a:t>
            </a:r>
            <a:r>
              <a:rPr lang="cs-CZ" dirty="0" err="1"/>
              <a:t>Čačchiani</a:t>
            </a:r>
            <a:r>
              <a:rPr lang="cs-CZ" dirty="0"/>
              <a:t> poděkoval za pozvání a možnost účasti na jednání Rady. Gruzie je poměrně mladý demokratický stát, který prochází nelehkou cestou i v rámci své geopolitické situace a chce se začlenit do západních demokratických struktur. Gruzínská menšina v ČR </a:t>
            </a:r>
            <a:r>
              <a:rPr lang="cs-CZ" b="1" dirty="0"/>
              <a:t>udržuje svou kulturu, jazyka a tradice, nicméně zároveň se snaží </a:t>
            </a:r>
            <a:r>
              <a:rPr lang="cs-CZ" dirty="0"/>
              <a:t>i </a:t>
            </a:r>
            <a:r>
              <a:rPr lang="cs-CZ" b="1" dirty="0"/>
              <a:t>o začlenění do české společnosti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1</a:t>
            </a:r>
            <a:r>
              <a:rPr lang="cs-CZ" dirty="0" smtClean="0"/>
              <a:t>1.9. </a:t>
            </a:r>
            <a:r>
              <a:rPr lang="cs-CZ" dirty="0"/>
              <a:t>2020: https://www.vlada.cz/assets/ppov/rnm/jednani-rady/Zapis-z-jednani-Rady-vlady-pro-narodnostni-mensiny-11_9_-2020.pdf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430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Národnostní menšiny</a:t>
            </a:r>
          </a:p>
        </p:txBody>
      </p:sp>
      <p:graphicFrame>
        <p:nvGraphicFramePr>
          <p:cNvPr id="10281" name="Group 41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714875"/>
        </p:xfrm>
        <a:graphic>
          <a:graphicData uri="http://schemas.openxmlformats.org/drawingml/2006/table">
            <a:tbl>
              <a:tblPr/>
              <a:tblGrid>
                <a:gridCol w="1465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2011</a:t>
                      </a:r>
                      <a:endParaRPr lang="cs-CZ" sz="2000" dirty="0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Slováci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359.370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314.877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194.008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149.140</a:t>
                      </a:r>
                      <a:endParaRPr lang="cs-CZ" sz="2000" b="1" dirty="0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Poláci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66.123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59.383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52.095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39.269</a:t>
                      </a:r>
                      <a:endParaRPr lang="cs-CZ" sz="2000" b="1" dirty="0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Němci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58.211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48.556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39.238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/>
                        <a:t>18.772</a:t>
                      </a:r>
                      <a:endParaRPr lang="cs-CZ" sz="2000" b="1" dirty="0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Maďaři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19.679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19.932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14.737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Romové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32.903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11.859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13.150</a:t>
                      </a:r>
                      <a:endParaRPr lang="cs-CZ" sz="2000" dirty="0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07193"/>
              </p:ext>
            </p:extLst>
          </p:nvPr>
        </p:nvGraphicFramePr>
        <p:xfrm>
          <a:off x="10210800" y="1600197"/>
          <a:ext cx="1593273" cy="4541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273">
                  <a:extLst>
                    <a:ext uri="{9D8B030D-6E8A-4147-A177-3AD203B41FA5}">
                      <a16:colId xmlns:a16="http://schemas.microsoft.com/office/drawing/2014/main" val="3503540231"/>
                    </a:ext>
                  </a:extLst>
                </a:gridCol>
              </a:tblGrid>
              <a:tr h="812164">
                <a:tc>
                  <a:txBody>
                    <a:bodyPr/>
                    <a:lstStyle/>
                    <a:p>
                      <a:r>
                        <a:rPr lang="cs-CZ" dirty="0" smtClean="0"/>
                        <a:t>2021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91673"/>
                  </a:ext>
                </a:extLst>
              </a:tr>
              <a:tr h="812164">
                <a:tc>
                  <a:txBody>
                    <a:bodyPr/>
                    <a:lstStyle/>
                    <a:p>
                      <a:r>
                        <a:rPr lang="cs-CZ" dirty="0" smtClean="0"/>
                        <a:t>162.578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0917"/>
                  </a:ext>
                </a:extLst>
              </a:tr>
              <a:tr h="812164">
                <a:tc>
                  <a:txBody>
                    <a:bodyPr/>
                    <a:lstStyle/>
                    <a:p>
                      <a:r>
                        <a:rPr lang="cs-CZ" dirty="0" smtClean="0"/>
                        <a:t>38.218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54303"/>
                  </a:ext>
                </a:extLst>
              </a:tr>
              <a:tr h="654058">
                <a:tc>
                  <a:txBody>
                    <a:bodyPr/>
                    <a:lstStyle/>
                    <a:p>
                      <a:r>
                        <a:rPr lang="cs-CZ" dirty="0" smtClean="0"/>
                        <a:t>24.632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24741"/>
                  </a:ext>
                </a:extLst>
              </a:tr>
              <a:tr h="63863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276138"/>
                  </a:ext>
                </a:extLst>
              </a:tr>
              <a:tr h="812164">
                <a:tc>
                  <a:txBody>
                    <a:bodyPr/>
                    <a:lstStyle/>
                    <a:p>
                      <a:r>
                        <a:rPr lang="cs-CZ" dirty="0" smtClean="0"/>
                        <a:t>21.691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1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1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578" y="2475346"/>
            <a:ext cx="12156092" cy="26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64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Transfery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543349" cy="43513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 smtClean="0"/>
              <a:t>Vláda národního porozumění - </a:t>
            </a:r>
            <a:r>
              <a:rPr lang="cs-CZ" altLang="cs-CZ" b="1" dirty="0" smtClean="0"/>
              <a:t>vypovězení mezinárodních smluv s Vietnamem</a:t>
            </a:r>
            <a:r>
              <a:rPr lang="cs-CZ" altLang="cs-CZ" dirty="0" smtClean="0"/>
              <a:t>.</a:t>
            </a:r>
          </a:p>
          <a:p>
            <a:pPr eaLnBrk="1" hangingPunct="1"/>
            <a:r>
              <a:rPr lang="cs-CZ" altLang="cs-CZ" dirty="0" smtClean="0"/>
              <a:t>Kocáb – </a:t>
            </a:r>
            <a:r>
              <a:rPr lang="cs-CZ" altLang="cs-CZ" b="1" dirty="0" smtClean="0"/>
              <a:t>Odchod Sovětské armády </a:t>
            </a:r>
            <a:r>
              <a:rPr lang="cs-CZ" altLang="cs-CZ" dirty="0" smtClean="0"/>
              <a:t>z ČR</a:t>
            </a:r>
          </a:p>
          <a:p>
            <a:pPr eaLnBrk="1" hangingPunct="1">
              <a:buFontTx/>
              <a:buNone/>
            </a:pPr>
            <a:r>
              <a:rPr lang="cs-CZ" altLang="cs-CZ" sz="1800" i="1" dirty="0"/>
              <a:t>Poslední železniční transport Sovětské armády opustil československé území 21. června 1991.</a:t>
            </a:r>
          </a:p>
          <a:p>
            <a:pPr eaLnBrk="1" hangingPunct="1"/>
            <a:r>
              <a:rPr lang="cs-CZ" altLang="cs-CZ" b="1" dirty="0" smtClean="0"/>
              <a:t>Odpovědnost za krajany </a:t>
            </a:r>
            <a:r>
              <a:rPr lang="cs-CZ" altLang="cs-CZ" dirty="0" smtClean="0"/>
              <a:t>v oblasti Černobylu, prosazení reemigrace Čechů z Kazachstánu 1994 -2000 – řízená reemigrace , </a:t>
            </a:r>
          </a:p>
          <a:p>
            <a:pPr eaLnBrk="1" hangingPunct="1"/>
            <a:r>
              <a:rPr lang="cs-CZ" altLang="cs-CZ" dirty="0" smtClean="0"/>
              <a:t>2015 opět z Ukrajiny (Luděk Jirka)</a:t>
            </a:r>
          </a:p>
          <a:p>
            <a:pPr eaLnBrk="1" hangingPunct="1">
              <a:buFontTx/>
              <a:buNone/>
            </a:pPr>
            <a:endParaRPr lang="cs-CZ" altLang="cs-CZ" dirty="0" smtClean="0"/>
          </a:p>
        </p:txBody>
      </p:sp>
      <p:pic>
        <p:nvPicPr>
          <p:cNvPr id="7170" name="Picture 2" descr="Běž domu Ivane! Před 30 lety začal odsun sovětských vojsk z Československa  | Reflex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26" y="0"/>
            <a:ext cx="6133374" cy="32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Čeští krajané z černobylské oblasti se po přesídlení do Česka dobře  integrovali :: Černobyl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05124"/>
            <a:ext cx="48768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25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Noví imigranti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1991 – 56.732 (35.198)</a:t>
            </a:r>
          </a:p>
          <a:p>
            <a:pPr eaLnBrk="1" hangingPunct="1"/>
            <a:r>
              <a:rPr lang="cs-CZ" altLang="cs-CZ" dirty="0"/>
              <a:t>2001 – 124.608 (210.794)</a:t>
            </a:r>
          </a:p>
          <a:p>
            <a:pPr eaLnBrk="1" hangingPunct="1"/>
            <a:r>
              <a:rPr lang="cs-CZ" altLang="cs-CZ" dirty="0"/>
              <a:t>2010 – </a:t>
            </a:r>
            <a:r>
              <a:rPr lang="cs-CZ" altLang="cs-CZ" sz="2400" b="1" dirty="0"/>
              <a:t>425.301</a:t>
            </a:r>
          </a:p>
          <a:p>
            <a:pPr eaLnBrk="1" hangingPunct="1"/>
            <a:r>
              <a:rPr lang="cs-CZ" altLang="cs-CZ" sz="2400" b="1" dirty="0" smtClean="0"/>
              <a:t>2015 – 458.662</a:t>
            </a:r>
          </a:p>
          <a:p>
            <a:r>
              <a:rPr lang="cs-CZ" altLang="cs-CZ" sz="2400" b="1" dirty="0" smtClean="0"/>
              <a:t>2019 – </a:t>
            </a:r>
            <a:r>
              <a:rPr lang="cs-CZ" sz="2400" b="1" dirty="0" smtClean="0">
                <a:ea typeface="Times" panose="02020603050405020304" pitchFamily="18" charset="0"/>
                <a:cs typeface="Times New Roman" panose="02020603050405020304" pitchFamily="18" charset="0"/>
              </a:rPr>
              <a:t>593.366</a:t>
            </a:r>
            <a:endParaRPr lang="cs-CZ" sz="2400" b="1" dirty="0" smtClean="0"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dirty="0" smtClean="0">
                <a:cs typeface="Times New Roman" panose="02020603050405020304" pitchFamily="18" charset="0"/>
              </a:rPr>
              <a:t>31.3. </a:t>
            </a:r>
            <a:r>
              <a:rPr lang="cs-CZ" altLang="cs-CZ" sz="2400" b="1" dirty="0">
                <a:cs typeface="Times New Roman" panose="02020603050405020304" pitchFamily="18" charset="0"/>
              </a:rPr>
              <a:t>2020- </a:t>
            </a:r>
            <a:r>
              <a:rPr lang="cs-CZ" altLang="cs-CZ" sz="2400" b="1" dirty="0" smtClean="0">
                <a:cs typeface="Times New Roman" panose="02020603050405020304" pitchFamily="18" charset="0"/>
              </a:rPr>
              <a:t>604.076</a:t>
            </a:r>
          </a:p>
          <a:p>
            <a:r>
              <a:rPr lang="cs-CZ" altLang="cs-CZ" sz="2400" b="1" dirty="0" smtClean="0">
                <a:cs typeface="Times New Roman" panose="02020603050405020304" pitchFamily="18" charset="0"/>
              </a:rPr>
              <a:t>31.12 2021 658.564</a:t>
            </a:r>
          </a:p>
          <a:p>
            <a:r>
              <a:rPr lang="cs-CZ" altLang="cs-CZ" sz="2400" b="1" dirty="0" smtClean="0">
                <a:solidFill>
                  <a:srgbClr val="993300"/>
                </a:solidFill>
                <a:cs typeface="Times New Roman" panose="02020603050405020304" pitchFamily="18" charset="0"/>
              </a:rPr>
              <a:t>30.6. 2022 1.053.568</a:t>
            </a:r>
            <a:endParaRPr lang="cs-CZ" altLang="cs-CZ" sz="2400" b="1" dirty="0">
              <a:solidFill>
                <a:srgbClr val="993300"/>
              </a:solidFill>
            </a:endParaRPr>
          </a:p>
          <a:p>
            <a:pPr eaLnBrk="1" hangingPunct="1"/>
            <a:endParaRPr lang="cs-CZ" altLang="cs-CZ" sz="2400" b="1" dirty="0">
              <a:solidFill>
                <a:srgbClr val="993300"/>
              </a:solidFill>
            </a:endParaRPr>
          </a:p>
          <a:p>
            <a:pPr eaLnBrk="1" hangingPunct="1"/>
            <a:r>
              <a:rPr lang="cs-CZ" altLang="cs-CZ" sz="2400" b="1" dirty="0">
                <a:solidFill>
                  <a:srgbClr val="993300"/>
                </a:solidFill>
              </a:rPr>
              <a:t>Nárůst trvalých pobytů</a:t>
            </a:r>
          </a:p>
          <a:p>
            <a:pPr eaLnBrk="1" hangingPunct="1"/>
            <a:endParaRPr lang="cs-CZ" altLang="cs-CZ" sz="2400" b="1" dirty="0">
              <a:solidFill>
                <a:srgbClr val="9933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3508186"/>
              </p:ext>
            </p:extLst>
          </p:nvPr>
        </p:nvGraphicFramePr>
        <p:xfrm>
          <a:off x="6095199" y="1811156"/>
          <a:ext cx="4429126" cy="4936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1804">
                <a:tc>
                  <a:txBody>
                    <a:bodyPr/>
                    <a:lstStyle/>
                    <a:p>
                      <a:endParaRPr lang="cs-CZ" sz="2000" dirty="0"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1990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35.198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7.695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27.204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1995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159.207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38.603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120.604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2000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200.951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66.891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134.060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2005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278.312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110.598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167.714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2010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425.301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189.962</a:t>
                      </a:r>
                      <a:endParaRPr lang="cs-CZ" sz="20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235.339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1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cs-CZ" sz="2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449367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458662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593366</a:t>
                      </a:r>
                      <a:endParaRPr lang="cs-CZ" sz="2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</a:rPr>
                        <a:t>238.904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249856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299453</a:t>
                      </a:r>
                      <a:endParaRPr lang="cs-CZ" sz="20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202.632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199.511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" panose="02020603050405020304" pitchFamily="18" charset="0"/>
                          <a:cs typeface="Times New Roman" panose="02020603050405020304" pitchFamily="18" charset="0"/>
                        </a:rPr>
                        <a:t>293.913</a:t>
                      </a:r>
                      <a:endParaRPr lang="cs-CZ" sz="2000" dirty="0">
                        <a:effectLst/>
                        <a:latin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66" marR="78366" marT="39169" marB="3916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7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Metodologický nacionalismus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Nacionalismus jako nástroj přístupu k sociální realitě</a:t>
            </a:r>
          </a:p>
          <a:p>
            <a:r>
              <a:rPr lang="cs-CZ" dirty="0" smtClean="0"/>
              <a:t>Východisko nahlížení nejen v aktérských diskurzech, ale </a:t>
            </a:r>
            <a:r>
              <a:rPr lang="cs-CZ" b="1" dirty="0" smtClean="0"/>
              <a:t>také ve vědě</a:t>
            </a:r>
          </a:p>
          <a:p>
            <a:r>
              <a:rPr lang="cs-CZ" dirty="0" smtClean="0"/>
              <a:t>Kritika metodologického nacionalismu</a:t>
            </a:r>
          </a:p>
          <a:p>
            <a:r>
              <a:rPr lang="cs-CZ" dirty="0" smtClean="0"/>
              <a:t>Lidé mají různé identity/statusy a podle nich se odvozuje také jeho situování v sociální realitě.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419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Graf vývoje počtu cizinců v ČR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2279650" y="1651001"/>
            <a:ext cx="8229600" cy="4525963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27652" name="Picture 1" descr="https://www.czso.cz/documents/10180/28532303/-410042154.png/df139f24-accd-45c3-9621-1102f638475e?version=1.0&amp;t=1453985076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3" y="1482291"/>
            <a:ext cx="10429834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786751" y="2066540"/>
            <a:ext cx="2561599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Pramen: Ředitelstv</a:t>
            </a:r>
            <a:r>
              <a:rPr lang="cs-CZ" altLang="cs-CZ" sz="900">
                <a:solidFill>
                  <a:srgbClr val="333333"/>
                </a:solidFill>
                <a:cs typeface="Tahoma" panose="020B0604030504040204" pitchFamily="34" charset="0"/>
              </a:rPr>
              <a:t>í</a:t>
            </a:r>
            <a:r>
              <a:rPr lang="cs-CZ" altLang="cs-CZ" sz="90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služby cizineck</a:t>
            </a:r>
            <a:r>
              <a:rPr lang="cs-CZ" altLang="cs-CZ" sz="900">
                <a:solidFill>
                  <a:srgbClr val="333333"/>
                </a:solidFill>
                <a:cs typeface="Tahoma" panose="020B0604030504040204" pitchFamily="34" charset="0"/>
              </a:rPr>
              <a:t>é</a:t>
            </a:r>
            <a:r>
              <a:rPr lang="cs-CZ" altLang="cs-CZ" sz="900">
                <a:solidFill>
                  <a:srgbClr val="33333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policie MV ČR</a:t>
            </a:r>
            <a:endParaRPr lang="cs-CZ" altLang="cs-CZ" sz="8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900">
                <a:solidFill>
                  <a:srgbClr val="333333"/>
                </a:solidFill>
                <a:cs typeface="Tahoma" panose="020B0604030504040204" pitchFamily="34" charset="0"/>
              </a:rPr>
              <a:t> 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608036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25" y="109074"/>
            <a:ext cx="8592749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95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Azyl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2875"/>
            <a:ext cx="8229600" cy="47132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 dirty="0"/>
              <a:t>1.1/2 90. let ČR zejména tranzitní zemí</a:t>
            </a:r>
          </a:p>
          <a:p>
            <a:pPr eaLnBrk="1" hangingPunct="1"/>
            <a:r>
              <a:rPr lang="cs-CZ" altLang="cs-CZ" sz="2400" dirty="0"/>
              <a:t>Azyl – Rumunsko, Bulharsko, Vietnam</a:t>
            </a:r>
          </a:p>
          <a:p>
            <a:pPr eaLnBrk="1" hangingPunct="1"/>
            <a:r>
              <a:rPr lang="cs-CZ" altLang="cs-CZ" sz="2400" dirty="0"/>
              <a:t>Dočasné útočiště běženci z Bosny  a Hercegoviny (1992-1997)</a:t>
            </a:r>
          </a:p>
          <a:p>
            <a:pPr eaLnBrk="1" hangingPunct="1"/>
            <a:r>
              <a:rPr lang="cs-CZ" altLang="cs-CZ" sz="2400" dirty="0"/>
              <a:t>1999 Kosovští Albánci</a:t>
            </a:r>
          </a:p>
          <a:p>
            <a:pPr eaLnBrk="1" hangingPunct="1"/>
            <a:r>
              <a:rPr lang="cs-CZ" altLang="cs-CZ" sz="2400" dirty="0"/>
              <a:t>1998-2001 Gruzie, Arménie, Čečensko</a:t>
            </a:r>
          </a:p>
          <a:p>
            <a:pPr eaLnBrk="1" hangingPunct="1"/>
            <a:r>
              <a:rPr lang="cs-CZ" altLang="cs-CZ" sz="2400" dirty="0"/>
              <a:t> Slovenští Romové</a:t>
            </a:r>
          </a:p>
          <a:p>
            <a:pPr eaLnBrk="1" hangingPunct="1"/>
            <a:r>
              <a:rPr lang="cs-CZ" altLang="cs-CZ" sz="2400" dirty="0"/>
              <a:t>Politická emigrace z Běloruska poč. 21 století</a:t>
            </a:r>
          </a:p>
          <a:p>
            <a:pPr eaLnBrk="1" hangingPunct="1"/>
            <a:r>
              <a:rPr lang="cs-CZ" altLang="cs-CZ" sz="2400" dirty="0"/>
              <a:t>Řízená azylová migrace: čeští krajané,  2005 Uzbeci, 2007 Kubánci, </a:t>
            </a:r>
            <a:r>
              <a:rPr lang="cs-CZ" altLang="cs-CZ" sz="2400" dirty="0" err="1"/>
              <a:t>Malalajsie</a:t>
            </a:r>
            <a:r>
              <a:rPr lang="cs-CZ" altLang="cs-CZ" sz="2400" dirty="0"/>
              <a:t> (39) – barmští uprchlíci 2008 – humanitární pomoc – </a:t>
            </a:r>
          </a:p>
          <a:p>
            <a:pPr eaLnBrk="1" hangingPunct="1"/>
            <a:r>
              <a:rPr lang="cs-CZ" altLang="cs-CZ" sz="2400" dirty="0" smtClean="0"/>
              <a:t>2008 – 2014 – </a:t>
            </a:r>
            <a:r>
              <a:rPr lang="cs-CZ" altLang="cs-CZ" sz="2400" dirty="0"/>
              <a:t>mobilizace materiální, </a:t>
            </a:r>
            <a:r>
              <a:rPr lang="cs-CZ" altLang="cs-CZ" sz="2400" dirty="0" smtClean="0"/>
              <a:t>dobrovolnická</a:t>
            </a:r>
          </a:p>
          <a:p>
            <a:pPr eaLnBrk="1" hangingPunct="1"/>
            <a:r>
              <a:rPr lang="cs-CZ" altLang="cs-CZ" sz="2400" dirty="0" smtClean="0"/>
              <a:t>2015 Uprchlická krize: úzkost z migranta, posílena imaginace jiného, neatraktivita ČR, absence sociálních </a:t>
            </a:r>
            <a:r>
              <a:rPr lang="cs-CZ" altLang="cs-CZ" sz="2400" dirty="0" smtClean="0"/>
              <a:t>sítí</a:t>
            </a:r>
          </a:p>
          <a:p>
            <a:pPr eaLnBrk="1" hangingPunct="1"/>
            <a:r>
              <a:rPr lang="cs-CZ" altLang="cs-CZ" sz="2400" dirty="0" smtClean="0"/>
              <a:t>2022 – dočasná ochrana – válka na Ukrajině</a:t>
            </a: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099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Azyl x jiné důvody žádosti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Majoritní diskurzy v pohled na žadatele o azyl</a:t>
            </a:r>
          </a:p>
          <a:p>
            <a:pPr eaLnBrk="1" hangingPunct="1"/>
            <a:r>
              <a:rPr lang="cs-CZ" altLang="cs-CZ" dirty="0" smtClean="0"/>
              <a:t>Pracovní - dnes minimálně</a:t>
            </a:r>
          </a:p>
          <a:p>
            <a:pPr eaLnBrk="1" hangingPunct="1"/>
            <a:r>
              <a:rPr lang="cs-CZ" altLang="cs-CZ" dirty="0" smtClean="0"/>
              <a:t>Zdravotní migrace?</a:t>
            </a:r>
          </a:p>
          <a:p>
            <a:pPr eaLnBrk="1" hangingPunct="1"/>
            <a:r>
              <a:rPr lang="cs-CZ" altLang="cs-CZ" dirty="0" smtClean="0"/>
              <a:t>„existenční“ – migrace za dávkami?</a:t>
            </a:r>
          </a:p>
        </p:txBody>
      </p:sp>
    </p:spTree>
    <p:extLst>
      <p:ext uri="{BB962C8B-B14F-4D97-AF65-F5344CB8AC3E}">
        <p14:creationId xmlns:p14="http://schemas.microsoft.com/office/powerpoint/2010/main" val="11093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Pracovní migrace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/>
              <a:t>Expati: Manažerské posty+ Lektoři</a:t>
            </a:r>
          </a:p>
          <a:p>
            <a:pPr eaLnBrk="1" hangingPunct="1">
              <a:buFontTx/>
              <a:buNone/>
            </a:pPr>
            <a:r>
              <a:rPr lang="cs-CZ" altLang="cs-CZ"/>
              <a:t>  – ze zemí Z Evropy, USA, Austrálie…</a:t>
            </a:r>
          </a:p>
          <a:p>
            <a:pPr eaLnBrk="1" hangingPunct="1"/>
            <a:r>
              <a:rPr lang="cs-CZ" altLang="cs-CZ"/>
              <a:t>Sezónní migranti = zejména Ukrajina 90.léta</a:t>
            </a:r>
          </a:p>
          <a:p>
            <a:pPr eaLnBrk="1" hangingPunct="1"/>
            <a:r>
              <a:rPr lang="cs-CZ" altLang="cs-CZ"/>
              <a:t>Zaměstnání </a:t>
            </a:r>
          </a:p>
          <a:p>
            <a:pPr eaLnBrk="1" hangingPunct="1"/>
            <a:r>
              <a:rPr lang="cs-CZ" altLang="cs-CZ"/>
              <a:t>Agenturní zaměstnávání = Zprostředkovatelské firmy (po přelomu milénia)</a:t>
            </a:r>
          </a:p>
          <a:p>
            <a:pPr eaLnBrk="1" hangingPunct="1"/>
            <a:r>
              <a:rPr lang="cs-CZ" altLang="cs-CZ"/>
              <a:t>Podnikatelé – zejména Vietnam</a:t>
            </a:r>
          </a:p>
          <a:p>
            <a:pPr eaLnBrk="1" hangingPunct="1"/>
            <a:r>
              <a:rPr lang="cs-CZ" altLang="cs-CZ"/>
              <a:t>Řízená pracovní migrace – </a:t>
            </a:r>
          </a:p>
          <a:p>
            <a:pPr eaLnBrk="1" hangingPunct="1">
              <a:buFontTx/>
              <a:buNone/>
            </a:pPr>
            <a:r>
              <a:rPr lang="cs-CZ" altLang="cs-CZ"/>
              <a:t>X řízená návratová migrace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77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Studenti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Studium na českých VŠ a SŠ</a:t>
            </a:r>
          </a:p>
          <a:p>
            <a:pPr eaLnBrk="1" hangingPunct="1"/>
            <a:r>
              <a:rPr lang="cs-CZ" altLang="cs-CZ" dirty="0" smtClean="0"/>
              <a:t>Studium na zahraničních VŠ</a:t>
            </a:r>
          </a:p>
          <a:p>
            <a:pPr eaLnBrk="1" hangingPunct="1">
              <a:buFontTx/>
              <a:buChar char="-"/>
            </a:pPr>
            <a:r>
              <a:rPr lang="cs-CZ" altLang="cs-CZ" dirty="0" smtClean="0"/>
              <a:t>Departementy zahraničních škol bez akreditace MŠMT – „studijní turistika“</a:t>
            </a:r>
          </a:p>
          <a:p>
            <a:pPr eaLnBrk="1" hangingPunct="1">
              <a:buFontTx/>
              <a:buChar char="-"/>
            </a:pPr>
            <a:r>
              <a:rPr lang="cs-CZ" altLang="cs-CZ" dirty="0" smtClean="0"/>
              <a:t>Tematizováno jako 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A) typ </a:t>
            </a:r>
            <a:r>
              <a:rPr lang="cs-CZ" altLang="cs-CZ" dirty="0" smtClean="0"/>
              <a:t>migrace x mobility 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smtClean="0"/>
              <a:t>	B) odliv mozků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* Migrace nezletilých – problém Evropy obecně (např. Švédsko – Afrika)</a:t>
            </a:r>
          </a:p>
        </p:txBody>
      </p:sp>
    </p:spTree>
    <p:extLst>
      <p:ext uri="{BB962C8B-B14F-4D97-AF65-F5344CB8AC3E}">
        <p14:creationId xmlns:p14="http://schemas.microsoft.com/office/powerpoint/2010/main" val="29359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Lifestyloví migranti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96840" cy="4351338"/>
          </a:xfrm>
        </p:spPr>
        <p:txBody>
          <a:bodyPr/>
          <a:lstStyle/>
          <a:p>
            <a:r>
              <a:rPr lang="cs-CZ" altLang="cs-CZ" dirty="0" smtClean="0"/>
              <a:t>Rusko</a:t>
            </a:r>
          </a:p>
          <a:p>
            <a:r>
              <a:rPr lang="cs-CZ" altLang="cs-CZ" dirty="0" smtClean="0"/>
              <a:t>Holandsko </a:t>
            </a:r>
            <a:r>
              <a:rPr lang="cs-CZ" altLang="cs-CZ" dirty="0" smtClean="0"/>
              <a:t>– druhé bydlení (Horáková)</a:t>
            </a:r>
          </a:p>
        </p:txBody>
      </p:sp>
      <p:pic>
        <p:nvPicPr>
          <p:cNvPr id="8196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1948548"/>
            <a:ext cx="6041424" cy="392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54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Ne-legální migranti/migranti bez dokumentů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589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Sloučení rodin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cs-CZ" altLang="cs-CZ"/>
              <a:t>Stále významnější důvod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/>
              <a:t>71% u TP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/>
              <a:t>Usídlení 26%</a:t>
            </a:r>
          </a:p>
          <a:p>
            <a:pPr marL="609600" indent="-609600">
              <a:lnSpc>
                <a:spcPct val="80000"/>
              </a:lnSpc>
            </a:pPr>
            <a:endParaRPr lang="cs-CZ" altLang="cs-CZ"/>
          </a:p>
          <a:p>
            <a:pPr marL="609600" indent="-609600">
              <a:lnSpc>
                <a:spcPct val="80000"/>
              </a:lnSpc>
            </a:pPr>
            <a:r>
              <a:rPr lang="cs-CZ" altLang="cs-CZ"/>
              <a:t>Dle národností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/>
              <a:t>Polsko 56%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/>
              <a:t>Vietnam – 41%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/>
              <a:t>Rusko – 29%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/>
              <a:t>Slovensko - 27%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/>
              <a:t>Ukrajina – 14%</a:t>
            </a:r>
          </a:p>
        </p:txBody>
      </p:sp>
    </p:spTree>
    <p:extLst>
      <p:ext uri="{BB962C8B-B14F-4D97-AF65-F5344CB8AC3E}">
        <p14:creationId xmlns:p14="http://schemas.microsoft.com/office/powerpoint/2010/main" val="3637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2020; 2021; 2022 (30.6.)</a:t>
            </a:r>
            <a:endParaRPr lang="cs-CZ" dirty="0"/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4848841"/>
              </p:ext>
            </p:extLst>
          </p:nvPr>
        </p:nvGraphicFramePr>
        <p:xfrm>
          <a:off x="452391" y="1533237"/>
          <a:ext cx="11130007" cy="1990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914">
                  <a:extLst>
                    <a:ext uri="{9D8B030D-6E8A-4147-A177-3AD203B41FA5}">
                      <a16:colId xmlns:a16="http://schemas.microsoft.com/office/drawing/2014/main" val="1546002719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3877891731"/>
                    </a:ext>
                  </a:extLst>
                </a:gridCol>
                <a:gridCol w="1516668">
                  <a:extLst>
                    <a:ext uri="{9D8B030D-6E8A-4147-A177-3AD203B41FA5}">
                      <a16:colId xmlns:a16="http://schemas.microsoft.com/office/drawing/2014/main" val="2466689898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1373893430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3751779167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31952798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1199920595"/>
                    </a:ext>
                  </a:extLst>
                </a:gridCol>
              </a:tblGrid>
              <a:tr h="14316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u="none" strike="noStrike" dirty="0">
                          <a:effectLst/>
                        </a:rPr>
                        <a:t>Ukrajina</a:t>
                      </a:r>
                      <a:br>
                        <a:rPr lang="cs-CZ" sz="3200" u="none" strike="noStrike" dirty="0">
                          <a:effectLst/>
                        </a:rPr>
                      </a:b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u="none" strike="noStrike" dirty="0">
                          <a:effectLst/>
                        </a:rPr>
                        <a:t>Slovensko</a:t>
                      </a:r>
                      <a:br>
                        <a:rPr lang="cs-CZ" sz="3200" u="none" strike="noStrike" dirty="0">
                          <a:effectLst/>
                        </a:rPr>
                      </a:b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u="none" strike="noStrike" dirty="0">
                          <a:effectLst/>
                        </a:rPr>
                        <a:t>Vietnam</a:t>
                      </a:r>
                      <a:br>
                        <a:rPr lang="cs-CZ" sz="3200" u="none" strike="noStrike" dirty="0">
                          <a:effectLst/>
                        </a:rPr>
                      </a:b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u="none" strike="noStrike" dirty="0">
                          <a:effectLst/>
                        </a:rPr>
                        <a:t>Rusko</a:t>
                      </a:r>
                      <a:br>
                        <a:rPr lang="cs-CZ" sz="3200" u="none" strike="noStrike" dirty="0">
                          <a:effectLst/>
                        </a:rPr>
                      </a:b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u="none" strike="noStrike" dirty="0">
                          <a:effectLst/>
                        </a:rPr>
                        <a:t>Polsko</a:t>
                      </a:r>
                      <a:br>
                        <a:rPr lang="cs-CZ" sz="3200" u="none" strike="noStrike" dirty="0">
                          <a:effectLst/>
                        </a:rPr>
                      </a:b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u="none" strike="noStrike" dirty="0">
                          <a:effectLst/>
                        </a:rPr>
                        <a:t>Německo</a:t>
                      </a:r>
                      <a:br>
                        <a:rPr lang="cs-CZ" sz="3200" u="none" strike="noStrike" dirty="0">
                          <a:effectLst/>
                        </a:rPr>
                      </a:b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u="none" strike="noStrike" dirty="0">
                          <a:effectLst/>
                        </a:rPr>
                        <a:t>Ostatní</a:t>
                      </a:r>
                      <a:br>
                        <a:rPr lang="cs-CZ" sz="3200" u="none" strike="noStrike" dirty="0">
                          <a:effectLst/>
                        </a:rPr>
                      </a:b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2243762"/>
                  </a:ext>
                </a:extLst>
              </a:tr>
              <a:tr h="558638"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151 481 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121 036 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62 290 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39 363 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21 209 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20 747 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 dirty="0">
                          <a:effectLst/>
                        </a:rPr>
                        <a:t>187 950 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4308577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83103"/>
              </p:ext>
            </p:extLst>
          </p:nvPr>
        </p:nvGraphicFramePr>
        <p:xfrm>
          <a:off x="452393" y="3777674"/>
          <a:ext cx="11130007" cy="1034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001">
                  <a:extLst>
                    <a:ext uri="{9D8B030D-6E8A-4147-A177-3AD203B41FA5}">
                      <a16:colId xmlns:a16="http://schemas.microsoft.com/office/drawing/2014/main" val="3675463386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4066398466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2640202140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2598769092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1921895274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3067010292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283787129"/>
                    </a:ext>
                  </a:extLst>
                </a:gridCol>
              </a:tblGrid>
              <a:tr h="1034471">
                <a:tc>
                  <a:txBody>
                    <a:bodyPr/>
                    <a:lstStyle/>
                    <a:p>
                      <a:r>
                        <a:rPr lang="cs-CZ" dirty="0" smtClean="0"/>
                        <a:t>196.637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114.630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64.808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45.154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17.936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14.292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84001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741876"/>
              </p:ext>
            </p:extLst>
          </p:nvPr>
        </p:nvGraphicFramePr>
        <p:xfrm>
          <a:off x="452391" y="5066308"/>
          <a:ext cx="11130007" cy="81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001">
                  <a:extLst>
                    <a:ext uri="{9D8B030D-6E8A-4147-A177-3AD203B41FA5}">
                      <a16:colId xmlns:a16="http://schemas.microsoft.com/office/drawing/2014/main" val="3886533936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4082557586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3751696046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4103298601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3159175823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1927161922"/>
                    </a:ext>
                  </a:extLst>
                </a:gridCol>
                <a:gridCol w="1590001">
                  <a:extLst>
                    <a:ext uri="{9D8B030D-6E8A-4147-A177-3AD203B41FA5}">
                      <a16:colId xmlns:a16="http://schemas.microsoft.com/office/drawing/2014/main" val="1633532043"/>
                    </a:ext>
                  </a:extLst>
                </a:gridCol>
              </a:tblGrid>
              <a:tr h="817239">
                <a:tc>
                  <a:txBody>
                    <a:bodyPr/>
                    <a:lstStyle/>
                    <a:p>
                      <a:r>
                        <a:rPr lang="cs-CZ" dirty="0" smtClean="0"/>
                        <a:t>579.843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116.173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65.257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45.513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17.952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14.453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60869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49120"/>
              </p:ext>
            </p:extLst>
          </p:nvPr>
        </p:nvGraphicFramePr>
        <p:xfrm>
          <a:off x="452392" y="6059056"/>
          <a:ext cx="11194664" cy="66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4664">
                  <a:extLst>
                    <a:ext uri="{9D8B030D-6E8A-4147-A177-3AD203B41FA5}">
                      <a16:colId xmlns:a16="http://schemas.microsoft.com/office/drawing/2014/main" val="207810906"/>
                    </a:ext>
                  </a:extLst>
                </a:gridCol>
              </a:tblGrid>
              <a:tr h="665018">
                <a:tc>
                  <a:txBody>
                    <a:bodyPr/>
                    <a:lstStyle/>
                    <a:p>
                      <a:r>
                        <a:rPr lang="cs-CZ" dirty="0" smtClean="0"/>
                        <a:t>Rumunsko:</a:t>
                      </a:r>
                      <a:r>
                        <a:rPr lang="cs-CZ" baseline="0" dirty="0" smtClean="0"/>
                        <a:t> 19.268, Bulharsko: 17.559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1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47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Pozice menšin v ČR</a:t>
            </a:r>
            <a:br>
              <a:rPr lang="cs-CZ" altLang="cs-CZ" smtClean="0"/>
            </a:br>
            <a:r>
              <a:rPr lang="cs-CZ" altLang="cs-CZ" sz="3200"/>
              <a:t>v zemi České a Moravskoslezské</a:t>
            </a:r>
            <a:endParaRPr lang="cs-CZ" altLang="cs-CZ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35199"/>
            <a:ext cx="10515600" cy="394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1) 1918 – 1939 Česká většina/majorita + stabilní menšiny, 1/3 obyvatelstva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2) 1939 – 1945 Česká většina v menšinovém postavení </a:t>
            </a:r>
            <a:r>
              <a:rPr lang="cs-CZ" altLang="cs-CZ" dirty="0" smtClean="0">
                <a:solidFill>
                  <a:srgbClr val="FF0000"/>
                </a:solidFill>
              </a:rPr>
              <a:t>(v neplnoprávném postavení)</a:t>
            </a:r>
            <a:endParaRPr lang="cs-CZ" altLang="cs-CZ" dirty="0" smtClean="0"/>
          </a:p>
          <a:p>
            <a:pPr eaLnBrk="1" hangingPunct="1">
              <a:buFontTx/>
              <a:buNone/>
            </a:pPr>
            <a:r>
              <a:rPr lang="cs-CZ" altLang="cs-CZ" dirty="0" smtClean="0"/>
              <a:t>3) 1945 – 1989 Česká většina a tendence vytvořit etnicky homogenní stát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4) 1989 -  Česká většina vyrovnávající se s multikulturní situací</a:t>
            </a:r>
          </a:p>
        </p:txBody>
      </p:sp>
    </p:spTree>
    <p:extLst>
      <p:ext uri="{BB962C8B-B14F-4D97-AF65-F5344CB8AC3E}">
        <p14:creationId xmlns:p14="http://schemas.microsoft.com/office/powerpoint/2010/main" val="2657255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Postoje české společnosti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hlinkClick r:id="rId2"/>
              </a:rPr>
              <a:t>http://www.dobrekonce.cz/nase-informacni-a-osvetove-kampane/cesi-a-cizinci-mluvme-spolu-2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www.youtube.com/watch?v=gWIJLmegh88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Výzkumy </a:t>
            </a:r>
            <a:r>
              <a:rPr lang="cs-CZ" dirty="0"/>
              <a:t>veřejného </a:t>
            </a:r>
            <a:r>
              <a:rPr lang="cs-CZ" dirty="0" smtClean="0"/>
              <a:t>mínění</a:t>
            </a:r>
          </a:p>
          <a:p>
            <a:r>
              <a:rPr lang="cs-CZ" dirty="0" err="1" smtClean="0"/>
              <a:t>Gabal</a:t>
            </a:r>
            <a:r>
              <a:rPr lang="cs-CZ" dirty="0" smtClean="0"/>
              <a:t> 1994/1996 (blízcí, užiteční, nežádoucí)</a:t>
            </a:r>
          </a:p>
          <a:p>
            <a:r>
              <a:rPr lang="cs-CZ" dirty="0" smtClean="0"/>
              <a:t>Prudký </a:t>
            </a:r>
            <a:r>
              <a:rPr lang="cs-CZ" dirty="0" smtClean="0"/>
              <a:t>2001 – princip imaginace kulturní blízkosti</a:t>
            </a:r>
            <a:endParaRPr lang="cs-CZ" dirty="0" smtClean="0"/>
          </a:p>
          <a:p>
            <a:r>
              <a:rPr lang="cs-CZ" dirty="0" smtClean="0"/>
              <a:t>Výzkumy médií: </a:t>
            </a:r>
            <a:endParaRPr lang="cs-CZ" dirty="0"/>
          </a:p>
          <a:p>
            <a:r>
              <a:rPr lang="cs-CZ" dirty="0" err="1"/>
              <a:t>Klvačová</a:t>
            </a:r>
            <a:r>
              <a:rPr lang="cs-CZ" dirty="0"/>
              <a:t> </a:t>
            </a:r>
            <a:r>
              <a:rPr lang="cs-CZ" dirty="0" err="1" smtClean="0"/>
              <a:t>Bittrich</a:t>
            </a:r>
            <a:r>
              <a:rPr lang="cs-CZ" dirty="0" smtClean="0"/>
              <a:t>: 2001/2002</a:t>
            </a:r>
            <a:r>
              <a:rPr lang="cs-CZ" dirty="0"/>
              <a:t>, </a:t>
            </a:r>
            <a:r>
              <a:rPr lang="cs-CZ" dirty="0" smtClean="0"/>
              <a:t>Rubriky </a:t>
            </a:r>
            <a:r>
              <a:rPr lang="cs-CZ" dirty="0"/>
              <a:t>o domácím zpravodajství (na sport a kultura)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= 75 % o kriminalitě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Nemoci (TBC), ne hygiena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Konkurence na trhu práce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Pozitivně o dětech, svátcích a osobních </a:t>
            </a:r>
            <a:r>
              <a:rPr lang="cs-CZ" dirty="0" smtClean="0"/>
              <a:t>příbězích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/>
              <a:t>VIETNAMSKÝ ŽEBRÁK, RUMUNSKÝ DĚLNÍK A UKRAJINSKÝ TRHOVEC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151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STEM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3/5Čechů </a:t>
            </a:r>
            <a:r>
              <a:rPr lang="cs-CZ" dirty="0"/>
              <a:t>(63 %) se domnívají, že v naší zemi pracuje příliš mnoho cizinců. </a:t>
            </a:r>
            <a:endParaRPr lang="cs-CZ" dirty="0" smtClean="0"/>
          </a:p>
          <a:p>
            <a:r>
              <a:rPr lang="cs-CZ" dirty="0" smtClean="0"/>
              <a:t>1/2 </a:t>
            </a:r>
            <a:r>
              <a:rPr lang="cs-CZ" dirty="0"/>
              <a:t>občanů (49 %) si myslí, že zaměstnávání cizinců připravuje naše lidi o práci.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55 %) veřejnosti ale souhlasí s tím, že v některých profesích jsou cizinci jediným řešením nedostatku pracovních sil. </a:t>
            </a:r>
            <a:endParaRPr lang="cs-CZ" dirty="0" smtClean="0"/>
          </a:p>
          <a:p>
            <a:r>
              <a:rPr lang="cs-CZ" dirty="0" smtClean="0"/>
              <a:t>Od </a:t>
            </a:r>
            <a:r>
              <a:rPr lang="cs-CZ" dirty="0"/>
              <a:t>roku 2016 se mění do té doby dlouhodobě stabilní pohled české veřejnosti na pracující </a:t>
            </a:r>
            <a:r>
              <a:rPr lang="cs-CZ" dirty="0" smtClean="0"/>
              <a:t>cizince = </a:t>
            </a:r>
            <a:r>
              <a:rPr lang="cs-CZ" dirty="0"/>
              <a:t>méně </a:t>
            </a:r>
            <a:r>
              <a:rPr lang="cs-CZ" dirty="0" smtClean="0"/>
              <a:t>ohrožení </a:t>
            </a:r>
            <a:r>
              <a:rPr lang="cs-CZ" dirty="0"/>
              <a:t>pro český pracovní trh. </a:t>
            </a:r>
          </a:p>
        </p:txBody>
      </p:sp>
    </p:spTree>
    <p:extLst>
      <p:ext uri="{BB962C8B-B14F-4D97-AF65-F5344CB8AC3E}">
        <p14:creationId xmlns:p14="http://schemas.microsoft.com/office/powerpoint/2010/main" val="1962850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Výzkumy médií: </a:t>
            </a:r>
          </a:p>
          <a:p>
            <a:r>
              <a:rPr lang="cs-CZ" dirty="0" err="1"/>
              <a:t>Klvačová</a:t>
            </a:r>
            <a:r>
              <a:rPr lang="cs-CZ" dirty="0"/>
              <a:t> </a:t>
            </a:r>
            <a:r>
              <a:rPr lang="cs-CZ" dirty="0" err="1"/>
              <a:t>Bittrich</a:t>
            </a:r>
            <a:r>
              <a:rPr lang="cs-CZ" dirty="0"/>
              <a:t>: 2001/2002, Rubriky o domácím zpravodajství (na sport a kultura)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= 75 % o kriminalitě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Nemoci (TBC), ne hygiena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Konkurence na trhu práce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Pozitivně o dětech, svátcích a osobních příbězích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b="1" dirty="0"/>
              <a:t>VIETNAMSKÝ ŽEBRÁK, RUMUNSKÝ DĚLNÍK A UKRAJINSKÝ TRHOVEC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35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Etnická skladba po vzniku ČR (1918)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Češi a Slováci – mocensky dominantní skupina - </a:t>
            </a:r>
            <a:r>
              <a:rPr lang="cs-CZ" b="1" dirty="0" smtClean="0"/>
              <a:t>idea čechoslovakismu</a:t>
            </a:r>
          </a:p>
          <a:p>
            <a:r>
              <a:rPr lang="cs-CZ" dirty="0" smtClean="0"/>
              <a:t>(naplnění principu nacionalismu – kulturní a politické hranice mají být stejné (</a:t>
            </a:r>
            <a:r>
              <a:rPr lang="cs-CZ" dirty="0" err="1" smtClean="0"/>
              <a:t>Gellner</a:t>
            </a:r>
            <a:r>
              <a:rPr lang="cs-CZ" dirty="0" smtClean="0"/>
              <a:t> 1993)</a:t>
            </a:r>
          </a:p>
          <a:p>
            <a:r>
              <a:rPr lang="cs-CZ" dirty="0" smtClean="0"/>
              <a:t>Částečná výměna obyvatelstva</a:t>
            </a:r>
          </a:p>
          <a:p>
            <a:pPr lvl="1"/>
            <a:r>
              <a:rPr lang="cs-CZ" dirty="0" smtClean="0"/>
              <a:t>Reemigrace Čechů z Volyně (Vaculík) a z Vídně</a:t>
            </a:r>
          </a:p>
          <a:p>
            <a:pPr lvl="1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X</a:t>
            </a:r>
          </a:p>
          <a:p>
            <a:pPr marL="0" indent="0">
              <a:buNone/>
            </a:pPr>
            <a:r>
              <a:rPr lang="cs-CZ" dirty="0" smtClean="0"/>
              <a:t>Jiné etnické/národní skupiny do pozice  menšin – prostorově oddělené i součástí dominantní skupiny</a:t>
            </a:r>
          </a:p>
          <a:p>
            <a:pPr marL="0" indent="0">
              <a:buNone/>
            </a:pPr>
            <a:r>
              <a:rPr lang="cs-CZ" dirty="0" smtClean="0"/>
              <a:t>+ příliv dalších početných skupin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97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Demokracie 1918-1939</a:t>
            </a:r>
            <a:br>
              <a:rPr lang="cs-CZ" altLang="cs-CZ" smtClean="0"/>
            </a:br>
            <a:r>
              <a:rPr lang="cs-CZ" altLang="cs-CZ" sz="1800">
                <a:solidFill>
                  <a:srgbClr val="FF0000"/>
                </a:solidFill>
              </a:rPr>
              <a:t>země Česká a Moravskoslezská</a:t>
            </a:r>
            <a:endParaRPr lang="cs-CZ" altLang="cs-CZ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8229600" cy="13239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Menšiny stabilní, integrovaná multietnická společnost, kooperující obyvatelstvo x </a:t>
            </a:r>
            <a:r>
              <a:rPr lang="cs-CZ" altLang="cs-CZ" dirty="0" smtClean="0"/>
              <a:t>snahy o iredentu</a:t>
            </a:r>
          </a:p>
          <a:p>
            <a:r>
              <a:rPr lang="cs-CZ" altLang="cs-CZ" dirty="0" smtClean="0"/>
              <a:t>Čechoslováků v roce 1930 – </a:t>
            </a:r>
            <a:r>
              <a:rPr lang="cs-CZ" dirty="0" smtClean="0"/>
              <a:t>4 713 366 (Čechy), 2 595 534 (Morava a Slezsko) – </a:t>
            </a:r>
            <a:r>
              <a:rPr lang="cs-CZ" dirty="0"/>
              <a:t>celkem </a:t>
            </a:r>
            <a:r>
              <a:rPr lang="cs-CZ" b="1" dirty="0"/>
              <a:t>7 308 900</a:t>
            </a:r>
            <a:endParaRPr lang="cs-CZ" altLang="cs-CZ" b="1" dirty="0"/>
          </a:p>
          <a:p>
            <a:endParaRPr lang="cs-CZ" altLang="cs-CZ" dirty="0"/>
          </a:p>
        </p:txBody>
      </p:sp>
      <p:graphicFrame>
        <p:nvGraphicFramePr>
          <p:cNvPr id="10285" name="Group 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778290"/>
              </p:ext>
            </p:extLst>
          </p:nvPr>
        </p:nvGraphicFramePr>
        <p:xfrm>
          <a:off x="1992313" y="2970214"/>
          <a:ext cx="8229600" cy="362743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1921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– v tisících</a:t>
                      </a:r>
                      <a:endParaRPr kumimoji="0" 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1930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– v tisících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Němci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2.973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3.070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Poláci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Slováci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(podle jazyka)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15,6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Rusové, Ukrajinci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11,1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Jihoslované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Maďaři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10,4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4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Národnostní složení ČSR v letech 1918 - 1938</a:t>
            </a:r>
            <a:endParaRPr lang="cs-CZ" dirty="0"/>
          </a:p>
        </p:txBody>
      </p:sp>
      <p:pic>
        <p:nvPicPr>
          <p:cNvPr id="1026" name="Picture 2" descr="Národnostní situace Československé republiky v roce 19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371977"/>
            <a:ext cx="10049163" cy="548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9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6082" name="Picture 2" descr="Vznik 1. Československé republiky a princip sebeurč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64" y="133053"/>
            <a:ext cx="10128283" cy="663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69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2679</Words>
  <Application>Microsoft Office PowerPoint</Application>
  <PresentationFormat>Širokoúhlá obrazovka</PresentationFormat>
  <Paragraphs>459</Paragraphs>
  <Slides>52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2" baseType="lpstr">
      <vt:lpstr>Arial</vt:lpstr>
      <vt:lpstr>Arial CE</vt:lpstr>
      <vt:lpstr>Calibri</vt:lpstr>
      <vt:lpstr>Calibri Light</vt:lpstr>
      <vt:lpstr>Helvetica Neue</vt:lpstr>
      <vt:lpstr>Tahoma</vt:lpstr>
      <vt:lpstr>Times</vt:lpstr>
      <vt:lpstr>Times New Roman</vt:lpstr>
      <vt:lpstr>Wingdings</vt:lpstr>
      <vt:lpstr>Motiv Office</vt:lpstr>
      <vt:lpstr>Vývoj etnické struktury ČR 1918-</vt:lpstr>
      <vt:lpstr>Doplnění zkouška</vt:lpstr>
      <vt:lpstr>Národní stát</vt:lpstr>
      <vt:lpstr>Metodologický nacionalismus</vt:lpstr>
      <vt:lpstr>Pozice menšin v ČR v zemi České a Moravskoslezské</vt:lpstr>
      <vt:lpstr>Etnická skladba po vzniku ČR (1918)</vt:lpstr>
      <vt:lpstr>Demokracie 1918-1939 země Česká a Moravskoslezská</vt:lpstr>
      <vt:lpstr>Národnostní složení ČSR v letech 1918 - 1938</vt:lpstr>
      <vt:lpstr>Prezentace aplikace PowerPoint</vt:lpstr>
      <vt:lpstr>Autochtonní menšiny</vt:lpstr>
      <vt:lpstr>Prezentace aplikace PowerPoint</vt:lpstr>
      <vt:lpstr>Autochtonní menšiny</vt:lpstr>
      <vt:lpstr>Další autochtonní menšiny</vt:lpstr>
      <vt:lpstr>Transnacionální vazby</vt:lpstr>
      <vt:lpstr>Cizinci</vt:lpstr>
      <vt:lpstr>Reemigrace/repatriace</vt:lpstr>
      <vt:lpstr>Genocida a transfery 1938-1950</vt:lpstr>
      <vt:lpstr>Prezentace aplikace PowerPoint</vt:lpstr>
      <vt:lpstr>Zdroj: https://ct24.ceskatelevize.cz/svet/3089054-tricet-milionu-migrantu-po-valce-evropa-zazila-stehovani-narodu</vt:lpstr>
      <vt:lpstr>Prezentace aplikace PowerPoint</vt:lpstr>
      <vt:lpstr>Situace po roce 1945 - imigrace</vt:lpstr>
      <vt:lpstr>Situace po roce 1945 – imigrace do pohraničí </vt:lpstr>
      <vt:lpstr>Situace po roce 1945 - imigrace</vt:lpstr>
      <vt:lpstr>Stát a menšinová politika po 1945</vt:lpstr>
      <vt:lpstr>Počty příslušníků menšin  1950 – 1989  v tisících (zaokrouhleno na tisíce)</vt:lpstr>
      <vt:lpstr>1950-1989 – východisko</vt:lpstr>
      <vt:lpstr>Trendy v počtech menšin</vt:lpstr>
      <vt:lpstr>Trendy v počtech menšin</vt:lpstr>
      <vt:lpstr> Cizinci 1950 – 1989 </vt:lpstr>
      <vt:lpstr>Důsledky vývoje před 1989</vt:lpstr>
      <vt:lpstr>Po roce 1989</vt:lpstr>
      <vt:lpstr>Rozšíření „spektra“ podporovaných etnicit</vt:lpstr>
      <vt:lpstr>Postavení etnických minorit</vt:lpstr>
      <vt:lpstr>Národnostní menšiny</vt:lpstr>
      <vt:lpstr>Gruzínská národnostní menšina – v jednání</vt:lpstr>
      <vt:lpstr>Národnostní menšiny</vt:lpstr>
      <vt:lpstr>Prezentace aplikace PowerPoint</vt:lpstr>
      <vt:lpstr>Transfery</vt:lpstr>
      <vt:lpstr>Noví imigranti</vt:lpstr>
      <vt:lpstr>Graf vývoje počtu cizinců v ČR</vt:lpstr>
      <vt:lpstr>Prezentace aplikace PowerPoint</vt:lpstr>
      <vt:lpstr>Azyl</vt:lpstr>
      <vt:lpstr>Azyl x jiné důvody žádosti</vt:lpstr>
      <vt:lpstr>Pracovní migrace</vt:lpstr>
      <vt:lpstr>Studenti</vt:lpstr>
      <vt:lpstr>Lifestyloví migranti</vt:lpstr>
      <vt:lpstr>Ne-legální migranti/migranti bez dokumentů</vt:lpstr>
      <vt:lpstr>Sloučení rodin</vt:lpstr>
      <vt:lpstr>2020; 2021; 2022 (30.6.)</vt:lpstr>
      <vt:lpstr>Postoje české společnosti</vt:lpstr>
      <vt:lpstr>STEM 2018</vt:lpstr>
      <vt:lpstr>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74</cp:revision>
  <dcterms:created xsi:type="dcterms:W3CDTF">2020-10-07T09:33:36Z</dcterms:created>
  <dcterms:modified xsi:type="dcterms:W3CDTF">2022-10-20T13:53:17Z</dcterms:modified>
</cp:coreProperties>
</file>