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8AEEC1-242F-4252-B1D0-7254DDB05F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8D00FF-8583-453C-9956-0B030B4749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2D11B63-8F07-41B4-9F91-78EA0BDE7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068AE-2F6C-4D17-9C0E-469128D028B0}" type="datetimeFigureOut">
              <a:rPr lang="cs-CZ" smtClean="0"/>
              <a:t>26.11.2020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F7637E3-F5A9-4D61-966D-9A5C5B844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556B99-6DBD-4B43-BBE9-7C2F817F1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3DB8B-152F-4680-94BF-F489CBD8C7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0105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0A08E3-AFED-49AE-B464-332894FFC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9A3D032-1380-4879-843F-F9B66AA2A1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7DDDBB-0BF8-4D8B-89F4-6178B72BA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068AE-2F6C-4D17-9C0E-469128D028B0}" type="datetimeFigureOut">
              <a:rPr lang="cs-CZ" smtClean="0"/>
              <a:t>26.11.2020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F31CD9-C555-4180-88E4-CBD5EAAAD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0D6453-90F9-4C51-B265-F2CF004D3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3DB8B-152F-4680-94BF-F489CBD8C7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0124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4E6887B-3B43-497F-8117-AC43672AD4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FC4BEBD-4FA3-4F25-BEC7-B9FE160D29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3D7A0F-4F59-4772-95EF-E0297ED46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068AE-2F6C-4D17-9C0E-469128D028B0}" type="datetimeFigureOut">
              <a:rPr lang="cs-CZ" smtClean="0"/>
              <a:t>26.11.2020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246A48-2AFD-48F3-AA3E-7A0989D3D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09B102-BDA7-4756-9A76-9A65EC891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3DB8B-152F-4680-94BF-F489CBD8C7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553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31EC4B-B49F-4EFB-8491-99626AAC1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AF3B6C-CD3E-47B6-B91C-BEAA85B76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EEA3AC-9C3B-44EC-A158-4610348DE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068AE-2F6C-4D17-9C0E-469128D028B0}" type="datetimeFigureOut">
              <a:rPr lang="cs-CZ" smtClean="0"/>
              <a:t>26.11.2020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6D5AEAE-FE53-4CE9-A3A6-2A3360AA0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50850C-D6CB-4073-94CF-3B28157FB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3DB8B-152F-4680-94BF-F489CBD8C7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7783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EFF777-16B4-425E-B072-A462DE341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04B552C-0E17-4F30-BF59-C07D50704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210BC7F-E4B3-4D80-B914-16CDFFF89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068AE-2F6C-4D17-9C0E-469128D028B0}" type="datetimeFigureOut">
              <a:rPr lang="cs-CZ" smtClean="0"/>
              <a:t>26.11.2020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01B261-5906-4CB6-92F4-4DC4BD669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98EBDA-F5D1-482A-9246-637A91486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3DB8B-152F-4680-94BF-F489CBD8C7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9480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5B5E8A-5039-4727-9E61-116BF65BD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99BC6D-EC9D-4CEC-89AD-EF391350F2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1F908CD-F381-48F7-8899-883412B859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93CA3BD-568F-4558-B2E0-D1C22F2F3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068AE-2F6C-4D17-9C0E-469128D028B0}" type="datetimeFigureOut">
              <a:rPr lang="cs-CZ" smtClean="0"/>
              <a:t>26.11.2020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5DA400E-4CBE-400D-8F47-D045CD423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DECBF20-E143-4B08-B8C0-E56ABFDC6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3DB8B-152F-4680-94BF-F489CBD8C7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209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4EC112-B8F1-4667-9354-B8FB5DE0C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3FEA97D-F7F8-4E69-AF2C-2EF4ACA1B2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6E9BF25-CF2B-4F24-AC79-F27F3ADCD1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CB941D94-F5F2-45BC-9D22-B94EF66362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9AF147F-FFA0-45B3-8882-DC003A4FFA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475F243-7EC6-4723-BEC7-172C7A864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068AE-2F6C-4D17-9C0E-469128D028B0}" type="datetimeFigureOut">
              <a:rPr lang="cs-CZ" smtClean="0"/>
              <a:t>26.11.2020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48522F6-6699-4766-B0AE-11D7F0FE1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C3E44BC-00BB-4123-AB9C-415AB8F04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3DB8B-152F-4680-94BF-F489CBD8C7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447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C0E3F8-CAD2-40B3-973A-04487C63C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178A042-1B24-43DA-97CB-493D63134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068AE-2F6C-4D17-9C0E-469128D028B0}" type="datetimeFigureOut">
              <a:rPr lang="cs-CZ" smtClean="0"/>
              <a:t>26.11.2020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6B471A9-B373-4206-BF8D-20FEF6316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A3F2515-9C3C-4318-9E3B-DD7D68A8A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3DB8B-152F-4680-94BF-F489CBD8C7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72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C18B22D-AD6D-4643-B775-6942BF6D9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068AE-2F6C-4D17-9C0E-469128D028B0}" type="datetimeFigureOut">
              <a:rPr lang="cs-CZ" smtClean="0"/>
              <a:t>26.11.2020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0181E88-3323-4D2B-A414-1A43B5675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C1B8205-76E2-4041-BC7B-F3937D014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3DB8B-152F-4680-94BF-F489CBD8C7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528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75955C-549E-4834-9CB7-46349606A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35CA6AA-E94A-431C-9AAE-276ED1D7DD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075630C-C111-4431-94F4-D9F3CC0BE4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5F7F9E5-C5C5-4AC8-8E3D-C92546AA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068AE-2F6C-4D17-9C0E-469128D028B0}" type="datetimeFigureOut">
              <a:rPr lang="cs-CZ" smtClean="0"/>
              <a:t>26.11.2020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119EC55-B172-4B1B-B8ED-A88F733E1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ACC6A97-8AA3-469F-A940-C3909676D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3DB8B-152F-4680-94BF-F489CBD8C7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716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BF3704-A3B4-4C37-B564-AF4EC8C6D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114BBD1-099F-40BD-8BE4-CCF4B7B298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C9911E1-14CC-483A-A1C7-0539F6E0AB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97CFD2D-E694-4598-A047-34BBD485F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068AE-2F6C-4D17-9C0E-469128D028B0}" type="datetimeFigureOut">
              <a:rPr lang="cs-CZ" smtClean="0"/>
              <a:t>26.11.2020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BCD1D6C-78E7-494E-8043-0AB0BCCB4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21E432E-6E28-4476-9C7B-63FC76FAA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3DB8B-152F-4680-94BF-F489CBD8C7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3330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CF2C05B-06D7-4704-AD27-EFE547C5D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7A478EE-9BE5-4275-8266-3C7ECCC87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DB46D0-529A-4515-8BEB-59B891DFAA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068AE-2F6C-4D17-9C0E-469128D028B0}" type="datetimeFigureOut">
              <a:rPr lang="cs-CZ" smtClean="0"/>
              <a:t>26.11.2020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2C6A77-8933-422B-83BE-4AE6B1B994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A4ED77-2C5E-474B-83C6-925F36E34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3DB8B-152F-4680-94BF-F489CBD8C7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7751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A59D52-7E2C-47F4-8E13-2319D88D73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13. Inflace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42A6A4B-E4AA-4253-9237-5E0130CEFF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Holman. Ekonomie. Kap. 26 </a:t>
            </a:r>
          </a:p>
        </p:txBody>
      </p:sp>
    </p:spTree>
    <p:extLst>
      <p:ext uri="{BB962C8B-B14F-4D97-AF65-F5344CB8AC3E}">
        <p14:creationId xmlns:p14="http://schemas.microsoft.com/office/powerpoint/2010/main" val="2197168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5AD5E9-B6FD-40DC-9A3E-1A3C83364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Akomodace inflačního impulsu – </a:t>
            </a:r>
            <a:r>
              <a:rPr lang="cs-CZ" dirty="0" err="1"/>
              <a:t>zvyšení</a:t>
            </a:r>
            <a:r>
              <a:rPr lang="cs-CZ" dirty="0"/>
              <a:t> peněžní zásoby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5866A4B-DC57-47A5-A423-3F106BFB344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Akomodovaný mzdový "šok" - Růst mzdových nákladů posunul křivku AS nahoru do AS'.</a:t>
            </a:r>
          </a:p>
          <a:p>
            <a:r>
              <a:rPr lang="cs-CZ" dirty="0"/>
              <a:t>Ekonomika se dostává z </a:t>
            </a:r>
            <a:r>
              <a:rPr lang="cs-CZ" dirty="0" err="1"/>
              <a:t>boduAdo</a:t>
            </a:r>
            <a:r>
              <a:rPr lang="cs-CZ" dirty="0"/>
              <a:t> bodu B. Cenová hladina roste z Po na </a:t>
            </a:r>
            <a:r>
              <a:rPr lang="cs-CZ" dirty="0" err="1"/>
              <a:t>Pl</a:t>
            </a:r>
            <a:r>
              <a:rPr lang="cs-CZ" dirty="0"/>
              <a:t> a reálný HDP klesá.</a:t>
            </a:r>
          </a:p>
          <a:p>
            <a:r>
              <a:rPr lang="cs-CZ" dirty="0"/>
              <a:t>Poté centrální banka zvýší peněžní zásobu, což posune křivku AD do AD'. Ekonomika se dostává</a:t>
            </a:r>
          </a:p>
          <a:p>
            <a:r>
              <a:rPr lang="pt-BR" dirty="0"/>
              <a:t>do bodu C. Cenová hladina roste na P2 a reálný HDP se vrátí na HDPp'</a:t>
            </a:r>
            <a:endParaRPr lang="cs-CZ" dirty="0"/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349CF555-F289-491C-8D03-9FE65C11246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199" y="2189748"/>
            <a:ext cx="5400907" cy="3481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18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C4375D-51C1-4168-B6B0-D1CB5AE33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INFLAČNí</a:t>
            </a:r>
            <a:r>
              <a:rPr lang="cs-CZ" dirty="0"/>
              <a:t> </a:t>
            </a:r>
            <a:r>
              <a:rPr lang="cs-CZ" b="1" dirty="0"/>
              <a:t>SPIRÁLA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28C55D-41F2-4594-8B12-A18974F5B4C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Zhoubná mzdově cenová spirála - Ekonomika byla původně v bodě A. Zvýšení mezd posunulo </a:t>
            </a:r>
            <a:r>
              <a:rPr lang="pt-BR" dirty="0"/>
              <a:t>křivku AS do AS' a ekonomika se dostala do bodu B. Když centrální banka zvýšila peněžní</a:t>
            </a:r>
            <a:r>
              <a:rPr lang="cs-CZ" dirty="0"/>
              <a:t> zásobu, posunula se křivka AD do AD' a ekonomika se dostala do bodu C. Na růst cenové hladiny z Po na </a:t>
            </a:r>
            <a:r>
              <a:rPr lang="cs-CZ" dirty="0" err="1"/>
              <a:t>Pl</a:t>
            </a:r>
            <a:r>
              <a:rPr lang="cs-CZ" dirty="0"/>
              <a:t> reagují odbory novými požadavky na zvýšení mezd. Další růst mezd posune AS‘ do </a:t>
            </a:r>
            <a:r>
              <a:rPr lang="cs-CZ" i="1" dirty="0"/>
              <a:t>AS" </a:t>
            </a:r>
            <a:r>
              <a:rPr lang="cs-CZ" dirty="0"/>
              <a:t>a ekonomika "putuje" do bodu O, atd.</a:t>
            </a:r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315B1E9C-3B3D-4747-8B73-04DDD38405C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199" y="2061411"/>
            <a:ext cx="5457429" cy="369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079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4DBF60-935B-42F9-8E08-E46C3ADCD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INFLAČNí</a:t>
            </a:r>
            <a:r>
              <a:rPr lang="cs-CZ" dirty="0"/>
              <a:t> </a:t>
            </a:r>
            <a:r>
              <a:rPr lang="cs-CZ" dirty="0" err="1"/>
              <a:t>OČEKÁVÁNí</a:t>
            </a:r>
            <a:r>
              <a:rPr lang="cs-CZ" dirty="0"/>
              <a:t> A SETRVAČNÁ </a:t>
            </a:r>
            <a:r>
              <a:rPr lang="cs-CZ" b="1" dirty="0"/>
              <a:t>INFLACE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55E4CCF-C719-45F4-8C17-9D8A9E703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Problém inflace je umocněn tím, že lidé a firmy stanovují své ceny s ohledem na to, </a:t>
            </a:r>
            <a:r>
              <a:rPr lang="cs-CZ" dirty="0"/>
              <a:t>jakou očekávají inflaci.</a:t>
            </a:r>
          </a:p>
          <a:p>
            <a:r>
              <a:rPr lang="cs-CZ" dirty="0"/>
              <a:t>Ale protože očekávají inflaci, zvyšují své ceny, a protože zvyšují ceny, očekávaná inflace se mění ve skutečnou. Inflační očekávání "naplňují sama sebe".</a:t>
            </a:r>
          </a:p>
          <a:p>
            <a:r>
              <a:rPr lang="cs-CZ" dirty="0"/>
              <a:t>Inflace se udržuje svou vlastní setrvačností. Je udržována mzdově cenovými spirálami a inflačními očekáváními, které "žijí svým vlastním životem".</a:t>
            </a:r>
          </a:p>
        </p:txBody>
      </p:sp>
    </p:spTree>
    <p:extLst>
      <p:ext uri="{BB962C8B-B14F-4D97-AF65-F5344CB8AC3E}">
        <p14:creationId xmlns:p14="http://schemas.microsoft.com/office/powerpoint/2010/main" val="3342033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8AFFD7-91A9-45C5-B02D-E39D411A3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PHILLlPSOVA</a:t>
            </a:r>
            <a:r>
              <a:rPr lang="cs-CZ" b="1" dirty="0"/>
              <a:t> </a:t>
            </a:r>
            <a:r>
              <a:rPr lang="cs-CZ" dirty="0"/>
              <a:t>KŘIVKA </a:t>
            </a:r>
            <a:r>
              <a:rPr lang="cs-CZ" b="1" dirty="0"/>
              <a:t>A VOLBA </a:t>
            </a:r>
            <a:r>
              <a:rPr lang="cs-CZ" dirty="0"/>
              <a:t>MEZI</a:t>
            </a:r>
            <a:br>
              <a:rPr lang="cs-CZ" dirty="0"/>
            </a:br>
            <a:r>
              <a:rPr lang="cs-CZ" b="1" dirty="0" err="1"/>
              <a:t>INFLACí</a:t>
            </a:r>
            <a:r>
              <a:rPr lang="cs-CZ" b="1" dirty="0"/>
              <a:t> A </a:t>
            </a:r>
            <a:r>
              <a:rPr lang="cs-CZ" dirty="0" err="1"/>
              <a:t>NEZAMĚSTNANOSTí</a:t>
            </a: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2146A40-4521-4EB4-87AE-342072A3EA8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Původní </a:t>
            </a:r>
            <a:r>
              <a:rPr lang="cs-CZ" dirty="0" err="1"/>
              <a:t>Phillipsova</a:t>
            </a:r>
            <a:r>
              <a:rPr lang="cs-CZ" dirty="0"/>
              <a:t> křivka zachycuje vztah mezi mzdovou inflací a nezaměstnanosti. Nižší nezaměstnanost je spojena s vyšším růstem nominálních mezd.</a:t>
            </a:r>
          </a:p>
          <a:p>
            <a:r>
              <a:rPr lang="cs-CZ" dirty="0"/>
              <a:t>V 60. letech Američané Paul A. </a:t>
            </a:r>
            <a:r>
              <a:rPr lang="cs-CZ" dirty="0" err="1"/>
              <a:t>Samuelson</a:t>
            </a:r>
            <a:r>
              <a:rPr lang="cs-CZ" dirty="0"/>
              <a:t> a Robert M. </a:t>
            </a:r>
            <a:r>
              <a:rPr lang="cs-CZ" dirty="0" err="1"/>
              <a:t>Sollow</a:t>
            </a:r>
            <a:r>
              <a:rPr lang="cs-CZ" dirty="0"/>
              <a:t> upravili </a:t>
            </a:r>
            <a:r>
              <a:rPr lang="cs-CZ" dirty="0" err="1"/>
              <a:t>Phillipsovu</a:t>
            </a:r>
            <a:r>
              <a:rPr lang="cs-CZ" dirty="0"/>
              <a:t> křivku do podoby, která ukazuje vztah mezi </a:t>
            </a:r>
            <a:r>
              <a:rPr lang="cs-CZ" i="1" dirty="0"/>
              <a:t>cenovou inflací </a:t>
            </a:r>
            <a:r>
              <a:rPr lang="cs-CZ" dirty="0"/>
              <a:t>(růstem cen) a mírou nezaměstnanosti. Jejich úprava spočívala v tom, že dali do vzájemného vztahu růst nominálních mezd, produktivity práce a cen. </a:t>
            </a:r>
          </a:p>
          <a:p>
            <a:pPr marL="0" indent="0" algn="ctr">
              <a:buNone/>
            </a:pPr>
            <a:r>
              <a:rPr lang="cs-CZ" dirty="0"/>
              <a:t>p=w-n</a:t>
            </a:r>
          </a:p>
          <a:p>
            <a:r>
              <a:rPr lang="cs-CZ" dirty="0"/>
              <a:t>kde p je růst cen, w je růst nominálních mezd a n je růst produktivity práce (vše udáváno v procentech).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AE22C018-2F5E-4C19-988C-14D8E0A0429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253264" y="2444868"/>
            <a:ext cx="5019472" cy="311285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E50D8F94-53FD-46CB-87D1-5993836ED0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7983" y="3312268"/>
            <a:ext cx="856034" cy="233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0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58032E-2BE4-4527-A114-7263E4123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PHILLlPSOVA</a:t>
            </a:r>
            <a:r>
              <a:rPr lang="cs-CZ" b="1" dirty="0"/>
              <a:t> </a:t>
            </a:r>
            <a:r>
              <a:rPr lang="cs-CZ" dirty="0"/>
              <a:t>KŘIVKA </a:t>
            </a:r>
            <a:r>
              <a:rPr lang="cs-CZ" b="1" dirty="0"/>
              <a:t>A VOLBA </a:t>
            </a:r>
            <a:r>
              <a:rPr lang="cs-CZ" dirty="0"/>
              <a:t>MEZI</a:t>
            </a:r>
            <a:br>
              <a:rPr lang="cs-CZ" dirty="0"/>
            </a:br>
            <a:r>
              <a:rPr lang="cs-CZ" b="1" dirty="0" err="1"/>
              <a:t>INFLACí</a:t>
            </a:r>
            <a:r>
              <a:rPr lang="cs-CZ" b="1" dirty="0"/>
              <a:t> A </a:t>
            </a:r>
            <a:r>
              <a:rPr lang="cs-CZ" dirty="0" err="1"/>
              <a:t>NEZAMĚSTNANOSTí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507BDA-A861-4A4B-80AE-91DC5C4C819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Phillipsovou křivkou modelovaný vztah mezi inflací a nezaměstnaností vedl v 60.</a:t>
            </a:r>
          </a:p>
          <a:p>
            <a:r>
              <a:rPr lang="cs-CZ" dirty="0"/>
              <a:t>letech mnoho ekonomů k závěru, že existuje volba mezi inflací a nezaměstnaností.</a:t>
            </a:r>
          </a:p>
          <a:p>
            <a:r>
              <a:rPr lang="cs-CZ" dirty="0"/>
              <a:t>Nezaměstnanost lze snížit "za cenu" zvýšení inflace a naopak inflaci lze snížit "za cenu" zvýšení nezaměstnanosti.</a:t>
            </a:r>
          </a:p>
          <a:p>
            <a:r>
              <a:rPr lang="cs-CZ" dirty="0"/>
              <a:t>Stát (vláda a centrální banka) pak může zvolit určitý bod na této křivce jako </a:t>
            </a:r>
            <a:r>
              <a:rPr lang="cs-CZ" i="1" dirty="0"/>
              <a:t>politický </a:t>
            </a:r>
            <a:r>
              <a:rPr lang="cs-CZ" dirty="0"/>
              <a:t>cíl. Zvolenou kombinaci inflace a nezaměstnanosti docílí určitým "nastavením ventilu" agregátní poptávky (nastavením určitého tempa růstu peněžní zásoby).</a:t>
            </a:r>
          </a:p>
          <a:p>
            <a:r>
              <a:rPr lang="cs-CZ" dirty="0"/>
              <a:t>vývoj v 70. letech však ukázal, že tyto představy ekonomů a politiků o "volitelnosti„ mezi inflací a nezaměstnaností byly mylné.</a:t>
            </a: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A509F78B-1D40-4889-A511-7BB73430D5D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2647012"/>
            <a:ext cx="5181600" cy="2708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3426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BE4BF5-7E02-4383-B2FE-43A12A70D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PŘIROZENÁ </a:t>
            </a:r>
            <a:r>
              <a:rPr lang="cs-CZ" dirty="0" err="1"/>
              <a:t>MfRA</a:t>
            </a:r>
            <a:r>
              <a:rPr lang="cs-CZ" dirty="0"/>
              <a:t> NEZAMĚSTNANOSTI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D44CCE-B329-4BE9-9FB0-4A101D3EBA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Od počátku 70. let začala americká ekonomika prožívat současný růst </a:t>
            </a:r>
            <a:r>
              <a:rPr lang="cs-CZ" i="1" dirty="0"/>
              <a:t>inflace i </a:t>
            </a:r>
            <a:r>
              <a:rPr lang="cs-CZ" dirty="0"/>
              <a:t>nezaměstnanosti, což bylo zcela v rozporu s teorií, o kterou se opírala </a:t>
            </a:r>
            <a:r>
              <a:rPr lang="cs-CZ" dirty="0" err="1"/>
              <a:t>Phlllipsova</a:t>
            </a:r>
            <a:r>
              <a:rPr lang="cs-CZ" dirty="0"/>
              <a:t> křivka.</a:t>
            </a:r>
          </a:p>
          <a:p>
            <a:r>
              <a:rPr lang="cs-CZ" dirty="0"/>
              <a:t>Protože se 3% inflace "zabudovala" do očekávání a stala se setrvačnou, každá míra nezaměstnanosti bude nyní spojena s inflací o 3 % vyšší než dříve. Ekonomika se nyní může pohybovat již nikoli po původní křivce PC, nýbrž po nové křivce PC', která v sobě "ztělesňuje„ 3% inflační očekávání.</a:t>
            </a:r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9C474A93-1413-445E-B7D3-FCFE7FB656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78042" y="1419726"/>
            <a:ext cx="10577346" cy="1085349"/>
          </a:xfrm>
        </p:spPr>
        <p:txBody>
          <a:bodyPr>
            <a:normAutofit fontScale="77500" lnSpcReduction="20000"/>
          </a:bodyPr>
          <a:lstStyle/>
          <a:p>
            <a:r>
              <a:rPr lang="cs-CZ" b="0" dirty="0"/>
              <a:t>Posun </a:t>
            </a:r>
            <a:r>
              <a:rPr lang="cs-CZ" b="0" dirty="0" err="1"/>
              <a:t>Phillipsovy</a:t>
            </a:r>
            <a:r>
              <a:rPr lang="cs-CZ" b="0" dirty="0"/>
              <a:t> křivky - Původní </a:t>
            </a:r>
            <a:r>
              <a:rPr lang="cs-CZ" b="0" dirty="0" err="1"/>
              <a:t>Phillipsova</a:t>
            </a:r>
            <a:r>
              <a:rPr lang="cs-CZ" b="0" dirty="0"/>
              <a:t> křivka PC procházela přirozenou mírou nezaměstnanosti 7 %. Zvýšením agregátní poptávky se ekonomika posunula do bodu B. Po vyprchání peněžních iluzí se však vrací na přirozenou míru nezaměstnanosti. Inflace 3 % se však již zabudovala do inflačních očekávání, a proto se ekonomika dostává do bodu C. </a:t>
            </a:r>
            <a:r>
              <a:rPr lang="cs-CZ" b="0" dirty="0" err="1"/>
              <a:t>Phillipsova</a:t>
            </a:r>
            <a:r>
              <a:rPr lang="cs-CZ" b="0" dirty="0"/>
              <a:t> křivka se mění na PC' a ztělesňuje 3% inflační očekávání.</a:t>
            </a:r>
            <a:endParaRPr lang="cs-CZ" dirty="0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95BF87C6-6D8C-4391-9147-E3FBF15BC510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172200" y="2688482"/>
            <a:ext cx="5183188" cy="3317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8076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79CECE-74DC-4BAA-AD9A-F26840B7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AKCELERUJfcf</a:t>
            </a:r>
            <a:r>
              <a:rPr lang="cs-CZ" b="1" dirty="0"/>
              <a:t> INFLACE</a:t>
            </a: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B364A39-0F37-455D-9590-6BEA4B23469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Volba mezi inflací a nezaměstnaností existuje jen v krátkém období, nikoli však v dlouhém období. V dlouhém období existuje jen přirozená míra nezaměstnanosti. A chtějí-li politikové podněcováním agregátní poptávky udržovat nezaměstnanost dlouhodobě pod přirozenou mírou, pak musí počítat s tím, že to bude vykoupeno nikoli </a:t>
            </a:r>
            <a:r>
              <a:rPr lang="cs-CZ" i="1" dirty="0"/>
              <a:t>vyšší </a:t>
            </a:r>
            <a:r>
              <a:rPr lang="cs-CZ" dirty="0"/>
              <a:t>inflací, nýbrž </a:t>
            </a:r>
            <a:r>
              <a:rPr lang="cs-CZ" i="1" dirty="0"/>
              <a:t>akcelerující </a:t>
            </a:r>
            <a:r>
              <a:rPr lang="cs-CZ" dirty="0"/>
              <a:t>inflací.</a:t>
            </a:r>
          </a:p>
          <a:p>
            <a:r>
              <a:rPr lang="cs-CZ" dirty="0"/>
              <a:t>Lze to říci i tak, že "klesající" </a:t>
            </a:r>
            <a:r>
              <a:rPr lang="cs-CZ" dirty="0" err="1"/>
              <a:t>Phillipsova</a:t>
            </a:r>
            <a:r>
              <a:rPr lang="cs-CZ" dirty="0"/>
              <a:t> křivka, která naznačuje inverzní vztah mezi inflací a nezaměstnaností, platí jen pro krátké období -je to </a:t>
            </a:r>
            <a:r>
              <a:rPr lang="cs-CZ" i="1" dirty="0"/>
              <a:t>krátkodobá </a:t>
            </a:r>
            <a:r>
              <a:rPr lang="cs-CZ" dirty="0" err="1"/>
              <a:t>Phillipsova</a:t>
            </a:r>
            <a:r>
              <a:rPr lang="cs-CZ" dirty="0"/>
              <a:t> křivka. Avšak </a:t>
            </a:r>
            <a:r>
              <a:rPr lang="cs-CZ" i="1" dirty="0"/>
              <a:t>dlouhodobá </a:t>
            </a:r>
            <a:r>
              <a:rPr lang="cs-CZ" dirty="0" err="1"/>
              <a:t>Phillipsova</a:t>
            </a:r>
            <a:r>
              <a:rPr lang="cs-CZ" dirty="0"/>
              <a:t> křivka je vertikální a prochází přirozenou mírou nezaměstnanosti.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D8B3F530-FCF5-438D-B671-348C6897F4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52926" y="1339516"/>
            <a:ext cx="11002462" cy="1165559"/>
          </a:xfrm>
        </p:spPr>
        <p:txBody>
          <a:bodyPr>
            <a:normAutofit fontScale="92500" lnSpcReduction="20000"/>
          </a:bodyPr>
          <a:lstStyle/>
          <a:p>
            <a:r>
              <a:rPr lang="cs-CZ" b="0" dirty="0"/>
              <a:t>Akcelerace inflace - Každé "kolo" zvýšení agregátní poptávky </a:t>
            </a:r>
            <a:r>
              <a:rPr lang="cs-CZ" b="0" dirty="0" err="1"/>
              <a:t>sniží</a:t>
            </a:r>
            <a:r>
              <a:rPr lang="cs-CZ" b="0" dirty="0"/>
              <a:t> nezaměstnanost krátkodobě ze 7 % na 4 % a zároveň zvýší inflaci a inflační očekáváni o 3 %. Ekonomika se dlouhodobě vrací na přirozenou míru nezaměstnanosti a </a:t>
            </a:r>
            <a:r>
              <a:rPr lang="cs-CZ" b="0" dirty="0" err="1"/>
              <a:t>Phillipsova</a:t>
            </a:r>
            <a:r>
              <a:rPr lang="cs-CZ" b="0" dirty="0"/>
              <a:t> křivka se posouvá nahoru. </a:t>
            </a:r>
            <a:r>
              <a:rPr lang="pl-PL" b="0" dirty="0"/>
              <a:t>Ekonomika postupně "putuje" z bodu A do B, do C. do D atd.</a:t>
            </a:r>
            <a:endParaRPr lang="cs-CZ" dirty="0"/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8BAF0DB7-AFDA-4D16-A074-02E568834272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172200" y="2539406"/>
            <a:ext cx="5183188" cy="361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320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AA435B-CC92-4346-BE17-0395400FC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Inflace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70B2EA-19A2-4801-A124-28B24172B2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Inflace </a:t>
            </a:r>
            <a:r>
              <a:rPr lang="cs-CZ" dirty="0"/>
              <a:t>je růst cen neboli zmenšování kupní síly peněz. </a:t>
            </a:r>
          </a:p>
          <a:p>
            <a:pPr lvl="1"/>
            <a:r>
              <a:rPr lang="cs-CZ" dirty="0"/>
              <a:t>inflace je zmenšování kupní síly peněz, nikoliv kupní síly </a:t>
            </a:r>
            <a:r>
              <a:rPr lang="cs-CZ" i="1" dirty="0"/>
              <a:t>lidí. </a:t>
            </a:r>
          </a:p>
          <a:p>
            <a:r>
              <a:rPr lang="cs-CZ" dirty="0"/>
              <a:t>Inflace zmenšuje množství zboží a služeb, které si můžeme koupit </a:t>
            </a:r>
            <a:r>
              <a:rPr lang="cs-CZ" i="1" dirty="0"/>
              <a:t>za </a:t>
            </a:r>
            <a:r>
              <a:rPr lang="cs-CZ" dirty="0"/>
              <a:t>peněžní </a:t>
            </a:r>
            <a:r>
              <a:rPr lang="cs-CZ" i="1" dirty="0"/>
              <a:t>jednotku </a:t>
            </a:r>
            <a:r>
              <a:rPr lang="cs-CZ" dirty="0"/>
              <a:t>(za korunu).</a:t>
            </a:r>
          </a:p>
          <a:p>
            <a:r>
              <a:rPr lang="cs-CZ" dirty="0"/>
              <a:t>Ale nezmenšuje množství zboží a služeb, které si můžeme koupit </a:t>
            </a:r>
            <a:r>
              <a:rPr lang="cs-CZ" i="1" dirty="0"/>
              <a:t>za náš </a:t>
            </a:r>
            <a:r>
              <a:rPr lang="cs-CZ" dirty="0"/>
              <a:t>důchod</a:t>
            </a:r>
          </a:p>
          <a:p>
            <a:r>
              <a:rPr lang="cs-CZ" dirty="0"/>
              <a:t>Inflace totiž zvyšuje nejen ceny zboží a služeb, ale </a:t>
            </a:r>
            <a:r>
              <a:rPr lang="cs-CZ" i="1" dirty="0"/>
              <a:t>všechny ceny </a:t>
            </a:r>
            <a:r>
              <a:rPr lang="cs-CZ" dirty="0"/>
              <a:t>- tedy také mzdy, nájemné, úroky a ceny ostatních výrobních faktorů,</a:t>
            </a:r>
          </a:p>
        </p:txBody>
      </p:sp>
    </p:spTree>
    <p:extLst>
      <p:ext uri="{BB962C8B-B14F-4D97-AF65-F5344CB8AC3E}">
        <p14:creationId xmlns:p14="http://schemas.microsoft.com/office/powerpoint/2010/main" val="2134345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1191F9-B291-45A4-8F91-1306DBB0A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MĚŘENí</a:t>
            </a:r>
            <a:r>
              <a:rPr lang="cs-CZ" dirty="0"/>
              <a:t> INFLACE – Deflátor HDP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5D6837-7050-4812-B4AC-F9E9EC35C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Deflátor HDP </a:t>
            </a:r>
            <a:r>
              <a:rPr lang="cs-CZ" dirty="0"/>
              <a:t>zjistíme takto: hrubý domácí produkt běžného roku oceníme nejprve v cenách běžného roku a poté v cenách minulého roku. Když pak </a:t>
            </a:r>
            <a:r>
              <a:rPr lang="cs-CZ" b="1" dirty="0"/>
              <a:t>HDP </a:t>
            </a:r>
            <a:r>
              <a:rPr lang="cs-CZ" dirty="0"/>
              <a:t>v cenách běžného roku dělíme </a:t>
            </a:r>
            <a:r>
              <a:rPr lang="cs-CZ" b="1" dirty="0"/>
              <a:t>HDP </a:t>
            </a:r>
            <a:r>
              <a:rPr lang="cs-CZ" dirty="0"/>
              <a:t>v cenách minulého roku, dostaneme deflátor HDP.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Deflátor je nejkomplexnější ukazatel inflace, protože obsahuje ceny </a:t>
            </a:r>
            <a:r>
              <a:rPr lang="cs-CZ" i="1" dirty="0"/>
              <a:t>všech </a:t>
            </a:r>
            <a:r>
              <a:rPr lang="cs-CZ" dirty="0"/>
              <a:t>statků, </a:t>
            </a:r>
            <a:r>
              <a:rPr lang="pl-PL" dirty="0"/>
              <a:t>z nich je složen HDP.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EBD85C0-A4F1-4032-84AF-85DA6804C5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4246" y="3709395"/>
            <a:ext cx="9483068" cy="629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66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0448EC-0D2F-4AB7-9D7C-EBEB1293F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MĚŘENí</a:t>
            </a:r>
            <a:r>
              <a:rPr lang="cs-CZ" dirty="0"/>
              <a:t> INFLACE - index spotřebitelských cen (CPI).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4B7523-FCFE-4D3C-856F-3C107087459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Když chceme posoudit, jaký vliv má inflace na spotřebitele, nepotřebujeme znát růst cen traktorů nebo lokomotiv. Potřebujeme znát jen růst spotřebitelských </a:t>
            </a:r>
            <a:r>
              <a:rPr lang="cs-CZ" i="1" dirty="0"/>
              <a:t>cen.</a:t>
            </a:r>
          </a:p>
          <a:p>
            <a:r>
              <a:rPr lang="cs-CZ" dirty="0"/>
              <a:t>Proto se zjišťuje </a:t>
            </a:r>
            <a:r>
              <a:rPr lang="cs-CZ" i="1" dirty="0"/>
              <a:t>index </a:t>
            </a:r>
            <a:r>
              <a:rPr lang="cs-CZ" dirty="0"/>
              <a:t>spotřebitelských </a:t>
            </a:r>
            <a:r>
              <a:rPr lang="cs-CZ" i="1" dirty="0"/>
              <a:t>cen (CP/). </a:t>
            </a:r>
            <a:r>
              <a:rPr lang="cs-CZ" dirty="0"/>
              <a:t>Za tím účelem statistika konstruuje tzv. spotřební </a:t>
            </a:r>
            <a:r>
              <a:rPr lang="cs-CZ" i="1" dirty="0"/>
              <a:t>koš, </a:t>
            </a:r>
            <a:r>
              <a:rPr lang="cs-CZ" dirty="0"/>
              <a:t>který udává strukturu spotřeby průměrné domácnosti.</a:t>
            </a:r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DBFBFCC8-FB13-42ED-9E85-FADEF0689E5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1965910"/>
            <a:ext cx="5181600" cy="407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387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010F4E-99B3-433F-85C4-153A867BB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MĚŘENí</a:t>
            </a:r>
            <a:r>
              <a:rPr lang="cs-CZ" dirty="0"/>
              <a:t> INFLACE - index cen výrobců (PPI).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61605D6-D9C8-4428-83B4-F03D7012FC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Ten vypovídá mimo jiné hlavně o tom, jak působí domácí inflace na konkurenceschopnost našich výrobců v porovnání se zahraničními výrobci. </a:t>
            </a:r>
          </a:p>
          <a:p>
            <a:r>
              <a:rPr lang="cs-CZ" dirty="0"/>
              <a:t>K tomu ovšem nepotřebujeme znát například růst nájemného v bytech, růst vstupného do divadel nebo růst cen služeb maloobchodu. "Koš" tohoto indexu je tedy jiný než "spotřební koš",</a:t>
            </a:r>
          </a:p>
        </p:txBody>
      </p:sp>
    </p:spTree>
    <p:extLst>
      <p:ext uri="{BB962C8B-B14F-4D97-AF65-F5344CB8AC3E}">
        <p14:creationId xmlns:p14="http://schemas.microsoft.com/office/powerpoint/2010/main" val="640788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9A431D-9A67-4EBE-8D5A-1089540AD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INFLACE A </a:t>
            </a:r>
            <a:r>
              <a:rPr lang="cs-CZ" dirty="0"/>
              <a:t>PŘEROZDĚLOVÁNÍ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A8B347B-2C01-4D87-9AC9-33D5E8DE8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3474"/>
            <a:ext cx="10515600" cy="4853489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Lidé se obvykle obávají inflace, protože se domnívají, že snižuje jejich reálné důchody. Myslí si, že když rostou ceny, budou si moci kupovat méně zboží a služeb. Jenže to je omyl- inflace nezvyšuje pouze ceny, ale i mzdy a další důchody, Je sice možné, že v určitém krátkém období rostou ceny rychleji než mzdy, ale v delším období tomu tak není. Nepříjemnosti, které inflace vyvolává, spočívají v něčem jiném než v poklesu reálných důchodů, Jedním z nepříjemných důsledků inflace je přerozdělování bohatství.</a:t>
            </a:r>
          </a:p>
          <a:p>
            <a:r>
              <a:rPr lang="cs-CZ" dirty="0"/>
              <a:t>Na neočekávaném zvýšení inflace vydělávají dlužníci na úkor věřitelů, vlastníci firem na úkor zaměstnanců, nájemci na úkor pronajímatelů. Při neočekávané snížení inflace je tomu naopak.</a:t>
            </a:r>
          </a:p>
          <a:p>
            <a:r>
              <a:rPr lang="cs-CZ" dirty="0"/>
              <a:t>inflace </a:t>
            </a:r>
            <a:r>
              <a:rPr lang="cs-CZ" b="1" dirty="0"/>
              <a:t>přerozděluje bohatství</a:t>
            </a:r>
            <a:r>
              <a:rPr lang="cs-CZ" dirty="0"/>
              <a:t> jen tehdy, když jsou smlouvy </a:t>
            </a:r>
            <a:r>
              <a:rPr lang="cs-CZ" i="1" dirty="0"/>
              <a:t>dlouhodobé </a:t>
            </a:r>
            <a:r>
              <a:rPr lang="cs-CZ" dirty="0"/>
              <a:t>a když je změna inflace neočekávaná</a:t>
            </a:r>
          </a:p>
          <a:p>
            <a:r>
              <a:rPr lang="cs-CZ" dirty="0"/>
              <a:t>inflace </a:t>
            </a:r>
            <a:r>
              <a:rPr lang="cs-CZ" b="1" dirty="0"/>
              <a:t>vyvolává tendenci k uzavírání krátkodobých smluv </a:t>
            </a:r>
            <a:r>
              <a:rPr lang="cs-CZ" dirty="0"/>
              <a:t>nebo tendenci k zakalkulování očekávané inflace do dlouhodobých smluv</a:t>
            </a:r>
          </a:p>
          <a:p>
            <a:r>
              <a:rPr lang="cs-CZ" b="1" dirty="0"/>
              <a:t>Krátkodobé smlouvy poskytují účastníkům menší jistotu.</a:t>
            </a:r>
          </a:p>
          <a:p>
            <a:r>
              <a:rPr lang="cs-CZ" dirty="0"/>
              <a:t>Zakalkulování očekávané inflace do dlouhodobých smluv zase předpokládá schopnost budoucí inflaci správně odhadnout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9061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9CE3EE-5419-4C23-B60D-9339B5632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ZAMLŽENí</a:t>
            </a:r>
            <a:r>
              <a:rPr lang="cs-CZ" dirty="0"/>
              <a:t> CENOVÝCH </a:t>
            </a:r>
            <a:r>
              <a:rPr lang="cs-CZ" dirty="0" err="1"/>
              <a:t>INFORMACí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5B5EE0-C426-4708-89F2-7D96EADF0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Cena přenáší informace o výši nákladů a o výši </a:t>
            </a:r>
            <a:r>
              <a:rPr lang="cs-CZ" i="1" dirty="0"/>
              <a:t>poptávky.</a:t>
            </a:r>
          </a:p>
          <a:p>
            <a:r>
              <a:rPr lang="cs-CZ" dirty="0"/>
              <a:t>Inflace však způsobuje, že ceny do jisté míry ztrácejí svou informační kvalitu. Jsou zkresleny "inflačním šumem", který zamlžuje jejich vypovídací schopnost a zhoršuje orientaci lidí na trhu. </a:t>
            </a:r>
          </a:p>
          <a:p>
            <a:r>
              <a:rPr lang="cs-CZ" dirty="0"/>
              <a:t>Výrobci i spotřebitelé se pak často dopouštějí chyb a jejich ekonomické chování ztrácí racionalitu.</a:t>
            </a:r>
          </a:p>
        </p:txBody>
      </p:sp>
    </p:spTree>
    <p:extLst>
      <p:ext uri="{BB962C8B-B14F-4D97-AF65-F5344CB8AC3E}">
        <p14:creationId xmlns:p14="http://schemas.microsoft.com/office/powerpoint/2010/main" val="2144422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C44D8B-97BA-4C08-9567-138325778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POPTÁVKOVÁ INFLACE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F29318-D7E4-42D9-AEEE-2855AC9F3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Ekonomové obvykle rozlišují dva druhy inflace: </a:t>
            </a:r>
            <a:r>
              <a:rPr lang="cs-CZ" i="1" dirty="0"/>
              <a:t>inflaci poptávkovou (poptávkou taženou) </a:t>
            </a:r>
            <a:r>
              <a:rPr lang="cs-CZ" dirty="0"/>
              <a:t>a </a:t>
            </a:r>
            <a:r>
              <a:rPr lang="cs-CZ" i="1" dirty="0"/>
              <a:t>inflaci nákladovou (náklady </a:t>
            </a:r>
            <a:r>
              <a:rPr lang="cs-CZ" dirty="0"/>
              <a:t>tlačenou, též </a:t>
            </a:r>
            <a:r>
              <a:rPr lang="cs-CZ" i="1" dirty="0"/>
              <a:t>nabídkovou). </a:t>
            </a:r>
          </a:p>
          <a:p>
            <a:r>
              <a:rPr lang="cs-CZ" dirty="0"/>
              <a:t>Tyto dva druhy inflace se liší tím, jaký inflační </a:t>
            </a:r>
            <a:r>
              <a:rPr lang="cs-CZ" i="1" dirty="0"/>
              <a:t>impulz </a:t>
            </a:r>
            <a:r>
              <a:rPr lang="cs-CZ" dirty="0"/>
              <a:t>vedl k jejich vzniku.</a:t>
            </a:r>
          </a:p>
          <a:p>
            <a:r>
              <a:rPr lang="cs-CZ" dirty="0"/>
              <a:t>Když se tážeme na příčinu inflace, musíme odlišit dvě věci. Inflační </a:t>
            </a:r>
            <a:r>
              <a:rPr lang="cs-CZ" i="1" dirty="0"/>
              <a:t>impulz </a:t>
            </a:r>
            <a:r>
              <a:rPr lang="cs-CZ" dirty="0"/>
              <a:t>a </a:t>
            </a:r>
            <a:r>
              <a:rPr lang="cs-CZ" i="1" dirty="0"/>
              <a:t>akomodování </a:t>
            </a:r>
            <a:r>
              <a:rPr lang="cs-CZ" dirty="0"/>
              <a:t>inflačního impulzu. </a:t>
            </a:r>
          </a:p>
          <a:p>
            <a:r>
              <a:rPr lang="cs-CZ" dirty="0"/>
              <a:t>Nejprve k inflačním impulzům. </a:t>
            </a:r>
          </a:p>
          <a:p>
            <a:r>
              <a:rPr lang="cs-CZ" dirty="0"/>
              <a:t>Poptávkový inflační impulz vychází ze zvýšení některé složky agregátních výdajů.</a:t>
            </a:r>
          </a:p>
          <a:p>
            <a:r>
              <a:rPr lang="pt-BR" dirty="0"/>
              <a:t>Inflační impulz tedy sám o sobě</a:t>
            </a:r>
            <a:r>
              <a:rPr lang="cs-CZ" dirty="0"/>
              <a:t> k inflaci nestačí. Podmínkou inflace je růst peněžní zásoby. </a:t>
            </a:r>
          </a:p>
          <a:p>
            <a:r>
              <a:rPr lang="cs-CZ" dirty="0"/>
              <a:t>Když centrální banka reaguje na poptávkový impulz zvyšováním peněžní zásoby, říkáme, že jej </a:t>
            </a:r>
            <a:r>
              <a:rPr lang="cs-CZ" i="1" dirty="0"/>
              <a:t>akomoduje </a:t>
            </a:r>
            <a:r>
              <a:rPr lang="cs-CZ" dirty="0"/>
              <a:t>- vychází mu vstříc.</a:t>
            </a:r>
          </a:p>
        </p:txBody>
      </p:sp>
    </p:spTree>
    <p:extLst>
      <p:ext uri="{BB962C8B-B14F-4D97-AF65-F5344CB8AC3E}">
        <p14:creationId xmlns:p14="http://schemas.microsoft.com/office/powerpoint/2010/main" val="3963456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F01D9A-0113-4221-8EA7-905C11F5A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NÁKLADOVÁ INFLACE – nákladový šok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365A3C7F-0CF2-4252-A648-81D95A28AF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Nákladová inflace se liší od poptávkové inflace tím, že jejími impulzy jsou nákladové "šoky". Impulzem této inflace je zvýšení nákladů.</a:t>
            </a:r>
          </a:p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0691FC-B25F-46B0-BC1C-0868011927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0" dirty="0"/>
              <a:t>Neakomodovaný mzdový "šok" - Růst mzdových nákladů se projeví v posunu křivky krátkodobé </a:t>
            </a:r>
            <a:r>
              <a:rPr lang="pt-BR" b="0" dirty="0"/>
              <a:t>AS nahoru do polohy AS' a ekonomika se dostává z rovnováhy A do bodu B. Cenová hladina</a:t>
            </a:r>
            <a:r>
              <a:rPr lang="cs-CZ" b="0" dirty="0"/>
              <a:t> se zvýšila z Po na P1 a reálný </a:t>
            </a:r>
            <a:r>
              <a:rPr lang="cs-CZ" b="0" dirty="0" err="1"/>
              <a:t>HDPp</a:t>
            </a:r>
            <a:r>
              <a:rPr lang="cs-CZ" b="0" dirty="0"/>
              <a:t> klesl na HDP1. Vznik nedobrovolné nezaměstnanosti však nakonec povede ke snížení mezd a křivka AS' se vrací do původní polohy AS.</a:t>
            </a:r>
            <a:endParaRPr lang="cs-CZ" dirty="0"/>
          </a:p>
          <a:p>
            <a:endParaRPr lang="cs-CZ" dirty="0"/>
          </a:p>
        </p:txBody>
      </p:sp>
      <p:pic>
        <p:nvPicPr>
          <p:cNvPr id="8" name="Zástupný symbol pro obsah 7">
            <a:extLst>
              <a:ext uri="{FF2B5EF4-FFF2-40B4-BE49-F238E27FC236}">
                <a16:creationId xmlns:a16="http://schemas.microsoft.com/office/drawing/2014/main" id="{121BC546-449A-48CA-A39B-7342C30B1549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172200" y="2505075"/>
            <a:ext cx="5664254" cy="339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472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1536</Words>
  <Application>Microsoft Office PowerPoint</Application>
  <PresentationFormat>Širokoúhlá obrazovka</PresentationFormat>
  <Paragraphs>72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13. Inflace</vt:lpstr>
      <vt:lpstr>Inflace</vt:lpstr>
      <vt:lpstr>MĚŘENí INFLACE – Deflátor HDP</vt:lpstr>
      <vt:lpstr>MĚŘENí INFLACE - index spotřebitelských cen (CPI).</vt:lpstr>
      <vt:lpstr>MĚŘENí INFLACE - index cen výrobců (PPI).</vt:lpstr>
      <vt:lpstr>INFLACE A PŘEROZDĚLOVÁNÍ</vt:lpstr>
      <vt:lpstr>ZAMLŽENí CENOVÝCH INFORMACí</vt:lpstr>
      <vt:lpstr>POPTÁVKOVÁ INFLACE</vt:lpstr>
      <vt:lpstr>NÁKLADOVÁ INFLACE – nákladový šok</vt:lpstr>
      <vt:lpstr>Akomodace inflačního impulsu – zvyšení peněžní zásoby</vt:lpstr>
      <vt:lpstr>INFLAČNí SPIRÁLA</vt:lpstr>
      <vt:lpstr>INFLAČNí OČEKÁVÁNí A SETRVAČNÁ INFLACE</vt:lpstr>
      <vt:lpstr>PHILLlPSOVA KŘIVKA A VOLBA MEZI INFLACí A NEZAMĚSTNANOSTí</vt:lpstr>
      <vt:lpstr>PHILLlPSOVA KŘIVKA A VOLBA MEZI INFLACí A NEZAMĚSTNANOSTí</vt:lpstr>
      <vt:lpstr>PŘIROZENÁ MfRA NEZAMĚSTNANOSTI</vt:lpstr>
      <vt:lpstr>AKCELERUJfcf INFLACE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Čábelková Inna</dc:creator>
  <cp:lastModifiedBy>Čábelková Inna</cp:lastModifiedBy>
  <cp:revision>15</cp:revision>
  <dcterms:created xsi:type="dcterms:W3CDTF">2020-11-26T10:17:03Z</dcterms:created>
  <dcterms:modified xsi:type="dcterms:W3CDTF">2020-11-26T11:49:58Z</dcterms:modified>
</cp:coreProperties>
</file>