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0" r:id="rId4"/>
    <p:sldId id="500" r:id="rId5"/>
    <p:sldId id="501" r:id="rId6"/>
    <p:sldId id="266" r:id="rId7"/>
    <p:sldId id="265" r:id="rId8"/>
    <p:sldId id="288" r:id="rId9"/>
    <p:sldId id="502" r:id="rId10"/>
    <p:sldId id="503" r:id="rId11"/>
    <p:sldId id="504" r:id="rId12"/>
    <p:sldId id="505" r:id="rId13"/>
    <p:sldId id="267" r:id="rId14"/>
    <p:sldId id="259" r:id="rId15"/>
    <p:sldId id="506" r:id="rId16"/>
    <p:sldId id="270" r:id="rId17"/>
    <p:sldId id="275" r:id="rId18"/>
    <p:sldId id="272" r:id="rId19"/>
    <p:sldId id="268" r:id="rId20"/>
    <p:sldId id="279" r:id="rId21"/>
    <p:sldId id="281" r:id="rId22"/>
    <p:sldId id="282" r:id="rId23"/>
    <p:sldId id="273" r:id="rId24"/>
    <p:sldId id="274" r:id="rId25"/>
    <p:sldId id="507" r:id="rId26"/>
    <p:sldId id="276" r:id="rId27"/>
    <p:sldId id="278" r:id="rId28"/>
    <p:sldId id="50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625C-71D5-44CA-97E3-C728D5F53570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7B01C-A90F-4C8B-A766-7722334E6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6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3F6C-DBF4-4654-A695-55229DD85E5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248687-8C53-4DB7-95A3-479418EE546D}" type="slidenum">
              <a:rPr lang="cs-CZ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6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3F6C-DBF4-4654-A695-55229DD85E5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7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3F6C-DBF4-4654-A695-55229DD85E5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corp.ox.ac.uk/" TargetMode="External"/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cnk.korpus.cz/intercorp/" TargetMode="External"/><Relationship Id="rId4" Type="http://schemas.openxmlformats.org/officeDocument/2006/relationships/hyperlink" Target="https://corpus.byu.edu/coc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ucnk.korpus.cz/intercorp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cnk:uvo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cnk:oral2013" TargetMode="External"/><Relationship Id="rId2" Type="http://schemas.openxmlformats.org/officeDocument/2006/relationships/hyperlink" Target="https://wiki.korpus.cz/doku.php/cnk:syn201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korpus.cz/doku.php/manualy:treq" TargetMode="External"/><Relationship Id="rId3" Type="http://schemas.openxmlformats.org/officeDocument/2006/relationships/hyperlink" Target="http://syd.korpus.cz/" TargetMode="External"/><Relationship Id="rId7" Type="http://schemas.openxmlformats.org/officeDocument/2006/relationships/hyperlink" Target="http://kwords.korpus.cz/" TargetMode="External"/><Relationship Id="rId2" Type="http://schemas.openxmlformats.org/officeDocument/2006/relationships/hyperlink" Target="http://wiki.korpus.cz/doku.php/manualy:sy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korpus.cz/doku.php/manualy:kwords" TargetMode="External"/><Relationship Id="rId5" Type="http://schemas.openxmlformats.org/officeDocument/2006/relationships/hyperlink" Target="http://morfio.korpus.cz/" TargetMode="External"/><Relationship Id="rId10" Type="http://schemas.openxmlformats.org/officeDocument/2006/relationships/hyperlink" Target="http://www.korpus.cz/" TargetMode="External"/><Relationship Id="rId4" Type="http://schemas.openxmlformats.org/officeDocument/2006/relationships/hyperlink" Target="http://wiki.korpus.cz/doku.php/manualy:morfio" TargetMode="External"/><Relationship Id="rId9" Type="http://schemas.openxmlformats.org/officeDocument/2006/relationships/hyperlink" Target="http://treq.korpus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raw_this_birthday_cake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357695" cy="1646302"/>
          </a:xfrm>
        </p:spPr>
        <p:txBody>
          <a:bodyPr/>
          <a:lstStyle/>
          <a:p>
            <a:r>
              <a:rPr lang="cs-CZ"/>
              <a:t>1. </a:t>
            </a:r>
            <a:r>
              <a:rPr lang="cs-CZ" dirty="0"/>
              <a:t>Charakteristika korpusu a typy korpusů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Lucie Lukešová, Ph.D. </a:t>
            </a:r>
          </a:p>
          <a:p>
            <a:r>
              <a:rPr lang="cs-CZ" dirty="0"/>
              <a:t>Český národní korpus (ČNK)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Jak korpus vzniká II. 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21" y="951827"/>
            <a:ext cx="8430940" cy="559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556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Jak korpus vzniká II. (popis obrázků)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791" y="882126"/>
            <a:ext cx="9708985" cy="57680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100" dirty="0">
                <a:solidFill>
                  <a:schemeClr val="accent1"/>
                </a:solidFill>
              </a:rPr>
              <a:t>získání textů </a:t>
            </a:r>
            <a:r>
              <a:rPr lang="cs-CZ" sz="2100" dirty="0"/>
              <a:t>od nakladatelů a vydavatelů (psané korpusy), přepis mluvených nahrávek (mluvené korpusy)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100" dirty="0">
                <a:solidFill>
                  <a:schemeClr val="accent2"/>
                </a:solidFill>
              </a:rPr>
              <a:t>převod textů </a:t>
            </a:r>
            <a:r>
              <a:rPr lang="cs-CZ" sz="2100" dirty="0"/>
              <a:t>do jednotného formátu (tzv. XML), který později umožňuje k textům i slovům v korpusu dodávat další informace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100" dirty="0">
                <a:solidFill>
                  <a:schemeClr val="accent3"/>
                </a:solidFill>
              </a:rPr>
              <a:t>čištění textů </a:t>
            </a:r>
            <a:r>
              <a:rPr lang="cs-CZ" sz="2100" dirty="0"/>
              <a:t>(od obrázků, tabulek, cizojazyčných pasáží, duplicit)</a:t>
            </a:r>
            <a:endParaRPr lang="cs-CZ" sz="2100" dirty="0">
              <a:solidFill>
                <a:schemeClr val="accent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100" dirty="0"/>
              <a:t>doplnění </a:t>
            </a:r>
            <a:r>
              <a:rPr lang="cs-CZ" sz="2100" dirty="0">
                <a:solidFill>
                  <a:schemeClr val="accent4"/>
                </a:solidFill>
              </a:rPr>
              <a:t>metainformací </a:t>
            </a:r>
            <a:r>
              <a:rPr lang="cs-CZ" sz="2100" dirty="0"/>
              <a:t>k textům (kdo text napsal, vydal, v jakém roce, jaký typ textu to je; kdo promluvu řekl, jeho věk, region, pohlaví apod.)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100" dirty="0">
                <a:solidFill>
                  <a:schemeClr val="tx2"/>
                </a:solidFill>
              </a:rPr>
              <a:t>automatická</a:t>
            </a:r>
            <a:r>
              <a:rPr lang="cs-CZ" sz="2100" dirty="0">
                <a:solidFill>
                  <a:schemeClr val="accent5"/>
                </a:solidFill>
              </a:rPr>
              <a:t> lemmatizace</a:t>
            </a:r>
            <a:r>
              <a:rPr lang="cs-CZ" sz="2100" dirty="0"/>
              <a:t> a </a:t>
            </a:r>
            <a:r>
              <a:rPr lang="cs-CZ" sz="2100" dirty="0">
                <a:solidFill>
                  <a:schemeClr val="accent5"/>
                </a:solidFill>
              </a:rPr>
              <a:t>značkování </a:t>
            </a:r>
            <a:r>
              <a:rPr lang="cs-CZ" sz="2100" dirty="0"/>
              <a:t>= doplnění základního tvaru (tzv. </a:t>
            </a:r>
            <a:r>
              <a:rPr lang="cs-CZ" sz="2100" i="1" dirty="0"/>
              <a:t>lemma</a:t>
            </a:r>
            <a:r>
              <a:rPr lang="cs-CZ" sz="2100" dirty="0"/>
              <a:t>) ke každému slovu v korpusu a doplnění značky (tzv. </a:t>
            </a:r>
            <a:r>
              <a:rPr lang="cs-CZ" sz="2100" i="1" dirty="0" err="1"/>
              <a:t>tag</a:t>
            </a:r>
            <a:r>
              <a:rPr lang="cs-CZ" sz="2100" dirty="0"/>
              <a:t>) (např. s informací o slovním druhu)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100" dirty="0">
                <a:solidFill>
                  <a:schemeClr val="accent5">
                    <a:lumMod val="75000"/>
                  </a:schemeClr>
                </a:solidFill>
              </a:rPr>
              <a:t>zveřejnění</a:t>
            </a:r>
            <a:r>
              <a:rPr lang="cs-CZ" sz="2100" dirty="0"/>
              <a:t> korpusu – přístup k němu prostřednictvím korpusového vyhledávače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9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Přístup ke korpusům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792" y="882126"/>
            <a:ext cx="9714154" cy="5680037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korpus bývá po zveřejnění dostupný zpravidla prostřednictvím speciálního </a:t>
            </a:r>
            <a:r>
              <a:rPr lang="cs-CZ" sz="2000" dirty="0">
                <a:solidFill>
                  <a:schemeClr val="accent2"/>
                </a:solidFill>
              </a:rPr>
              <a:t>korpusového vyhledávače</a:t>
            </a:r>
            <a:r>
              <a:rPr lang="cs-CZ" sz="2000" dirty="0">
                <a:solidFill>
                  <a:schemeClr val="tx2"/>
                </a:solidFill>
              </a:rPr>
              <a:t> (tzv. </a:t>
            </a:r>
            <a:r>
              <a:rPr lang="cs-CZ" sz="2000" i="1" dirty="0" err="1">
                <a:solidFill>
                  <a:schemeClr val="tx2"/>
                </a:solidFill>
              </a:rPr>
              <a:t>concordanceru</a:t>
            </a:r>
            <a:r>
              <a:rPr lang="cs-CZ" sz="2000" dirty="0">
                <a:solidFill>
                  <a:schemeClr val="tx2"/>
                </a:solidFill>
              </a:rPr>
              <a:t>) na internetu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do </a:t>
            </a:r>
            <a:r>
              <a:rPr lang="cs-CZ" sz="2000" dirty="0">
                <a:solidFill>
                  <a:schemeClr val="accent3"/>
                </a:solidFill>
              </a:rPr>
              <a:t>vyhledávacího pole </a:t>
            </a:r>
            <a:r>
              <a:rPr lang="cs-CZ" sz="2000" dirty="0">
                <a:solidFill>
                  <a:schemeClr val="tx2"/>
                </a:solidFill>
              </a:rPr>
              <a:t>je možné napsat slovo, slovní spojení, větu či jen začátek nebo konec slova 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ve značkovaných a </a:t>
            </a:r>
            <a:r>
              <a:rPr lang="cs-CZ" sz="2000" dirty="0" err="1">
                <a:solidFill>
                  <a:schemeClr val="tx2"/>
                </a:solidFill>
              </a:rPr>
              <a:t>lemmatizovaných</a:t>
            </a:r>
            <a:r>
              <a:rPr lang="cs-CZ" sz="2000" dirty="0">
                <a:solidFill>
                  <a:schemeClr val="tx2"/>
                </a:solidFill>
              </a:rPr>
              <a:t> korpusech lze také hledat např. podle slovního druhu nebo základního tvaru (lemma </a:t>
            </a:r>
            <a:r>
              <a:rPr lang="cs-CZ" sz="2000" i="1" dirty="0">
                <a:solidFill>
                  <a:schemeClr val="tx2"/>
                </a:solidFill>
              </a:rPr>
              <a:t>jít </a:t>
            </a:r>
            <a:r>
              <a:rPr lang="cs-CZ" sz="2000" dirty="0">
                <a:solidFill>
                  <a:schemeClr val="tx2"/>
                </a:solidFill>
              </a:rPr>
              <a:t>vyhledá </a:t>
            </a:r>
            <a:r>
              <a:rPr lang="cs-CZ" sz="2000" i="1" dirty="0">
                <a:solidFill>
                  <a:schemeClr val="tx2"/>
                </a:solidFill>
              </a:rPr>
              <a:t>šel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r>
              <a:rPr lang="cs-CZ" sz="2000" i="1" dirty="0">
                <a:solidFill>
                  <a:schemeClr val="tx2"/>
                </a:solidFill>
              </a:rPr>
              <a:t>půjdu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r>
              <a:rPr lang="cs-CZ" sz="2000" i="1" dirty="0">
                <a:solidFill>
                  <a:schemeClr val="tx2"/>
                </a:solidFill>
              </a:rPr>
              <a:t>jdeme</a:t>
            </a:r>
            <a:r>
              <a:rPr lang="cs-CZ" sz="2000" dirty="0">
                <a:solidFill>
                  <a:schemeClr val="tx2"/>
                </a:solidFill>
              </a:rPr>
              <a:t> apod.)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většina vyhledávačů nabízí </a:t>
            </a:r>
            <a:r>
              <a:rPr lang="cs-CZ" sz="2000" dirty="0">
                <a:solidFill>
                  <a:schemeClr val="accent4"/>
                </a:solidFill>
              </a:rPr>
              <a:t>množství funkcí</a:t>
            </a:r>
            <a:r>
              <a:rPr lang="cs-CZ" sz="2000" dirty="0">
                <a:solidFill>
                  <a:schemeClr val="tx2"/>
                </a:solidFill>
              </a:rPr>
              <a:t>, např. umí vytvořit seznam nejčastějších slov, zobrazit typické okolí slova nebo obvyklá slovní spojení (tzv. </a:t>
            </a:r>
            <a:r>
              <a:rPr lang="cs-CZ" sz="2000" i="1" dirty="0">
                <a:solidFill>
                  <a:schemeClr val="tx2"/>
                </a:solidFill>
              </a:rPr>
              <a:t>kolokace</a:t>
            </a:r>
            <a:r>
              <a:rPr lang="cs-CZ" sz="2000" dirty="0">
                <a:solidFill>
                  <a:schemeClr val="tx2"/>
                </a:solidFill>
              </a:rPr>
              <a:t>), ale také např. přehrát zvuk nahrávky (u mluveného korpusu)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79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Rozdíly mezi korpusy v různých jazycích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792" y="796066"/>
            <a:ext cx="9359152" cy="60619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konkrétní korpusy a jejich vlastnosti se mohou v různých jazycích lišit, což se může odrazit i v možnostech vyhledávání a v jejich využití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accent4"/>
                </a:solidFill>
              </a:rPr>
              <a:t>ROZDÍLY </a:t>
            </a:r>
            <a:r>
              <a:rPr lang="cs-CZ" sz="2000" dirty="0">
                <a:solidFill>
                  <a:schemeClr val="tx2"/>
                </a:solidFill>
              </a:rPr>
              <a:t>mezi korpusy mohou být </a:t>
            </a:r>
            <a:r>
              <a:rPr lang="cs-CZ" sz="2000" dirty="0">
                <a:solidFill>
                  <a:schemeClr val="accent4"/>
                </a:solidFill>
              </a:rPr>
              <a:t>z hlediska obsahu</a:t>
            </a:r>
            <a:r>
              <a:rPr lang="cs-CZ" sz="20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1800" dirty="0">
                <a:solidFill>
                  <a:schemeClr val="tx2"/>
                </a:solidFill>
              </a:rPr>
              <a:t>např. ne všechny psané korpusy zahrnují všechny typy textu a všechny žánry; u mluvených korpusů může jít o formální/připravenou, nebo naopak o spontánní mluvenou řeč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accent4"/>
                </a:solidFill>
              </a:rPr>
              <a:t>z hlediska značkování a lemmatizace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1800" dirty="0">
                <a:solidFill>
                  <a:schemeClr val="tx2"/>
                </a:solidFill>
              </a:rPr>
              <a:t>v některých korpusech nelze hledat podle slovního druhu nebo základního tvaru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1800" dirty="0">
                <a:solidFill>
                  <a:schemeClr val="tx2"/>
                </a:solidFill>
              </a:rPr>
              <a:t>i tam, kde morfologické značky u slov jsou, se jejich podoba liší podle typu jazyka (např. česká značka obsahuje oproti angličtině mnohem více informací a je delší)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accent4"/>
                </a:solidFill>
              </a:rPr>
              <a:t>z hlediska dostupnosti a funkcionalit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1800" dirty="0">
                <a:solidFill>
                  <a:schemeClr val="tx2"/>
                </a:solidFill>
              </a:rPr>
              <a:t>ne všechny korpusy jsou volně přístupné, vyhledávače se také mohou lišit</a:t>
            </a:r>
          </a:p>
        </p:txBody>
      </p:sp>
    </p:spTree>
    <p:extLst>
      <p:ext uri="{BB962C8B-B14F-4D97-AF65-F5344CB8AC3E}">
        <p14:creationId xmlns:p14="http://schemas.microsoft.com/office/powerpoint/2010/main" val="217013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Typy korpusů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0516" y="882128"/>
            <a:ext cx="9133640" cy="58037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dirty="0"/>
              <a:t>Korpusy můžeme dělit do několika typů na základě různých kritérií:</a:t>
            </a:r>
          </a:p>
          <a:p>
            <a:r>
              <a:rPr lang="cs-CZ" dirty="0"/>
              <a:t>podle </a:t>
            </a:r>
            <a:r>
              <a:rPr lang="cs-CZ" dirty="0">
                <a:solidFill>
                  <a:schemeClr val="accent2"/>
                </a:solidFill>
              </a:rPr>
              <a:t>reprezentativnosti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reprezentativní (velké, obecné, zahrnující co největší šíři textů) v. specializované (zpravidla malé, úzce zaměřené např. na určitý typ textu, období nebo autora)</a:t>
            </a:r>
          </a:p>
          <a:p>
            <a:r>
              <a:rPr lang="cs-CZ" dirty="0"/>
              <a:t>podle </a:t>
            </a:r>
            <a:r>
              <a:rPr lang="cs-CZ" dirty="0">
                <a:solidFill>
                  <a:schemeClr val="accent1"/>
                </a:solidFill>
              </a:rPr>
              <a:t>účelu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referenční (po zveřejnění neměnné) v. monitorovací (pravidelně aktualizované)</a:t>
            </a:r>
            <a:endParaRPr lang="cs-CZ" sz="1800" dirty="0"/>
          </a:p>
          <a:p>
            <a:r>
              <a:rPr lang="cs-CZ" dirty="0"/>
              <a:t>podle </a:t>
            </a:r>
            <a:r>
              <a:rPr lang="cs-CZ" dirty="0">
                <a:solidFill>
                  <a:schemeClr val="accent3"/>
                </a:solidFill>
              </a:rPr>
              <a:t>počtu</a:t>
            </a:r>
            <a:r>
              <a:rPr lang="cs-CZ" dirty="0"/>
              <a:t> zahrnutých </a:t>
            </a:r>
            <a:r>
              <a:rPr lang="cs-CZ" dirty="0">
                <a:solidFill>
                  <a:schemeClr val="accent3"/>
                </a:solidFill>
              </a:rPr>
              <a:t>jazyků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jednojazyčné v. vícejazyčné (např. paralelní)</a:t>
            </a:r>
          </a:p>
          <a:p>
            <a:r>
              <a:rPr lang="cs-CZ" dirty="0"/>
              <a:t>podle </a:t>
            </a:r>
            <a:r>
              <a:rPr lang="cs-CZ" dirty="0">
                <a:solidFill>
                  <a:schemeClr val="accent4"/>
                </a:solidFill>
              </a:rPr>
              <a:t>časového zaměření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synchronní (jazyk v určité době, např. současný jazyk) v. diachronní (vývoj jazyka za nějakou dobu)</a:t>
            </a:r>
          </a:p>
          <a:p>
            <a:r>
              <a:rPr lang="cs-CZ" dirty="0"/>
              <a:t>podle </a:t>
            </a:r>
            <a:r>
              <a:rPr lang="cs-CZ" dirty="0">
                <a:solidFill>
                  <a:schemeClr val="accent5"/>
                </a:solidFill>
              </a:rPr>
              <a:t>módu komunikace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psané (tištěné, publikované texty) v. mluvené (přepisy nahrávek)</a:t>
            </a:r>
          </a:p>
          <a:p>
            <a:r>
              <a:rPr lang="cs-CZ" dirty="0"/>
              <a:t>podle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úrovně znalosti jazyka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akviziční (mapující osvojování jazyka u dětí), žákovské (mapují učení se cizímu jazyku)</a:t>
            </a:r>
          </a:p>
          <a:p>
            <a:r>
              <a:rPr lang="cs-CZ" dirty="0"/>
              <a:t>podle 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způsobu vytváření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tradiční (viz postup vzniku korpusu) v. webové (texty stažené z internetu)</a:t>
            </a:r>
          </a:p>
        </p:txBody>
      </p:sp>
    </p:spTree>
    <p:extLst>
      <p:ext uri="{BB962C8B-B14F-4D97-AF65-F5344CB8AC3E}">
        <p14:creationId xmlns:p14="http://schemas.microsoft.com/office/powerpoint/2010/main" val="278573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Psané korpusy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1272" y="828338"/>
            <a:ext cx="9176671" cy="5884433"/>
          </a:xfrm>
        </p:spPr>
        <p:txBody>
          <a:bodyPr>
            <a:normAutofit/>
          </a:bodyPr>
          <a:lstStyle/>
          <a:p>
            <a:r>
              <a:rPr lang="cs-CZ" dirty="0"/>
              <a:t>zpravidla </a:t>
            </a:r>
            <a:r>
              <a:rPr lang="cs-CZ" dirty="0">
                <a:solidFill>
                  <a:schemeClr val="tx2"/>
                </a:solidFill>
              </a:rPr>
              <a:t>velké</a:t>
            </a:r>
            <a:r>
              <a:rPr lang="cs-CZ" dirty="0"/>
              <a:t> (v řádu stovek milionů slov), obsahují v různých poměrech beletrii, publicistiku a odbornou literaturu, ale mohou být i čistě publicistické nebo beletristické; v anglofonním prostředí se obvykle vyděluje zvlášť akademický jazyk</a:t>
            </a:r>
          </a:p>
          <a:p>
            <a:r>
              <a:rPr lang="cs-CZ" dirty="0"/>
              <a:t>obsahují všechny bibliografické informace o textu, mnohdy i klasifikaci textů (zda jde o román, báseň, encyklopedii, zpravodajský deník či vědeckou studii)</a:t>
            </a:r>
          </a:p>
          <a:p>
            <a:pPr>
              <a:buNone/>
            </a:pPr>
            <a:endParaRPr lang="cs-CZ" sz="500" dirty="0"/>
          </a:p>
          <a:p>
            <a:r>
              <a:rPr lang="cs-CZ" u="sng" dirty="0"/>
              <a:t>vybrané volně dostupné korpusy psaného jazyka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 češtinu</a:t>
            </a:r>
          </a:p>
          <a:p>
            <a:pPr lvl="2"/>
            <a:r>
              <a:rPr lang="cs-CZ" dirty="0"/>
              <a:t>korpusy ČNK (SYN2015, SYN2010, SYN2013PUB, SYN a další; pro historickou češtinu také </a:t>
            </a:r>
            <a:r>
              <a:rPr lang="cs-CZ" dirty="0" err="1"/>
              <a:t>Diakorp</a:t>
            </a:r>
            <a:r>
              <a:rPr lang="cs-CZ" dirty="0"/>
              <a:t>, zahrnující texty od 14. stol. do 20. stol., </a:t>
            </a:r>
            <a:r>
              <a:rPr lang="cs-CZ" dirty="0">
                <a:hlinkClick r:id="rId2"/>
              </a:rPr>
              <a:t>www.korpus.</a:t>
            </a:r>
            <a:r>
              <a:rPr lang="cs-CZ" dirty="0" err="1">
                <a:hlinkClick r:id="rId2"/>
              </a:rPr>
              <a:t>cz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 angličtinu</a:t>
            </a:r>
          </a:p>
          <a:p>
            <a:pPr lvl="2"/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Corpus, BNC (</a:t>
            </a:r>
            <a:r>
              <a:rPr lang="cs-CZ" dirty="0">
                <a:hlinkClick r:id="rId3"/>
              </a:rPr>
              <a:t>http://www.natcorp.ox.ac.uk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Corpus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(monitorovací korpus, pravidelně do něj přibývají texty, obsahuje jen americkou angličtinu; </a:t>
            </a:r>
            <a:r>
              <a:rPr lang="cs-CZ" dirty="0">
                <a:hlinkClick r:id="rId4"/>
              </a:rPr>
              <a:t>corpus.byu.edu/</a:t>
            </a:r>
            <a:r>
              <a:rPr lang="cs-CZ" dirty="0" err="1">
                <a:hlinkClick r:id="rId4"/>
              </a:rPr>
              <a:t>coca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 angličtinu, němčinu, francouzštinu, španělštinu, ruštinu a další jazyky</a:t>
            </a:r>
          </a:p>
          <a:p>
            <a:pPr lvl="2"/>
            <a:r>
              <a:rPr lang="cs-CZ" dirty="0" err="1"/>
              <a:t>InterCorp</a:t>
            </a:r>
            <a:r>
              <a:rPr lang="cs-CZ" dirty="0"/>
              <a:t> – paralelní korpus, který umožňuje hledat v jednom nebo více jazycích zároveň, např. jen FJ, FJ-ČJ, AJ-ČJ, </a:t>
            </a:r>
            <a:r>
              <a:rPr lang="cs-CZ" dirty="0" err="1"/>
              <a:t>ČJ</a:t>
            </a:r>
            <a:r>
              <a:rPr lang="cs-CZ" dirty="0"/>
              <a:t>-NJ-AJ apod. (</a:t>
            </a:r>
            <a:r>
              <a:rPr lang="cs-CZ" dirty="0">
                <a:hlinkClick r:id="rId5"/>
              </a:rPr>
              <a:t>korpus.</a:t>
            </a:r>
            <a:r>
              <a:rPr lang="cs-CZ" dirty="0" err="1">
                <a:hlinkClick r:id="rId5"/>
              </a:rPr>
              <a:t>cz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intercorp</a:t>
            </a:r>
            <a:r>
              <a:rPr lang="cs-CZ" dirty="0"/>
              <a:t>)</a:t>
            </a:r>
          </a:p>
          <a:p>
            <a:pPr lvl="2">
              <a:buNone/>
            </a:pPr>
            <a:endParaRPr lang="cs-CZ" dirty="0"/>
          </a:p>
          <a:p>
            <a:pPr lvl="2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6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Mluvené korpusy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1272" y="914400"/>
            <a:ext cx="9176671" cy="57983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zpravidla menší (v řádu max. jednotek milionů), neboť jejich tvorba je časově i finančně náročnější (nahrávky, přepisy, kontroly přepisů apod.)</a:t>
            </a:r>
          </a:p>
          <a:p>
            <a:r>
              <a:rPr lang="cs-CZ" dirty="0"/>
              <a:t>mohou obsahovat připravený či formální jazyk (např. přepisy televizních či rozhlasových pořadů) nebo naopak spontánní promluvy (např. rozhovory v rodině)</a:t>
            </a:r>
          </a:p>
          <a:p>
            <a:r>
              <a:rPr lang="cs-CZ" dirty="0"/>
              <a:t>korpusy spontánního mluveného jazyka jsou unikátním zdrojem autentických dat</a:t>
            </a:r>
          </a:p>
          <a:p>
            <a:pPr lvl="1"/>
            <a:r>
              <a:rPr lang="cs-CZ" dirty="0"/>
              <a:t>hovorové jazykové prostředky se neopravují, nedokončené věty se nedopisují</a:t>
            </a:r>
          </a:p>
          <a:p>
            <a:pPr lvl="1"/>
            <a:r>
              <a:rPr lang="cs-CZ" dirty="0"/>
              <a:t>tendence zachovávat při přepisu skutečnou výslovnost (např. </a:t>
            </a:r>
            <a:r>
              <a:rPr lang="cs-CZ" i="1" dirty="0" err="1"/>
              <a:t>byzme</a:t>
            </a:r>
            <a:r>
              <a:rPr lang="cs-CZ" i="1" dirty="0"/>
              <a:t>, </a:t>
            </a:r>
            <a:r>
              <a:rPr lang="cs-CZ" i="1" dirty="0" err="1"/>
              <a:t>vokno</a:t>
            </a:r>
            <a:r>
              <a:rPr lang="cs-CZ" i="1" dirty="0"/>
              <a:t>, </a:t>
            </a:r>
            <a:r>
              <a:rPr lang="cs-CZ" i="1" dirty="0" err="1"/>
              <a:t>štyry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kvůli množství nestandardních tvarů zpravidla nebývají </a:t>
            </a:r>
            <a:r>
              <a:rPr lang="cs-CZ" dirty="0" err="1"/>
              <a:t>lemmatizovány</a:t>
            </a:r>
            <a:r>
              <a:rPr lang="cs-CZ" dirty="0"/>
              <a:t> a značkovány (automatické nástroje obvykle nejsou schopny spolehlivě rozeznat všechny možné varianty tvarů a výslovnosti a přiřadit je ke správnému základnímu slovu nebo slovnímu druhu)</a:t>
            </a:r>
          </a:p>
          <a:p>
            <a:pPr>
              <a:buNone/>
            </a:pPr>
            <a:endParaRPr lang="cs-CZ" sz="500" dirty="0"/>
          </a:p>
          <a:p>
            <a:r>
              <a:rPr lang="cs-CZ" u="sng" dirty="0"/>
              <a:t>vybrané volně dostupné korpusy mluveného jazyka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 češtinu</a:t>
            </a:r>
          </a:p>
          <a:p>
            <a:pPr lvl="2"/>
            <a:r>
              <a:rPr lang="cs-CZ" dirty="0"/>
              <a:t>korpusy ČNK (ORTOFON, řada ORAL, neformální nepřipravené dialogy; korpus ORAL2013 obsahuje i zvuk)</a:t>
            </a:r>
          </a:p>
          <a:p>
            <a:pPr lvl="1"/>
            <a:r>
              <a:rPr lang="cs-CZ" dirty="0"/>
              <a:t>pro angličtinu</a:t>
            </a:r>
          </a:p>
          <a:p>
            <a:pPr lvl="2"/>
            <a:r>
              <a:rPr lang="cs-CZ" dirty="0"/>
              <a:t>mluvená část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Corpus, BNC (spontánní jazyk i připravené promluvy)</a:t>
            </a:r>
          </a:p>
          <a:p>
            <a:pPr lvl="2"/>
            <a:r>
              <a:rPr lang="cs-CZ" dirty="0"/>
              <a:t>část </a:t>
            </a:r>
            <a:r>
              <a:rPr lang="cs-CZ" dirty="0" err="1"/>
              <a:t>Spoken</a:t>
            </a:r>
            <a:r>
              <a:rPr lang="cs-CZ" dirty="0"/>
              <a:t>, Corpus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(přepisy TV a rozhlasových pořadů)</a:t>
            </a:r>
          </a:p>
          <a:p>
            <a:pPr lvl="2">
              <a:buNone/>
            </a:pPr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63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Paralelní korpusy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1272" y="914400"/>
            <a:ext cx="9176671" cy="5798371"/>
          </a:xfrm>
        </p:spPr>
        <p:txBody>
          <a:bodyPr>
            <a:normAutofit/>
          </a:bodyPr>
          <a:lstStyle/>
          <a:p>
            <a:r>
              <a:rPr lang="cs-CZ" dirty="0"/>
              <a:t>vícejazyčné korpusy obsahující původní texty a jejich překlady do jednoho či více jazyků</a:t>
            </a:r>
          </a:p>
          <a:p>
            <a:r>
              <a:rPr lang="cs-CZ" dirty="0"/>
              <a:t>originál a překlad jsou k sobě zarovnány po větách/souvětích a zobrazeny paralelně vedle sebe, takže je možné najít překlad slova či fráze</a:t>
            </a:r>
          </a:p>
          <a:p>
            <a:r>
              <a:rPr lang="cs-CZ" dirty="0"/>
              <a:t>obsahují zpravidla publicistické, právní či administrativní texty nebo beletrii</a:t>
            </a:r>
          </a:p>
          <a:p>
            <a:pPr>
              <a:buNone/>
            </a:pPr>
            <a:endParaRPr lang="cs-CZ" sz="500" dirty="0"/>
          </a:p>
          <a:p>
            <a:r>
              <a:rPr lang="cs-CZ" u="sng" dirty="0"/>
              <a:t>vybrané volně dostupné paralelní korpusy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 češtinu a dalších téměř 40 jazyků</a:t>
            </a:r>
          </a:p>
          <a:p>
            <a:pPr lvl="2"/>
            <a:r>
              <a:rPr lang="cs-CZ" dirty="0" err="1"/>
              <a:t>InterCorp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korpus.cz/</a:t>
            </a:r>
            <a:r>
              <a:rPr lang="cs-CZ" dirty="0" err="1">
                <a:hlinkClick r:id="rId2"/>
              </a:rPr>
              <a:t>intercorp</a:t>
            </a:r>
            <a:r>
              <a:rPr lang="cs-CZ" dirty="0"/>
              <a:t>)</a:t>
            </a:r>
          </a:p>
          <a:p>
            <a:pPr lvl="2">
              <a:buNone/>
            </a:pPr>
            <a:endParaRPr lang="cs-CZ" dirty="0"/>
          </a:p>
          <a:p>
            <a:pPr lvl="2"/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277" y="4412427"/>
            <a:ext cx="8596668" cy="177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0"/>
            <a:ext cx="8596668" cy="1011219"/>
          </a:xfrm>
        </p:spPr>
        <p:txBody>
          <a:bodyPr/>
          <a:lstStyle/>
          <a:p>
            <a:r>
              <a:rPr lang="cs-CZ" dirty="0"/>
              <a:t>Dostupné korpusy ČNK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487" y="666974"/>
            <a:ext cx="9749189" cy="6045798"/>
          </a:xfrm>
        </p:spPr>
        <p:txBody>
          <a:bodyPr>
            <a:normAutofit/>
          </a:bodyPr>
          <a:lstStyle/>
          <a:p>
            <a:r>
              <a:rPr lang="cs-CZ" dirty="0"/>
              <a:t>všechny korpusy ČNK jsou zdarma přístupné přes </a:t>
            </a:r>
            <a:r>
              <a:rPr lang="cs-CZ" dirty="0">
                <a:solidFill>
                  <a:schemeClr val="accent5"/>
                </a:solidFill>
              </a:rPr>
              <a:t>webový portál </a:t>
            </a:r>
            <a:r>
              <a:rPr lang="cs-CZ" dirty="0">
                <a:hlinkClick r:id="rId2"/>
              </a:rPr>
              <a:t>www.korpus.cz</a:t>
            </a:r>
            <a:endParaRPr lang="cs-CZ" dirty="0">
              <a:solidFill>
                <a:schemeClr val="accent5"/>
              </a:solidFill>
            </a:endParaRPr>
          </a:p>
          <a:p>
            <a:r>
              <a:rPr lang="cs-CZ" dirty="0"/>
              <a:t>na portále naleznete:</a:t>
            </a:r>
          </a:p>
          <a:p>
            <a:pPr lvl="1"/>
            <a:r>
              <a:rPr lang="cs-CZ" dirty="0"/>
              <a:t>rozhraní </a:t>
            </a:r>
            <a:r>
              <a:rPr lang="cs-CZ" dirty="0" err="1">
                <a:solidFill>
                  <a:schemeClr val="accent2"/>
                </a:solidFill>
              </a:rPr>
              <a:t>KonText</a:t>
            </a:r>
            <a:r>
              <a:rPr lang="cs-CZ" dirty="0"/>
              <a:t> – pro registrovaný přístup ke všem korpusům (psaným, mluveným i paralelním)</a:t>
            </a:r>
          </a:p>
          <a:p>
            <a:pPr lvl="1"/>
            <a:r>
              <a:rPr lang="cs-CZ" dirty="0"/>
              <a:t>specializované korpusové nástroje (bez nutnosti registrace)</a:t>
            </a:r>
          </a:p>
          <a:p>
            <a:pPr lvl="2"/>
            <a:r>
              <a:rPr lang="cs-CZ" sz="1500" dirty="0">
                <a:solidFill>
                  <a:schemeClr val="accent4"/>
                </a:solidFill>
              </a:rPr>
              <a:t>SyD</a:t>
            </a:r>
            <a:r>
              <a:rPr lang="cs-CZ" sz="1500" dirty="0"/>
              <a:t> – pro porovnávání variant v psané a mluvené češtině a/nebo z hlediska historického vývoje</a:t>
            </a:r>
          </a:p>
          <a:p>
            <a:pPr lvl="2"/>
            <a:r>
              <a:rPr lang="cs-CZ" sz="1500" dirty="0">
                <a:solidFill>
                  <a:schemeClr val="accent4"/>
                </a:solidFill>
              </a:rPr>
              <a:t>Treq</a:t>
            </a:r>
            <a:r>
              <a:rPr lang="cs-CZ" sz="1500" dirty="0"/>
              <a:t> – online „slovník“ pro češtinu a 39 jazyků založený na paralelním korpusu </a:t>
            </a:r>
            <a:r>
              <a:rPr lang="cs-CZ" sz="1500" dirty="0" err="1"/>
              <a:t>InterCorp</a:t>
            </a:r>
            <a:endParaRPr lang="cs-CZ" sz="1500" dirty="0"/>
          </a:p>
          <a:p>
            <a:pPr lvl="2"/>
            <a:r>
              <a:rPr lang="cs-CZ" sz="1500" dirty="0" err="1">
                <a:solidFill>
                  <a:schemeClr val="accent4"/>
                </a:solidFill>
              </a:rPr>
              <a:t>Morfio</a:t>
            </a:r>
            <a:r>
              <a:rPr lang="cs-CZ" sz="1500" dirty="0"/>
              <a:t> – pro průzkum slovotvorby (např. hledání slov podle předpon a přípon)</a:t>
            </a:r>
          </a:p>
          <a:p>
            <a:pPr lvl="2"/>
            <a:r>
              <a:rPr lang="cs-CZ" sz="1500" dirty="0" err="1">
                <a:solidFill>
                  <a:schemeClr val="accent4"/>
                </a:solidFill>
              </a:rPr>
              <a:t>KWords</a:t>
            </a:r>
            <a:r>
              <a:rPr lang="cs-CZ" sz="1500" dirty="0"/>
              <a:t> – pro vyhledání klíčových slov v textu (i literárním)</a:t>
            </a:r>
          </a:p>
          <a:p>
            <a:pPr lvl="1"/>
            <a:r>
              <a:rPr lang="cs-CZ" dirty="0" err="1"/>
              <a:t>Wiki</a:t>
            </a:r>
            <a:r>
              <a:rPr lang="cs-CZ" dirty="0"/>
              <a:t>, obsahující návod, jak s korpusy a s rozhraním pracovat, a seznam všech dostupných korpusů s jejich charakteristikami</a:t>
            </a:r>
          </a:p>
          <a:p>
            <a:pPr>
              <a:buNone/>
            </a:pPr>
            <a:endParaRPr lang="cs-CZ" sz="500" dirty="0"/>
          </a:p>
          <a:p>
            <a:pPr lvl="2">
              <a:buNone/>
            </a:pPr>
            <a:endParaRPr lang="cs-CZ" dirty="0"/>
          </a:p>
          <a:p>
            <a:pPr lvl="2"/>
            <a:endParaRPr lang="cs-CZ" dirty="0"/>
          </a:p>
        </p:txBody>
      </p:sp>
      <p:pic>
        <p:nvPicPr>
          <p:cNvPr id="5" name="Obrázek 4" descr="port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825" y="4425433"/>
            <a:ext cx="7198684" cy="23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Práce s korpusem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68189"/>
            <a:ext cx="8596668" cy="5400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accent5"/>
                </a:solidFill>
              </a:rPr>
              <a:t>s korpusem </a:t>
            </a:r>
            <a:r>
              <a:rPr lang="cs-CZ" sz="2000" dirty="0"/>
              <a:t>coby souborem textů (s různými značkami u slov a informacemi o textech) nelze </a:t>
            </a:r>
            <a:r>
              <a:rPr lang="cs-CZ" sz="2000" dirty="0">
                <a:solidFill>
                  <a:schemeClr val="accent5"/>
                </a:solidFill>
              </a:rPr>
              <a:t>pracovat</a:t>
            </a:r>
            <a:r>
              <a:rPr lang="cs-CZ" sz="2000" dirty="0"/>
              <a:t> přímo jako s klasickým textem, ale </a:t>
            </a:r>
            <a:r>
              <a:rPr lang="cs-CZ" sz="2000" dirty="0">
                <a:solidFill>
                  <a:schemeClr val="accent5"/>
                </a:solidFill>
              </a:rPr>
              <a:t>skrze rozhraní nebo nějaký korpusový nástroj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většina rozhraní (např. </a:t>
            </a:r>
            <a:r>
              <a:rPr lang="cs-CZ" sz="2000" dirty="0" err="1"/>
              <a:t>KonText</a:t>
            </a:r>
            <a:r>
              <a:rPr lang="cs-CZ" sz="2000" dirty="0"/>
              <a:t>, BNC-Web, corpus.</a:t>
            </a:r>
            <a:r>
              <a:rPr lang="cs-CZ" sz="2000" dirty="0" err="1"/>
              <a:t>byu.edu</a:t>
            </a:r>
            <a:r>
              <a:rPr lang="cs-CZ" sz="2000" dirty="0"/>
              <a:t>) vyžaduje </a:t>
            </a:r>
            <a:r>
              <a:rPr lang="cs-CZ" sz="2000" dirty="0">
                <a:solidFill>
                  <a:schemeClr val="tx2"/>
                </a:solidFill>
              </a:rPr>
              <a:t>krátkou registraci </a:t>
            </a:r>
            <a:r>
              <a:rPr lang="cs-CZ" sz="2000" dirty="0"/>
              <a:t>(online), kdy uživatel získá přístupové údaje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korpusové nástroje, které korpus využívají jako zdroj dat, jsou zpravidla bez registrace, přístupné všem online (např. </a:t>
            </a:r>
            <a:r>
              <a:rPr lang="cs-CZ" sz="2000" dirty="0" err="1"/>
              <a:t>SyD</a:t>
            </a:r>
            <a:r>
              <a:rPr lang="cs-CZ" sz="2000" dirty="0"/>
              <a:t>)</a:t>
            </a:r>
            <a:endParaRPr lang="cs-CZ" sz="2000" dirty="0">
              <a:solidFill>
                <a:schemeClr val="accent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existují i programy, které umožňují pracovat s vlastními texty jako s korpusem (např. </a:t>
            </a:r>
            <a:r>
              <a:rPr lang="cs-CZ" sz="2000" dirty="0" err="1"/>
              <a:t>AntConc</a:t>
            </a:r>
            <a:r>
              <a:rPr lang="cs-CZ" sz="2000" dirty="0"/>
              <a:t>, </a:t>
            </a:r>
            <a:r>
              <a:rPr lang="cs-CZ" sz="2000" dirty="0" err="1"/>
              <a:t>LancsBox</a:t>
            </a:r>
            <a:r>
              <a:rPr lang="cs-CZ" sz="2000" dirty="0"/>
              <a:t> nebo komerční </a:t>
            </a:r>
            <a:r>
              <a:rPr lang="cs-CZ" sz="2000" dirty="0" err="1"/>
              <a:t>WordSmith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Obsah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968189"/>
            <a:ext cx="9445613" cy="558321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charakteristika jazykového korpusu (co je korpus)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proč je dobré korpusy využívat ve výuce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popis vzniku korpusu (jak korpus vzniká a jak vypadá text v korpusu)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rozdíly mezi korpusy v různých jazycích (na co si dát pozor)</a:t>
            </a:r>
            <a:endParaRPr lang="cs-CZ" sz="7200" dirty="0">
              <a:solidFill>
                <a:schemeClr val="accent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typy korpusů a jejich specifika (v čem se liší)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dostupné korpusy a korpusové nástroje Českého národního korpusu (a kde je najít)</a:t>
            </a:r>
            <a:endParaRPr lang="cs-CZ" sz="720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cvičení k procvičení lekce aneb vyzkoušejte si sami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1. jak zvolit správný korpus a nástroj pro jeho analýzu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2. co všechno se lze dozvědět o textu/mluvčím v korpusu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endParaRPr lang="cs-CZ" sz="7200" dirty="0"/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endParaRPr lang="cs-CZ" sz="72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4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Korpusový vyhledávač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627321"/>
            <a:ext cx="8596668" cy="57412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Příklad korpusového vyhledávače (</a:t>
            </a:r>
            <a:r>
              <a:rPr lang="cs-CZ" sz="2000" dirty="0" err="1"/>
              <a:t>KonText</a:t>
            </a:r>
            <a:r>
              <a:rPr lang="cs-CZ" sz="2000" dirty="0"/>
              <a:t>) – úvodní vyhledávací pole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kon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5" y="1374997"/>
            <a:ext cx="8770885" cy="4993906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2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Korpusový vyhledávač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627321"/>
            <a:ext cx="8596668" cy="57412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Příklad korpusového vyhledávače (</a:t>
            </a:r>
            <a:r>
              <a:rPr lang="cs-CZ" sz="2000" dirty="0" err="1"/>
              <a:t>KonText</a:t>
            </a:r>
            <a:r>
              <a:rPr lang="cs-CZ" sz="2000" dirty="0"/>
              <a:t>) – vyhledané slovo </a:t>
            </a:r>
            <a:r>
              <a:rPr lang="cs-CZ" sz="2000" i="1" dirty="0"/>
              <a:t>kočka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kontex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5" y="1424763"/>
            <a:ext cx="8739602" cy="4954772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2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979343" y="0"/>
            <a:ext cx="10227884" cy="1142040"/>
          </a:xfrm>
        </p:spPr>
        <p:txBody>
          <a:bodyPr tIns="38880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Popis korpusového</a:t>
            </a:r>
            <a:r>
              <a:rPr kumimoji="0" lang="cs-CZ" sz="3600" b="0" i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vyhledávače </a:t>
            </a: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KonText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9" name="Zástupný symbol pro obsah 8" descr="kontext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753" y="1659795"/>
            <a:ext cx="10228262" cy="3668180"/>
          </a:xfrm>
        </p:spPr>
      </p:pic>
      <p:sp>
        <p:nvSpPr>
          <p:cNvPr id="10" name="TextovéPole 9"/>
          <p:cNvSpPr txBox="1"/>
          <p:nvPr/>
        </p:nvSpPr>
        <p:spPr>
          <a:xfrm>
            <a:off x="967564" y="93566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odkazy na další korpusové nástroje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 flipH="1">
            <a:off x="2062716" y="1275907"/>
            <a:ext cx="244549" cy="3083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/>
          <p:nvPr/>
        </p:nvCxnSpPr>
        <p:spPr bwMode="auto">
          <a:xfrm>
            <a:off x="2796365" y="1262466"/>
            <a:ext cx="21264" cy="3324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Přímá spojovací šipka 15"/>
          <p:cNvCxnSpPr/>
          <p:nvPr/>
        </p:nvCxnSpPr>
        <p:spPr bwMode="auto">
          <a:xfrm flipH="1">
            <a:off x="2424223" y="1286540"/>
            <a:ext cx="170123" cy="2764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Přímá spojovací šipka 26"/>
          <p:cNvCxnSpPr/>
          <p:nvPr/>
        </p:nvCxnSpPr>
        <p:spPr bwMode="auto">
          <a:xfrm>
            <a:off x="3009014" y="1254642"/>
            <a:ext cx="74429" cy="3296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ovéPole 29"/>
          <p:cNvSpPr txBox="1"/>
          <p:nvPr/>
        </p:nvSpPr>
        <p:spPr>
          <a:xfrm>
            <a:off x="6840280" y="192803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menu korpusového vyhledávače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2" name="Přímá spojovací šipka 31"/>
          <p:cNvCxnSpPr/>
          <p:nvPr/>
        </p:nvCxnSpPr>
        <p:spPr bwMode="auto">
          <a:xfrm flipH="1">
            <a:off x="5741581" y="2123335"/>
            <a:ext cx="1109331" cy="3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ovéPole 36"/>
          <p:cNvSpPr txBox="1"/>
          <p:nvPr/>
        </p:nvSpPr>
        <p:spPr>
          <a:xfrm>
            <a:off x="4766932" y="6000307"/>
            <a:ext cx="45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hledané slovo (KWIC, </a:t>
            </a:r>
            <a:r>
              <a:rPr lang="cs-CZ" i="1" dirty="0" err="1">
                <a:solidFill>
                  <a:schemeClr val="tx2"/>
                </a:solidFill>
              </a:rPr>
              <a:t>key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word</a:t>
            </a:r>
            <a:r>
              <a:rPr lang="cs-CZ" i="1" dirty="0">
                <a:solidFill>
                  <a:schemeClr val="tx2"/>
                </a:solidFill>
              </a:rPr>
              <a:t> in context</a:t>
            </a:r>
            <a:r>
              <a:rPr lang="cs-CZ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9" name="Přímá spojovací šipka 38"/>
          <p:cNvCxnSpPr/>
          <p:nvPr/>
        </p:nvCxnSpPr>
        <p:spPr bwMode="auto">
          <a:xfrm flipV="1">
            <a:off x="6613451" y="5390708"/>
            <a:ext cx="1" cy="6273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ovéPole 41"/>
          <p:cNvSpPr txBox="1"/>
          <p:nvPr/>
        </p:nvSpPr>
        <p:spPr>
          <a:xfrm>
            <a:off x="896681" y="6138530"/>
            <a:ext cx="383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informace o textu (název, autor apod.)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 bwMode="auto">
          <a:xfrm flipH="1" flipV="1">
            <a:off x="1690577" y="5358809"/>
            <a:ext cx="85060" cy="7868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ovéPole 44"/>
          <p:cNvSpPr txBox="1"/>
          <p:nvPr/>
        </p:nvSpPr>
        <p:spPr>
          <a:xfrm>
            <a:off x="7595190" y="5596269"/>
            <a:ext cx="388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konkordanční</a:t>
            </a:r>
            <a:r>
              <a:rPr lang="cs-CZ" dirty="0">
                <a:solidFill>
                  <a:schemeClr val="tx2"/>
                </a:solidFill>
              </a:rPr>
              <a:t> řádky (slovo v kontextu)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9" name="Přímá spojovací šipka 48"/>
          <p:cNvCxnSpPr/>
          <p:nvPr/>
        </p:nvCxnSpPr>
        <p:spPr bwMode="auto">
          <a:xfrm flipH="1" flipV="1">
            <a:off x="8144540" y="5358810"/>
            <a:ext cx="510362" cy="2551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ovéPole 50"/>
          <p:cNvSpPr txBox="1"/>
          <p:nvPr/>
        </p:nvSpPr>
        <p:spPr>
          <a:xfrm>
            <a:off x="7573927" y="7052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tx2"/>
                </a:solidFill>
              </a:rPr>
              <a:t>přihlášený uživatel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3" name="Přímá spojovací šipka 52"/>
          <p:cNvCxnSpPr/>
          <p:nvPr/>
        </p:nvCxnSpPr>
        <p:spPr bwMode="auto">
          <a:xfrm flipH="1">
            <a:off x="10249786" y="1073888"/>
            <a:ext cx="191386" cy="4784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ovéPole 53"/>
          <p:cNvSpPr txBox="1"/>
          <p:nvPr/>
        </p:nvSpPr>
        <p:spPr>
          <a:xfrm>
            <a:off x="4267200" y="2204483"/>
            <a:ext cx="615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přehled kroků (vč. informací o korpusu, v němž se hledá)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5" name="Přímá spojovací šipka 54"/>
          <p:cNvCxnSpPr/>
          <p:nvPr/>
        </p:nvCxnSpPr>
        <p:spPr bwMode="auto">
          <a:xfrm flipH="1">
            <a:off x="3097618" y="2413959"/>
            <a:ext cx="1109331" cy="3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ovéPole 56"/>
          <p:cNvSpPr txBox="1"/>
          <p:nvPr/>
        </p:nvSpPr>
        <p:spPr>
          <a:xfrm>
            <a:off x="4766931" y="93920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manuál a návod, jak vyhledávat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9" name="Přímá spojovací šipka 58"/>
          <p:cNvCxnSpPr/>
          <p:nvPr/>
        </p:nvCxnSpPr>
        <p:spPr bwMode="auto">
          <a:xfrm flipH="1">
            <a:off x="3817088" y="1244009"/>
            <a:ext cx="978197" cy="3402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bdélník 61"/>
          <p:cNvSpPr/>
          <p:nvPr/>
        </p:nvSpPr>
        <p:spPr>
          <a:xfrm>
            <a:off x="0" y="2935989"/>
            <a:ext cx="988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počet výskytů slova v korpusu</a:t>
            </a:r>
            <a:endParaRPr lang="en-US" dirty="0"/>
          </a:p>
        </p:txBody>
      </p:sp>
      <p:cxnSp>
        <p:nvCxnSpPr>
          <p:cNvPr id="64" name="Přímá spojovací šipka 63"/>
          <p:cNvCxnSpPr>
            <a:stCxn id="62" idx="0"/>
          </p:cNvCxnSpPr>
          <p:nvPr/>
        </p:nvCxnSpPr>
        <p:spPr bwMode="auto">
          <a:xfrm flipV="1">
            <a:off x="494414" y="2721935"/>
            <a:ext cx="568842" cy="2140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818" y="2140772"/>
            <a:ext cx="8596668" cy="1011219"/>
          </a:xfrm>
        </p:spPr>
        <p:txBody>
          <a:bodyPr>
            <a:normAutofit fontScale="90000"/>
          </a:bodyPr>
          <a:lstStyle/>
          <a:p>
            <a:r>
              <a:rPr lang="cs-CZ" dirty="0"/>
              <a:t>Lekce 2: Vyzkoušejte si sami = domácí úkol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25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818" y="973123"/>
            <a:ext cx="8778638" cy="4706915"/>
          </a:xfrm>
        </p:spPr>
        <p:txBody>
          <a:bodyPr>
            <a:normAutofit/>
          </a:bodyPr>
          <a:lstStyle/>
          <a:p>
            <a:r>
              <a:rPr lang="cs-CZ" dirty="0"/>
              <a:t>Domácí úkol 1 – Jak zvolit správný korpus?</a:t>
            </a:r>
            <a:br>
              <a:rPr lang="cs-CZ" dirty="0"/>
            </a:br>
            <a:r>
              <a:rPr lang="cs-CZ" sz="2800" dirty="0">
                <a:solidFill>
                  <a:schemeClr val="tx2"/>
                </a:solidFill>
              </a:rPr>
              <a:t>Podívejte se na </a:t>
            </a:r>
            <a:r>
              <a:rPr lang="cs-CZ" sz="2800" dirty="0">
                <a:solidFill>
                  <a:schemeClr val="tx2"/>
                </a:solidFill>
                <a:hlinkClick r:id="rId3"/>
              </a:rPr>
              <a:t>dostupné korpusy ČNK </a:t>
            </a:r>
            <a:r>
              <a:rPr lang="cs-CZ" sz="2800" dirty="0">
                <a:solidFill>
                  <a:schemeClr val="tx2"/>
                </a:solidFill>
              </a:rPr>
              <a:t>a zjistěte: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1) který je největší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2) který obsahuje soukromé dopisy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3) který zahrnuje jen brněnskou mluvu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4) který obsahuje texty nerodilých mluvčích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5) který obsahuje texty žáků základní školy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1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BA181-4D47-4639-A0F3-7CCE4B0D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2 – Jak pracovat s </a:t>
            </a:r>
            <a:r>
              <a:rPr lang="cs-CZ" dirty="0" err="1"/>
              <a:t>metadaty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2047CA-9216-491F-A5C3-CC07F051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Podívejte se na dva následující snímky a napište, co víte o textu, ze kterého pochází hledané slovo.</a:t>
            </a:r>
          </a:p>
          <a:p>
            <a:r>
              <a:rPr lang="cs-CZ" dirty="0"/>
              <a:t>Vysvětlení zkratek naleznete:</a:t>
            </a:r>
          </a:p>
          <a:p>
            <a:pPr lvl="1"/>
            <a:r>
              <a:rPr lang="cs-CZ" dirty="0"/>
              <a:t>pro korpus SYN (první příklad): </a:t>
            </a:r>
            <a:r>
              <a:rPr lang="cs-CZ" dirty="0">
                <a:hlinkClick r:id="rId2"/>
              </a:rPr>
              <a:t>https://wiki.korpus.cz/doku.php/cnk:syn2015</a:t>
            </a:r>
            <a:endParaRPr lang="cs-CZ" dirty="0"/>
          </a:p>
          <a:p>
            <a:pPr lvl="1"/>
            <a:r>
              <a:rPr lang="cs-CZ" dirty="0"/>
              <a:t>pro korpus ORAL (druhý příklad): </a:t>
            </a:r>
            <a:r>
              <a:rPr lang="cs-CZ" dirty="0">
                <a:hlinkClick r:id="rId3"/>
              </a:rPr>
              <a:t>https://wiki.korpus.cz/doku.php/cnk:oral2013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70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2a. Co zjistíme o psaném textu v korpusu?</a:t>
            </a:r>
            <a:br>
              <a:rPr lang="cs-CZ" dirty="0"/>
            </a:br>
            <a:r>
              <a:rPr lang="cs-CZ" dirty="0"/>
              <a:t>příklad. slovo </a:t>
            </a:r>
            <a:r>
              <a:rPr lang="cs-CZ" i="1" dirty="0"/>
              <a:t>vytunelovat</a:t>
            </a:r>
          </a:p>
        </p:txBody>
      </p:sp>
      <p:pic>
        <p:nvPicPr>
          <p:cNvPr id="4" name="Zástupný symbol pro obsah 3" descr="vytun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551" y="1352808"/>
            <a:ext cx="8116052" cy="5220115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2c. Co zjistíme o mluveném textu v korpusu?</a:t>
            </a:r>
            <a:br>
              <a:rPr lang="cs-CZ" dirty="0"/>
            </a:br>
            <a:r>
              <a:rPr lang="cs-CZ" dirty="0"/>
              <a:t>příkladové slovo: tvar </a:t>
            </a:r>
            <a:r>
              <a:rPr lang="cs-CZ" i="1" dirty="0" err="1"/>
              <a:t>byzme</a:t>
            </a:r>
            <a:endParaRPr lang="cs-CZ" i="1" dirty="0"/>
          </a:p>
        </p:txBody>
      </p:sp>
      <p:pic>
        <p:nvPicPr>
          <p:cNvPr id="6" name="Zástupný symbol pro obsah 5" descr="byz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83" y="1412853"/>
            <a:ext cx="8140730" cy="5015179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37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D505E-140A-443F-B29D-249A802F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917"/>
          </a:xfrm>
        </p:spPr>
        <p:txBody>
          <a:bodyPr/>
          <a:lstStyle/>
          <a:p>
            <a:r>
              <a:rPr lang="cs-CZ" dirty="0"/>
              <a:t>Doporučená literatura a citace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D5BD0-219D-4382-A837-E4CBD3ED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3517"/>
            <a:ext cx="8596668" cy="475784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Program </a:t>
            </a:r>
            <a:r>
              <a:rPr lang="cs-CZ" b="1" u="sng" dirty="0" err="1">
                <a:hlinkClick r:id="rId2" tooltip="manualy:syd"/>
              </a:rPr>
              <a:t>SyD</a:t>
            </a:r>
            <a:endParaRPr lang="cs-CZ" dirty="0"/>
          </a:p>
          <a:p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(2011): </a:t>
            </a:r>
            <a:r>
              <a:rPr lang="cs-CZ" dirty="0" err="1"/>
              <a:t>SyD</a:t>
            </a:r>
            <a:r>
              <a:rPr lang="cs-CZ" dirty="0"/>
              <a:t> – Korpusový průzkum variant. FF UK, Praha. Dostupný z WWW: &lt;</a:t>
            </a:r>
            <a:r>
              <a:rPr lang="cs-CZ" u="sng" dirty="0">
                <a:hlinkClick r:id="rId3" tooltip="http://syd.korpus.cz"/>
              </a:rPr>
              <a:t>http://syd.korpus.cz</a:t>
            </a:r>
            <a:r>
              <a:rPr lang="cs-CZ" dirty="0"/>
              <a:t>&gt;.</a:t>
            </a:r>
          </a:p>
          <a:p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(2011): Výzkum variability v korpusech češtiny. In: František Čermák (</a:t>
            </a:r>
            <a:r>
              <a:rPr lang="cs-CZ" dirty="0" err="1"/>
              <a:t>ed</a:t>
            </a:r>
            <a:r>
              <a:rPr lang="cs-CZ" dirty="0"/>
              <a:t>.): </a:t>
            </a:r>
            <a:r>
              <a:rPr lang="cs-CZ" i="1" dirty="0"/>
              <a:t>Korpusová lingvistika Praha 2011. 2. Výzkum a výstavba korpusů.</a:t>
            </a:r>
            <a:r>
              <a:rPr lang="cs-CZ" dirty="0"/>
              <a:t> NLN, Praha, s. 184–195.</a:t>
            </a:r>
          </a:p>
          <a:p>
            <a:r>
              <a:rPr lang="cs-CZ" b="1" dirty="0"/>
              <a:t>Program </a:t>
            </a:r>
            <a:r>
              <a:rPr lang="cs-CZ" b="1" u="sng" dirty="0" err="1">
                <a:hlinkClick r:id="rId4" tooltip="manualy:morfio"/>
              </a:rPr>
              <a:t>Morfio</a:t>
            </a:r>
            <a:endParaRPr lang="cs-CZ" dirty="0"/>
          </a:p>
          <a:p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(2013): </a:t>
            </a:r>
            <a:r>
              <a:rPr lang="cs-CZ" dirty="0" err="1"/>
              <a:t>Morfio</a:t>
            </a:r>
            <a:r>
              <a:rPr lang="cs-CZ" dirty="0"/>
              <a:t>. FF UK, Praha. Dostupný z WWW: &lt;</a:t>
            </a:r>
            <a:r>
              <a:rPr lang="cs-CZ" u="sng" dirty="0">
                <a:hlinkClick r:id="rId5" tooltip="http://morfio.korpus.cz"/>
              </a:rPr>
              <a:t>http://morfio.korpus.cz</a:t>
            </a:r>
            <a:r>
              <a:rPr lang="cs-CZ" dirty="0"/>
              <a:t>&gt;.</a:t>
            </a:r>
          </a:p>
          <a:p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(2013): Nástroj pro slovotvornou analýzu jazykového korpusu. </a:t>
            </a:r>
            <a:r>
              <a:rPr lang="cs-CZ" i="1" dirty="0"/>
              <a:t>Gramatika a korpus 2012</a:t>
            </a:r>
            <a:r>
              <a:rPr lang="cs-CZ" dirty="0"/>
              <a:t>. Gaudeamus, Hradec Králové.</a:t>
            </a:r>
          </a:p>
          <a:p>
            <a:r>
              <a:rPr lang="cs-CZ" b="1" dirty="0"/>
              <a:t>Program </a:t>
            </a:r>
            <a:r>
              <a:rPr lang="cs-CZ" b="1" u="sng" dirty="0" err="1">
                <a:hlinkClick r:id="rId6" tooltip="manualy:kwords"/>
              </a:rPr>
              <a:t>KWords</a:t>
            </a:r>
            <a:endParaRPr lang="cs-CZ" dirty="0"/>
          </a:p>
          <a:p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(2013): </a:t>
            </a:r>
            <a:r>
              <a:rPr lang="cs-CZ" dirty="0" err="1"/>
              <a:t>KWords</a:t>
            </a:r>
            <a:r>
              <a:rPr lang="cs-CZ" dirty="0"/>
              <a:t>. FF UK, Praha. Dostupný z WWW: &lt;</a:t>
            </a:r>
            <a:r>
              <a:rPr lang="cs-CZ" u="sng" dirty="0">
                <a:hlinkClick r:id="rId7" tooltip="http://kwords.korpus.cz"/>
              </a:rPr>
              <a:t>http://kwords.korpus.cz</a:t>
            </a:r>
            <a:r>
              <a:rPr lang="cs-CZ" dirty="0"/>
              <a:t>&gt;.</a:t>
            </a:r>
          </a:p>
          <a:p>
            <a:r>
              <a:rPr lang="cs-CZ" b="1" dirty="0"/>
              <a:t>Program </a:t>
            </a:r>
            <a:r>
              <a:rPr lang="cs-CZ" b="1" u="sng" dirty="0" err="1">
                <a:hlinkClick r:id="rId8" tooltip="manualy:treq"/>
              </a:rPr>
              <a:t>Treq</a:t>
            </a:r>
            <a:endParaRPr lang="cs-CZ" dirty="0"/>
          </a:p>
          <a:p>
            <a:r>
              <a:rPr lang="cs-CZ" dirty="0"/>
              <a:t>Martin Vavřín – Alexandr Rosen (2015): </a:t>
            </a:r>
            <a:r>
              <a:rPr lang="cs-CZ" dirty="0" err="1"/>
              <a:t>Treq</a:t>
            </a:r>
            <a:r>
              <a:rPr lang="cs-CZ" dirty="0"/>
              <a:t>. FF UK, Praha. Dostupný z WWW: &lt;</a:t>
            </a:r>
            <a:r>
              <a:rPr lang="cs-CZ" u="sng" dirty="0">
                <a:hlinkClick r:id="rId9" tooltip="http://treq.korpus.cz"/>
              </a:rPr>
              <a:t>http://treq.korpus.cz</a:t>
            </a:r>
            <a:r>
              <a:rPr lang="cs-CZ" dirty="0"/>
              <a:t>&gt;.</a:t>
            </a:r>
          </a:p>
          <a:p>
            <a:r>
              <a:rPr lang="cs-CZ" dirty="0"/>
              <a:t>Michal Škrabal – Martin Vavřín (2017): Databáze překladových ekvivalentů </a:t>
            </a:r>
            <a:r>
              <a:rPr lang="cs-CZ" dirty="0" err="1"/>
              <a:t>Treq</a:t>
            </a:r>
            <a:r>
              <a:rPr lang="cs-CZ" dirty="0"/>
              <a:t>. </a:t>
            </a:r>
            <a:r>
              <a:rPr lang="cs-CZ" i="1" dirty="0"/>
              <a:t>Časopis pro moderní filologii</a:t>
            </a:r>
            <a:r>
              <a:rPr lang="cs-CZ" dirty="0"/>
              <a:t> 99 (2), s. 245–260.</a:t>
            </a:r>
          </a:p>
          <a:p>
            <a:r>
              <a:rPr lang="cs-CZ" dirty="0"/>
              <a:t>Michal Škrabal – Martin Vavřín (2017):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Equivalents</a:t>
            </a:r>
            <a:r>
              <a:rPr lang="cs-CZ" dirty="0"/>
              <a:t> Database (</a:t>
            </a:r>
            <a:r>
              <a:rPr lang="cs-CZ" dirty="0" err="1"/>
              <a:t>Treq</a:t>
            </a:r>
            <a:r>
              <a:rPr lang="cs-CZ" dirty="0"/>
              <a:t>) as a </a:t>
            </a:r>
            <a:r>
              <a:rPr lang="cs-CZ" dirty="0" err="1"/>
              <a:t>Lexicographer’s</a:t>
            </a:r>
            <a:r>
              <a:rPr lang="cs-CZ" dirty="0"/>
              <a:t> Aid. In: I. Kosem et al. (</a:t>
            </a:r>
            <a:r>
              <a:rPr lang="cs-CZ" dirty="0" err="1"/>
              <a:t>eds</a:t>
            </a:r>
            <a:r>
              <a:rPr lang="cs-CZ" dirty="0"/>
              <a:t>): </a:t>
            </a:r>
            <a:r>
              <a:rPr lang="cs-CZ" i="1" dirty="0" err="1"/>
              <a:t>Electronic</a:t>
            </a:r>
            <a:r>
              <a:rPr lang="cs-CZ" i="1" dirty="0"/>
              <a:t> </a:t>
            </a:r>
            <a:r>
              <a:rPr lang="cs-CZ" i="1" dirty="0" err="1"/>
              <a:t>lexicography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21st </a:t>
            </a:r>
            <a:r>
              <a:rPr lang="cs-CZ" i="1" dirty="0" err="1"/>
              <a:t>century</a:t>
            </a:r>
            <a:r>
              <a:rPr lang="cs-CZ" i="1" dirty="0"/>
              <a:t>. </a:t>
            </a:r>
            <a:r>
              <a:rPr lang="cs-CZ" i="1" dirty="0" err="1"/>
              <a:t>Proceedings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eLex</a:t>
            </a:r>
            <a:r>
              <a:rPr lang="cs-CZ" i="1" dirty="0"/>
              <a:t> 2017 </a:t>
            </a:r>
            <a:r>
              <a:rPr lang="cs-CZ" i="1" dirty="0" err="1"/>
              <a:t>conference</a:t>
            </a:r>
            <a:r>
              <a:rPr lang="cs-CZ" dirty="0"/>
              <a:t>. </a:t>
            </a:r>
            <a:r>
              <a:rPr lang="cs-CZ" dirty="0" err="1"/>
              <a:t>Lexical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CZ, s. r. o., Leiden, s. 124–137.</a:t>
            </a:r>
          </a:p>
          <a:p>
            <a:r>
              <a:rPr lang="cs-CZ" dirty="0"/>
              <a:t>Ukázka citace  - korpus CZESL-</a:t>
            </a:r>
            <a:r>
              <a:rPr lang="cs-CZ" dirty="0" err="1"/>
              <a:t>plain</a:t>
            </a:r>
            <a:r>
              <a:rPr lang="cs-CZ" dirty="0"/>
              <a:t>:</a:t>
            </a:r>
          </a:p>
          <a:p>
            <a:r>
              <a:rPr lang="cs-CZ" dirty="0"/>
              <a:t>Šebesta, K. – Bedřichová, Z. – Hana, J. – Hlaváčková, E. – Hnátková, M. – Hrdlička, M. – </a:t>
            </a:r>
            <a:r>
              <a:rPr lang="cs-CZ" dirty="0" err="1"/>
              <a:t>Janeš</a:t>
            </a:r>
            <a:r>
              <a:rPr lang="cs-CZ" dirty="0"/>
              <a:t>, P. – Jelínek, T. – Křen, M. – Lábus, V. – </a:t>
            </a:r>
            <a:r>
              <a:rPr lang="cs-CZ" dirty="0" err="1"/>
              <a:t>Lundáková</a:t>
            </a:r>
            <a:r>
              <a:rPr lang="cs-CZ" dirty="0"/>
              <a:t>, K. – </a:t>
            </a:r>
            <a:r>
              <a:rPr lang="cs-CZ" dirty="0" err="1"/>
              <a:t>Petkevič</a:t>
            </a:r>
            <a:r>
              <a:rPr lang="cs-CZ" dirty="0"/>
              <a:t>, V. – </a:t>
            </a:r>
            <a:r>
              <a:rPr lang="cs-CZ" dirty="0" err="1"/>
              <a:t>Pierscieniak</a:t>
            </a:r>
            <a:r>
              <a:rPr lang="cs-CZ" dirty="0"/>
              <a:t>, P. – Procházka, P. – Rosen, A. – Skoumalová, H. – Škodová, S. – Šormová, K. – </a:t>
            </a:r>
            <a:r>
              <a:rPr lang="cs-CZ" dirty="0" err="1"/>
              <a:t>Štindlová</a:t>
            </a:r>
            <a:r>
              <a:rPr lang="cs-CZ" dirty="0"/>
              <a:t>, B.: CZESL-PLAIN: akviziční korpus psané češtiny, zvl. přepisů písemných projevů nerodilých mluvčích, verze 2 z 22. 1. 2014. Ústav Českého národního korpusu FF UK, Praha 2012. Dostupný z WWW: </a:t>
            </a:r>
            <a:r>
              <a:rPr lang="cs-CZ" u="sng" dirty="0">
                <a:hlinkClick r:id="rId10"/>
              </a:rPr>
              <a:t>http://www.korpus.cz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98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tedy ten (jazykový) korpus?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dirty="0"/>
              <a:t>Jazykový korpus (z lat. </a:t>
            </a:r>
            <a:r>
              <a:rPr lang="cs-CZ" i="1" dirty="0"/>
              <a:t>corpus</a:t>
            </a:r>
            <a:r>
              <a:rPr lang="cs-CZ" dirty="0"/>
              <a:t> „tělo, těleso“) je rozsáhlý soubor </a:t>
            </a:r>
            <a:r>
              <a:rPr lang="cs-CZ" b="1" dirty="0"/>
              <a:t>autentických textů</a:t>
            </a:r>
            <a:r>
              <a:rPr lang="cs-CZ" dirty="0"/>
              <a:t> (psaných nebo mluvených) převedený do </a:t>
            </a:r>
            <a:r>
              <a:rPr lang="cs-CZ" b="1" dirty="0"/>
              <a:t>elektronické podoby</a:t>
            </a:r>
            <a:r>
              <a:rPr lang="cs-CZ" dirty="0"/>
              <a:t> v jednotném formátu tak, aby v něm bylo možné přes specifická rozhraní nebo nástroje jednoduše </a:t>
            </a:r>
            <a:r>
              <a:rPr lang="cs-CZ" b="1" dirty="0"/>
              <a:t>vyhledávat</a:t>
            </a:r>
            <a:r>
              <a:rPr lang="cs-CZ" dirty="0"/>
              <a:t> jazykové jevy.</a:t>
            </a:r>
          </a:p>
          <a:p>
            <a:pPr algn="r">
              <a:buNone/>
            </a:pPr>
            <a:r>
              <a:rPr lang="cs-CZ" dirty="0"/>
              <a:t>(https://wiki.korpus.cz/doku.php/pojmy:korpus)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73240AA-9E5B-451F-8F82-1269A7EE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6391" y="3655537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Charakteristika jazykového korpusu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68189"/>
            <a:ext cx="8596668" cy="5400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Jazykový korpus: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je </a:t>
            </a:r>
            <a:r>
              <a:rPr lang="cs-CZ" sz="2000" dirty="0">
                <a:solidFill>
                  <a:schemeClr val="accent5"/>
                </a:solidFill>
              </a:rPr>
              <a:t>elektronický soubor textů </a:t>
            </a:r>
            <a:r>
              <a:rPr lang="cs-CZ" sz="2000" dirty="0">
                <a:solidFill>
                  <a:schemeClr val="tx2"/>
                </a:solidFill>
              </a:rPr>
              <a:t>(psaných či původně mluvených), </a:t>
            </a:r>
            <a:r>
              <a:rPr lang="cs-CZ" sz="2000" dirty="0"/>
              <a:t>sestavený za nějakým účelem (viz dále typy korpusů)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lze snadno </a:t>
            </a:r>
            <a:r>
              <a:rPr lang="cs-CZ" sz="2000" dirty="0">
                <a:solidFill>
                  <a:schemeClr val="accent4"/>
                </a:solidFill>
              </a:rPr>
              <a:t>prohledávat na počítači </a:t>
            </a:r>
            <a:r>
              <a:rPr lang="cs-CZ" sz="2000" dirty="0"/>
              <a:t>pomocí speciálních vyhledávačů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zahrnuje </a:t>
            </a:r>
            <a:r>
              <a:rPr lang="cs-CZ" sz="2000" dirty="0">
                <a:solidFill>
                  <a:schemeClr val="accent3"/>
                </a:solidFill>
              </a:rPr>
              <a:t>informace o textech či mluvčích </a:t>
            </a:r>
            <a:r>
              <a:rPr lang="cs-CZ" sz="2000" dirty="0">
                <a:solidFill>
                  <a:schemeClr val="tx2"/>
                </a:solidFill>
              </a:rPr>
              <a:t>(tzv. </a:t>
            </a:r>
            <a:r>
              <a:rPr lang="cs-CZ" sz="2000" i="1" dirty="0">
                <a:solidFill>
                  <a:schemeClr val="tx2"/>
                </a:solidFill>
              </a:rPr>
              <a:t>metainformace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  <a:endParaRPr lang="cs-CZ" sz="2000" dirty="0">
              <a:solidFill>
                <a:schemeClr val="accent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zobrazuje </a:t>
            </a:r>
            <a:r>
              <a:rPr lang="cs-CZ" sz="2000" dirty="0">
                <a:solidFill>
                  <a:schemeClr val="accent1"/>
                </a:solidFill>
              </a:rPr>
              <a:t>slova či slovní spojení v jejich přirozeném kontextu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představuje </a:t>
            </a:r>
            <a:r>
              <a:rPr lang="cs-CZ" sz="2000" dirty="0">
                <a:solidFill>
                  <a:schemeClr val="accent2"/>
                </a:solidFill>
              </a:rPr>
              <a:t>základní zdroj informací o jazyce</a:t>
            </a:r>
            <a:r>
              <a:rPr lang="cs-CZ" sz="2000" dirty="0"/>
              <a:t>, který využívají nejen jazykovědci, ale také lexikografové, překladatelé, učitelé a další zájemci o to, jak se píše a mluví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5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Charakteristika jazykového korpusu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78947"/>
            <a:ext cx="8832426" cy="56800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Jazykový korpus </a:t>
            </a:r>
            <a:r>
              <a:rPr lang="cs-CZ" sz="2000" b="1" dirty="0"/>
              <a:t>JE</a:t>
            </a:r>
            <a:r>
              <a:rPr lang="cs-CZ" sz="2000" dirty="0"/>
              <a:t>: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vždy jen </a:t>
            </a:r>
            <a:r>
              <a:rPr lang="cs-CZ" sz="2000" dirty="0">
                <a:solidFill>
                  <a:schemeClr val="accent1"/>
                </a:solidFill>
              </a:rPr>
              <a:t>vzorek jazyka</a:t>
            </a:r>
            <a:r>
              <a:rPr lang="cs-CZ" sz="2000" dirty="0"/>
              <a:t>, nikdy nebude možné v něm najít úplně všechno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accent1"/>
                </a:solidFill>
              </a:rPr>
              <a:t>autentický materiál</a:t>
            </a:r>
            <a:r>
              <a:rPr lang="cs-CZ" sz="2000" dirty="0"/>
              <a:t>, který neprochází dodatečnou korekturou (např. opravou nespisovných tvarů na spisovné u mluveného jazyka)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800" dirty="0"/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tx2"/>
                </a:solidFill>
              </a:rPr>
              <a:t>Jazykový korpus </a:t>
            </a:r>
            <a:r>
              <a:rPr lang="cs-CZ" sz="2000" b="1" dirty="0">
                <a:solidFill>
                  <a:schemeClr val="tx2"/>
                </a:solidFill>
              </a:rPr>
              <a:t>NENÍ</a:t>
            </a:r>
            <a:r>
              <a:rPr lang="cs-CZ" sz="2000" dirty="0">
                <a:solidFill>
                  <a:schemeClr val="tx2"/>
                </a:solidFill>
              </a:rPr>
              <a:t>:</a:t>
            </a:r>
            <a:endParaRPr lang="cs-CZ" sz="2000" dirty="0">
              <a:solidFill>
                <a:schemeClr val="accent3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obdobou </a:t>
            </a:r>
            <a:r>
              <a:rPr lang="cs-CZ" sz="2000" dirty="0">
                <a:solidFill>
                  <a:schemeClr val="accent5"/>
                </a:solidFill>
              </a:rPr>
              <a:t>pravidel pravopisu</a:t>
            </a:r>
            <a:r>
              <a:rPr lang="cs-CZ" sz="2000" dirty="0">
                <a:solidFill>
                  <a:schemeClr val="tx2"/>
                </a:solidFill>
              </a:rPr>
              <a:t>; nemá tedy kodifikační platnost, ale svou podstatou může poukázat na přijatelnost či obvyklost jazykových prostředků pro konkrétní jazykovou situaci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pouhý </a:t>
            </a:r>
            <a:r>
              <a:rPr lang="cs-CZ" sz="2000" dirty="0">
                <a:solidFill>
                  <a:schemeClr val="accent5"/>
                </a:solidFill>
              </a:rPr>
              <a:t>slovník</a:t>
            </a:r>
            <a:r>
              <a:rPr lang="cs-CZ" sz="2000" dirty="0"/>
              <a:t> se seznamem hesel, obsahuje totiž celé texty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66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využití korpusů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cs-CZ" dirty="0"/>
              <a:t>korpusy jsou </a:t>
            </a:r>
            <a:r>
              <a:rPr lang="cs-CZ" dirty="0">
                <a:solidFill>
                  <a:schemeClr val="accent1"/>
                </a:solidFill>
              </a:rPr>
              <a:t>dostupné odkudkoli</a:t>
            </a:r>
            <a:r>
              <a:rPr lang="cs-CZ" dirty="0"/>
              <a:t>, kde je připojení na internet</a:t>
            </a:r>
          </a:p>
          <a:p>
            <a:r>
              <a:rPr lang="cs-CZ" dirty="0"/>
              <a:t>obsahují jen </a:t>
            </a:r>
            <a:r>
              <a:rPr lang="cs-CZ" dirty="0">
                <a:solidFill>
                  <a:schemeClr val="accent1"/>
                </a:solidFill>
              </a:rPr>
              <a:t>autentické texty </a:t>
            </a:r>
            <a:r>
              <a:rPr lang="cs-CZ" dirty="0"/>
              <a:t>z mnoha různých oblastí, nikoli vymyšlené či vzorové věty </a:t>
            </a:r>
          </a:p>
          <a:p>
            <a:r>
              <a:rPr lang="cs-CZ" dirty="0"/>
              <a:t>ukazují, jak se skutečně píše a mluví v současné češtině</a:t>
            </a:r>
          </a:p>
          <a:p>
            <a:r>
              <a:rPr lang="cs-CZ" dirty="0"/>
              <a:t>využití počítačů ve výuce češtiny je </a:t>
            </a:r>
            <a:r>
              <a:rPr lang="cs-CZ" dirty="0">
                <a:solidFill>
                  <a:schemeClr val="accent1"/>
                </a:solidFill>
              </a:rPr>
              <a:t>pro žáky lákavé </a:t>
            </a:r>
            <a:r>
              <a:rPr lang="cs-CZ" dirty="0"/>
              <a:t>(ověřeno na pilotních projektech)</a:t>
            </a:r>
          </a:p>
          <a:p>
            <a:r>
              <a:rPr lang="cs-CZ" dirty="0"/>
              <a:t>práce s korpusy podporuje (nejen jazykovou) zvídavost</a:t>
            </a:r>
          </a:p>
          <a:p>
            <a:pPr lvl="1"/>
            <a:r>
              <a:rPr lang="cs-CZ" dirty="0"/>
              <a:t>žáci mohou ověřovat tvrzení z gramatik a/nebo učebnic a příruček, zkoumat dublety a jejich užití, stylové varianty aj.</a:t>
            </a:r>
          </a:p>
          <a:p>
            <a:pPr lvl="1"/>
            <a:r>
              <a:rPr lang="cs-CZ" dirty="0"/>
              <a:t>sami objevují, jak jazyk funguje a co je v něm typické a co netypické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využití korpusů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>
                <a:solidFill>
                  <a:schemeClr val="accent4"/>
                </a:solidFill>
              </a:rPr>
              <a:t>přímo ve výuce</a:t>
            </a:r>
          </a:p>
          <a:p>
            <a:pPr marL="914400" lvl="1" indent="-514350"/>
            <a:r>
              <a:rPr lang="cs-CZ" dirty="0"/>
              <a:t>tzv. </a:t>
            </a:r>
            <a:r>
              <a:rPr lang="cs-CZ" dirty="0" err="1"/>
              <a:t>hands</a:t>
            </a:r>
            <a:r>
              <a:rPr lang="cs-CZ" dirty="0"/>
              <a:t>-on: žáci sami vyhledávají v korpusu a řeší úlohy</a:t>
            </a:r>
          </a:p>
          <a:p>
            <a:pPr marL="914400" lvl="1" indent="-514350"/>
            <a:r>
              <a:rPr lang="cs-CZ" dirty="0"/>
              <a:t>tzv. </a:t>
            </a:r>
            <a:r>
              <a:rPr lang="cs-CZ" dirty="0" err="1"/>
              <a:t>hands-off</a:t>
            </a:r>
            <a:r>
              <a:rPr lang="cs-CZ" dirty="0"/>
              <a:t>: žáci řeší úlohy a cvičení, které učitel předtím vytvořil na základě dat z korpusu (nepotřebují tedy k vypracování počítač)</a:t>
            </a:r>
          </a:p>
          <a:p>
            <a:pPr marL="400050" lvl="1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accent4"/>
                </a:solidFill>
              </a:rPr>
              <a:t>v běžné praxi </a:t>
            </a:r>
            <a:r>
              <a:rPr lang="cs-CZ" dirty="0"/>
              <a:t>(pro učitele i žáky)</a:t>
            </a:r>
          </a:p>
          <a:p>
            <a:pPr marL="914400" lvl="1" indent="-514350"/>
            <a:r>
              <a:rPr lang="cs-CZ" dirty="0"/>
              <a:t>korpus jako slovník, encyklopedie, jazyková příručka (např. pro ověření použití dvou variant apod.), zdroj inspirace pro jazykovou zvídavost…</a:t>
            </a:r>
          </a:p>
          <a:p>
            <a:pPr marL="514350" indent="-514350">
              <a:buAutoNum type="alphaLcParenR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4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 z pedagogické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18835"/>
            <a:ext cx="8596668" cy="4522528"/>
          </a:xfrm>
        </p:spPr>
        <p:txBody>
          <a:bodyPr/>
          <a:lstStyle/>
          <a:p>
            <a:pPr marL="514350" indent="-514350"/>
            <a:r>
              <a:rPr lang="cs-CZ" dirty="0"/>
              <a:t>žáci porovnávají </a:t>
            </a:r>
            <a:r>
              <a:rPr lang="cs-CZ" dirty="0">
                <a:solidFill>
                  <a:schemeClr val="accent4"/>
                </a:solidFill>
              </a:rPr>
              <a:t>užití spisovných a nespisovných variant v jazyce</a:t>
            </a:r>
            <a:r>
              <a:rPr lang="cs-CZ" dirty="0"/>
              <a:t>, např. </a:t>
            </a:r>
            <a:r>
              <a:rPr lang="cs-CZ" i="1" dirty="0"/>
              <a:t>bychom</a:t>
            </a:r>
            <a:r>
              <a:rPr lang="cs-CZ" dirty="0"/>
              <a:t> a </a:t>
            </a:r>
            <a:r>
              <a:rPr lang="cs-CZ" i="1" dirty="0" err="1"/>
              <a:t>bysme</a:t>
            </a:r>
            <a:r>
              <a:rPr lang="cs-CZ" dirty="0"/>
              <a:t> (psaný formální v. mluvený spontánní)</a:t>
            </a:r>
          </a:p>
          <a:p>
            <a:pPr marL="514350" indent="-514350"/>
            <a:r>
              <a:rPr lang="cs-CZ" dirty="0"/>
              <a:t>žáci hledají </a:t>
            </a:r>
            <a:r>
              <a:rPr lang="cs-CZ" dirty="0">
                <a:solidFill>
                  <a:schemeClr val="accent4"/>
                </a:solidFill>
              </a:rPr>
              <a:t>typické výrazy v konkrétním typu textu</a:t>
            </a:r>
            <a:r>
              <a:rPr lang="cs-CZ" dirty="0"/>
              <a:t>, např. publicistice (např. nejčastější adjektiva nebo slovesa)</a:t>
            </a:r>
          </a:p>
          <a:p>
            <a:pPr marL="514350" indent="-514350"/>
            <a:r>
              <a:rPr lang="cs-CZ" dirty="0"/>
              <a:t>žáci hledají </a:t>
            </a:r>
            <a:r>
              <a:rPr lang="cs-CZ" dirty="0">
                <a:solidFill>
                  <a:schemeClr val="accent4"/>
                </a:solidFill>
              </a:rPr>
              <a:t>častá slovní spojení </a:t>
            </a:r>
            <a:r>
              <a:rPr lang="cs-CZ" dirty="0"/>
              <a:t>(tzv. kolokace) různých slov a porovnávají jejich užití a význam (např. synonyma </a:t>
            </a:r>
            <a:r>
              <a:rPr lang="cs-CZ" i="1" dirty="0"/>
              <a:t>statečný</a:t>
            </a:r>
            <a:r>
              <a:rPr lang="cs-CZ" dirty="0"/>
              <a:t> a </a:t>
            </a:r>
            <a:r>
              <a:rPr lang="cs-CZ" i="1" dirty="0"/>
              <a:t>odvážný</a:t>
            </a:r>
            <a:r>
              <a:rPr lang="cs-CZ" dirty="0"/>
              <a:t>)</a:t>
            </a:r>
          </a:p>
          <a:p>
            <a:pPr marL="514350" indent="-514350"/>
            <a:r>
              <a:rPr lang="cs-CZ" dirty="0"/>
              <a:t>žáci </a:t>
            </a:r>
            <a:r>
              <a:rPr lang="cs-CZ" dirty="0">
                <a:solidFill>
                  <a:schemeClr val="accent4"/>
                </a:solidFill>
              </a:rPr>
              <a:t>analyzují ukázku typického</a:t>
            </a:r>
            <a:r>
              <a:rPr lang="cs-CZ" dirty="0"/>
              <a:t> spontánního mluveného projevu a určují na ní, čím se liší od spisovného psaného projevu</a:t>
            </a:r>
          </a:p>
          <a:p>
            <a:pPr marL="514350" indent="-514350"/>
            <a:r>
              <a:rPr lang="cs-CZ" dirty="0"/>
              <a:t>žáci hledají </a:t>
            </a:r>
            <a:r>
              <a:rPr lang="cs-CZ" dirty="0">
                <a:solidFill>
                  <a:schemeClr val="accent4"/>
                </a:solidFill>
              </a:rPr>
              <a:t>vhodné české ekvivalenty na základě výrazů ve svém rodném jazyce </a:t>
            </a:r>
            <a:r>
              <a:rPr lang="cs-CZ" dirty="0"/>
              <a:t>(např. v paralelním korpusu)</a:t>
            </a:r>
          </a:p>
          <a:p>
            <a:pPr marL="514350" indent="-514350"/>
            <a:r>
              <a:rPr lang="cs-CZ" dirty="0"/>
              <a:t>žáci hledají, která substantiva </a:t>
            </a:r>
            <a:r>
              <a:rPr lang="cs-CZ" dirty="0">
                <a:solidFill>
                  <a:schemeClr val="accent4"/>
                </a:solidFill>
              </a:rPr>
              <a:t>se často vyskytují </a:t>
            </a:r>
            <a:r>
              <a:rPr lang="cs-CZ" dirty="0"/>
              <a:t>v plurálu a která sloves v minulém čase a v jakých tvarech…</a:t>
            </a:r>
          </a:p>
          <a:p>
            <a:pPr marL="514350" indent="-514350">
              <a:buAutoNum type="alphaLcParenR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Vyu</a:t>
            </a:r>
            <a:r>
              <a:rPr lang="cs-CZ" dirty="0"/>
              <a:t>ž</a:t>
            </a:r>
            <a:r>
              <a:rPr lang="en-US" dirty="0" err="1"/>
              <a:t>ití</a:t>
            </a:r>
            <a:r>
              <a:rPr lang="en-US" dirty="0"/>
              <a:t> </a:t>
            </a:r>
            <a:r>
              <a:rPr lang="en-US" dirty="0" err="1"/>
              <a:t>korpusů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1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Jak korpus vzniká I. </a:t>
            </a:r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77" y="1194342"/>
            <a:ext cx="803389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550813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2143</Words>
  <Application>Microsoft Office PowerPoint</Application>
  <PresentationFormat>Širokoúhlá obrazovka</PresentationFormat>
  <Paragraphs>202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Fazeta</vt:lpstr>
      <vt:lpstr>1. Charakteristika korpusu a typy korpusů</vt:lpstr>
      <vt:lpstr>Obsah lekce</vt:lpstr>
      <vt:lpstr>Co je to tedy ten (jazykový) korpus?</vt:lpstr>
      <vt:lpstr>Charakteristika jazykového korpusu I.</vt:lpstr>
      <vt:lpstr>Charakteristika jazykového korpusu II.</vt:lpstr>
      <vt:lpstr>Výhody využití korpusů</vt:lpstr>
      <vt:lpstr>Možnosti využití korpusů</vt:lpstr>
      <vt:lpstr>Inspirace z pedagogické praxe</vt:lpstr>
      <vt:lpstr>Jak korpus vzniká I. </vt:lpstr>
      <vt:lpstr>Jak korpus vzniká II. </vt:lpstr>
      <vt:lpstr>Jak korpus vzniká II. (popis obrázků)</vt:lpstr>
      <vt:lpstr>Přístup ke korpusům</vt:lpstr>
      <vt:lpstr>Rozdíly mezi korpusy v různých jazycích</vt:lpstr>
      <vt:lpstr>Typy korpusů</vt:lpstr>
      <vt:lpstr>Psané korpusy</vt:lpstr>
      <vt:lpstr>Mluvené korpusy</vt:lpstr>
      <vt:lpstr>Paralelní korpusy </vt:lpstr>
      <vt:lpstr>Dostupné korpusy ČNK</vt:lpstr>
      <vt:lpstr>Práce s korpusem</vt:lpstr>
      <vt:lpstr>Korpusový vyhledávač</vt:lpstr>
      <vt:lpstr>Korpusový vyhledávač</vt:lpstr>
      <vt:lpstr>Popis korpusového vyhledávače KonText</vt:lpstr>
      <vt:lpstr>Lekce 2: Vyzkoušejte si sami = domácí úkol</vt:lpstr>
      <vt:lpstr>Domácí úkol 1 – Jak zvolit správný korpus? Podívejte se na dostupné korpusy ČNK a zjistěte: 1) který je největší 2) který obsahuje soukromé dopisy 3) který zahrnuje jen brněnskou mluvu 4) který obsahuje texty nerodilých mluvčích 5) který obsahuje texty žáků základní školy </vt:lpstr>
      <vt:lpstr>Domácí úkol 2 – Jak pracovat s metadaty?</vt:lpstr>
      <vt:lpstr>2a. Co zjistíme o psaném textu v korpusu? příklad. slovo vytunelovat</vt:lpstr>
      <vt:lpstr>2c. Co zjistíme o mluveném textu v korpusu? příkladové slovo: tvar byzme</vt:lpstr>
      <vt:lpstr>Doporučená literatura a citace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Bara</dc:creator>
  <cp:lastModifiedBy>Barbora Kukrechtová</cp:lastModifiedBy>
  <cp:revision>11</cp:revision>
  <dcterms:created xsi:type="dcterms:W3CDTF">2018-11-05T08:55:27Z</dcterms:created>
  <dcterms:modified xsi:type="dcterms:W3CDTF">2019-02-04T13:29:05Z</dcterms:modified>
</cp:coreProperties>
</file>