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761163" cy="99425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cs-CZ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cs-CZ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FB125-A750-444B-882C-438560CF84F7}" type="datetimeFigureOut">
              <a:rPr lang="cs-CZ" smtClean="0"/>
              <a:t>11.10.2018</a:t>
            </a:fld>
            <a:endParaRPr lang="cs-CZ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AED86-120F-46AB-8DCC-927E924D4A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7698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cs-CZ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cs-CZ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FB125-A750-444B-882C-438560CF84F7}" type="datetimeFigureOut">
              <a:rPr lang="cs-CZ" smtClean="0"/>
              <a:t>11.10.2018</a:t>
            </a:fld>
            <a:endParaRPr lang="cs-CZ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AED86-120F-46AB-8DCC-927E924D4A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4245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cs-CZ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cs-CZ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FB125-A750-444B-882C-438560CF84F7}" type="datetimeFigureOut">
              <a:rPr lang="cs-CZ" smtClean="0"/>
              <a:t>11.10.2018</a:t>
            </a:fld>
            <a:endParaRPr lang="cs-CZ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AED86-120F-46AB-8DCC-927E924D4A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7879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cs-CZ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cs-CZ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FB125-A750-444B-882C-438560CF84F7}" type="datetimeFigureOut">
              <a:rPr lang="cs-CZ" smtClean="0"/>
              <a:t>11.10.2018</a:t>
            </a:fld>
            <a:endParaRPr lang="cs-CZ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AED86-120F-46AB-8DCC-927E924D4A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0827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cs-CZ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FB125-A750-444B-882C-438560CF84F7}" type="datetimeFigureOut">
              <a:rPr lang="cs-CZ" smtClean="0"/>
              <a:t>11.10.2018</a:t>
            </a:fld>
            <a:endParaRPr lang="cs-CZ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AED86-120F-46AB-8DCC-927E924D4A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7024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cs-CZ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cs-CZ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cs-CZ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FB125-A750-444B-882C-438560CF84F7}" type="datetimeFigureOut">
              <a:rPr lang="cs-CZ" smtClean="0"/>
              <a:t>11.10.2018</a:t>
            </a:fld>
            <a:endParaRPr lang="cs-CZ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AED86-120F-46AB-8DCC-927E924D4A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2129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cs-CZ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cs-CZ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cs-CZ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FB125-A750-444B-882C-438560CF84F7}" type="datetimeFigureOut">
              <a:rPr lang="cs-CZ" smtClean="0"/>
              <a:t>11.10.2018</a:t>
            </a:fld>
            <a:endParaRPr lang="cs-CZ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AED86-120F-46AB-8DCC-927E924D4A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0663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cs-CZ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FB125-A750-444B-882C-438560CF84F7}" type="datetimeFigureOut">
              <a:rPr lang="cs-CZ" smtClean="0"/>
              <a:t>11.10.2018</a:t>
            </a:fld>
            <a:endParaRPr lang="cs-CZ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AED86-120F-46AB-8DCC-927E924D4A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3015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FB125-A750-444B-882C-438560CF84F7}" type="datetimeFigureOut">
              <a:rPr lang="cs-CZ" smtClean="0"/>
              <a:t>11.10.2018</a:t>
            </a:fld>
            <a:endParaRPr lang="cs-CZ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AED86-120F-46AB-8DCC-927E924D4A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6109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cs-CZ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cs-CZ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FB125-A750-444B-882C-438560CF84F7}" type="datetimeFigureOut">
              <a:rPr lang="cs-CZ" smtClean="0"/>
              <a:t>11.10.2018</a:t>
            </a:fld>
            <a:endParaRPr lang="cs-CZ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AED86-120F-46AB-8DCC-927E924D4A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5224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cs-CZ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FB125-A750-444B-882C-438560CF84F7}" type="datetimeFigureOut">
              <a:rPr lang="cs-CZ" smtClean="0"/>
              <a:t>11.10.2018</a:t>
            </a:fld>
            <a:endParaRPr lang="cs-CZ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AED86-120F-46AB-8DCC-927E924D4A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9876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cs-CZ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cs-CZ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7FB125-A750-444B-882C-438560CF84F7}" type="datetimeFigureOut">
              <a:rPr lang="cs-CZ" smtClean="0"/>
              <a:t>11.10.2018</a:t>
            </a:fld>
            <a:endParaRPr lang="cs-CZ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AAED86-120F-46AB-8DCC-927E924D4A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5712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bnl.org/tekst/_nie012199401_01/_nie012199401_01_0020.php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Inleiding Koloniale en postkoloniale literatuur. Nederlanders op reis. Reisliteratuur. </a:t>
            </a:r>
            <a:endParaRPr lang="cs-CZ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75628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301006"/>
          </a:xfrm>
        </p:spPr>
        <p:txBody>
          <a:bodyPr>
            <a:normAutofit fontScale="90000"/>
          </a:bodyPr>
          <a:lstStyle/>
          <a:p>
            <a:r>
              <a:rPr lang="cs-CZ" sz="3100" dirty="0" smtClean="0"/>
              <a:t/>
            </a:r>
            <a:br>
              <a:rPr lang="cs-CZ" sz="3100" dirty="0" smtClean="0"/>
            </a:br>
            <a:r>
              <a:rPr lang="cs-CZ" sz="3100" dirty="0" smtClean="0"/>
              <a:t>Andere bekende schippers en ontdekkingsreizigers, andere reisteksten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 </a:t>
            </a:r>
            <a:r>
              <a:rPr lang="cs-CZ" dirty="0" smtClean="0"/>
              <a:t>Jan </a:t>
            </a:r>
            <a:r>
              <a:rPr lang="cs-CZ" dirty="0"/>
              <a:t>Huygen van Linschoten </a:t>
            </a:r>
            <a:r>
              <a:rPr lang="cs-CZ" dirty="0" smtClean="0"/>
              <a:t>– </a:t>
            </a:r>
            <a:r>
              <a:rPr lang="cs-CZ" i="1" dirty="0"/>
              <a:t>Itinerario</a:t>
            </a:r>
            <a:r>
              <a:rPr lang="cs-CZ" dirty="0"/>
              <a:t> (1596)  </a:t>
            </a:r>
          </a:p>
          <a:p>
            <a:r>
              <a:rPr lang="cs-CZ" dirty="0"/>
              <a:t>1596-1597: de eerste Hollandse vloot voer naar Indië</a:t>
            </a:r>
            <a:r>
              <a:rPr lang="cs-CZ"/>
              <a:t>, </a:t>
            </a:r>
            <a:r>
              <a:rPr lang="cs-CZ" smtClean="0"/>
              <a:t>o.l.v. </a:t>
            </a:r>
            <a:r>
              <a:rPr lang="cs-CZ" dirty="0"/>
              <a:t>Cornelis de </a:t>
            </a:r>
            <a:r>
              <a:rPr lang="cs-CZ" dirty="0" smtClean="0"/>
              <a:t>Houtman</a:t>
            </a:r>
            <a:endParaRPr lang="cs-CZ" dirty="0"/>
          </a:p>
          <a:p>
            <a:r>
              <a:rPr lang="cs-CZ" dirty="0"/>
              <a:t>Olivier van Noort: reis 1598-1601, de eerste Nederlander die een tocht om de wereld voltooide (</a:t>
            </a:r>
            <a:r>
              <a:rPr lang="cs-CZ" i="1" dirty="0"/>
              <a:t>Beschrijvinghe van de voyagie</a:t>
            </a:r>
            <a:r>
              <a:rPr lang="cs-CZ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1788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Huiswerk</a:t>
            </a:r>
            <a:endParaRPr lang="cs-CZ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Lees dit artikel over Jacob Haafner</a:t>
            </a:r>
          </a:p>
          <a:p>
            <a:pPr marL="0" indent="0">
              <a:buNone/>
            </a:pPr>
            <a:r>
              <a:rPr lang="cs-CZ" dirty="0" smtClean="0"/>
              <a:t>J. de Moor: Jacob Haafner 1755-1809. Reiziger in Azië. In: </a:t>
            </a:r>
            <a:r>
              <a:rPr lang="nl-NL" i="1" dirty="0" smtClean="0"/>
              <a:t>Nieuw </a:t>
            </a:r>
            <a:r>
              <a:rPr lang="nl-NL" i="1" dirty="0"/>
              <a:t>Letterkundig Magazijn</a:t>
            </a:r>
            <a:r>
              <a:rPr lang="nl-NL" dirty="0"/>
              <a:t>. Jaargang 12. Maatschappij der Nederlandse Letterkunde, Leiden </a:t>
            </a:r>
            <a:r>
              <a:rPr lang="nl-NL" dirty="0" smtClean="0"/>
              <a:t>1994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 smtClean="0">
                <a:hlinkClick r:id="rId2"/>
              </a:rPr>
              <a:t>https://www.dbnl.org/tekst/_nie012199401_01/_nie012199401_01_0020.php</a:t>
            </a:r>
            <a:r>
              <a:rPr lang="cs-CZ" dirty="0" smtClean="0"/>
              <a:t>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29182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Reisliteratuur</a:t>
            </a:r>
            <a:r>
              <a:rPr lang="cs-CZ" dirty="0"/>
              <a:t>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b="1" dirty="0"/>
              <a:t>scheepsjournaal</a:t>
            </a:r>
            <a:r>
              <a:rPr lang="cs-CZ" dirty="0"/>
              <a:t> </a:t>
            </a:r>
            <a:endParaRPr lang="cs-CZ" dirty="0" smtClean="0"/>
          </a:p>
          <a:p>
            <a:pPr lvl="0"/>
            <a:r>
              <a:rPr lang="cs-CZ" b="1" dirty="0" smtClean="0"/>
              <a:t>reisdagboek</a:t>
            </a:r>
            <a:r>
              <a:rPr lang="cs-CZ" dirty="0" smtClean="0"/>
              <a:t> </a:t>
            </a:r>
          </a:p>
          <a:p>
            <a:pPr lvl="0"/>
            <a:r>
              <a:rPr lang="cs-CZ" b="1" dirty="0" smtClean="0"/>
              <a:t>reisbeschrijvingen</a:t>
            </a:r>
            <a:r>
              <a:rPr lang="cs-CZ" dirty="0" smtClean="0"/>
              <a:t> </a:t>
            </a:r>
          </a:p>
          <a:p>
            <a:pPr lvl="0"/>
            <a:r>
              <a:rPr lang="cs-CZ" b="1" dirty="0" smtClean="0"/>
              <a:t>imaginair reisverhaal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39403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Reizen als noodzaak</a:t>
            </a:r>
          </a:p>
          <a:p>
            <a:r>
              <a:rPr lang="cs-CZ" b="1" dirty="0"/>
              <a:t>Tachtigjarige oorlog</a:t>
            </a:r>
            <a:r>
              <a:rPr lang="cs-CZ" dirty="0"/>
              <a:t> (1568-1648</a:t>
            </a:r>
            <a:r>
              <a:rPr lang="cs-CZ" dirty="0" smtClean="0"/>
              <a:t>)</a:t>
            </a:r>
          </a:p>
          <a:p>
            <a:r>
              <a:rPr lang="cs-CZ" dirty="0" smtClean="0"/>
              <a:t>de </a:t>
            </a:r>
            <a:r>
              <a:rPr lang="cs-CZ" dirty="0"/>
              <a:t>handel met het Oostzeegebied nam toe</a:t>
            </a:r>
          </a:p>
          <a:p>
            <a:r>
              <a:rPr lang="cs-CZ" dirty="0" smtClean="0"/>
              <a:t>ideaal</a:t>
            </a:r>
            <a:r>
              <a:rPr lang="cs-CZ" dirty="0"/>
              <a:t>: gebieden zonder concurrentie</a:t>
            </a:r>
          </a:p>
          <a:p>
            <a:r>
              <a:rPr lang="cs-CZ" b="1" dirty="0"/>
              <a:t>VOC</a:t>
            </a:r>
            <a:r>
              <a:rPr lang="cs-CZ" dirty="0"/>
              <a:t> (Verenigde Oost-Indische Compagnie), opgericht in 1602</a:t>
            </a:r>
            <a:r>
              <a:rPr lang="cs-CZ" dirty="0" smtClean="0"/>
              <a:t>, </a:t>
            </a:r>
            <a:r>
              <a:rPr lang="cs-CZ" dirty="0"/>
              <a:t>alleenrecht (monopolie) op alle Nederlandse handel met Azië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40061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"Andere" </a:t>
            </a:r>
            <a:r>
              <a:rPr lang="cs-CZ" b="1" dirty="0" smtClean="0"/>
              <a:t>mensen</a:t>
            </a:r>
            <a:endParaRPr lang="cs-CZ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voorgeschiedenis:</a:t>
            </a:r>
            <a:endParaRPr lang="cs-CZ" dirty="0"/>
          </a:p>
          <a:p>
            <a:pPr lvl="0"/>
            <a:r>
              <a:rPr lang="cs-CZ" b="1" dirty="0"/>
              <a:t>bijbels verhaal van Cham</a:t>
            </a:r>
            <a:r>
              <a:rPr lang="cs-CZ" dirty="0"/>
              <a:t> - een van de zonen van Noach </a:t>
            </a:r>
            <a:endParaRPr lang="cs-CZ" dirty="0" smtClean="0"/>
          </a:p>
          <a:p>
            <a:pPr lvl="0"/>
            <a:r>
              <a:rPr lang="cs-CZ" dirty="0" smtClean="0"/>
              <a:t>de </a:t>
            </a:r>
            <a:r>
              <a:rPr lang="cs-CZ" b="1" dirty="0"/>
              <a:t>klimaattheorie</a:t>
            </a:r>
            <a:r>
              <a:rPr lang="cs-CZ" dirty="0"/>
              <a:t>: ontworpen door Griekse en Romeinse artsen, klimaat was bepalend voor het karakter, het uiterlijk en intellectuele vermogens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56560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Verspreiding van </a:t>
            </a:r>
            <a:r>
              <a:rPr lang="cs-CZ" dirty="0" smtClean="0"/>
              <a:t>reisteksten</a:t>
            </a:r>
            <a:endParaRPr lang="cs-CZ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b="1" dirty="0"/>
              <a:t>Gerrit de Veer: </a:t>
            </a:r>
            <a:r>
              <a:rPr lang="cs-CZ" b="1" i="1" dirty="0"/>
              <a:t>Waarachtige beschrijving van drie zeilagiën</a:t>
            </a:r>
            <a:r>
              <a:rPr lang="cs-CZ" dirty="0"/>
              <a:t> (1598) - in verschillende vertalingen</a:t>
            </a:r>
          </a:p>
          <a:p>
            <a:pPr lvl="0"/>
            <a:r>
              <a:rPr lang="cs-CZ" b="1" dirty="0"/>
              <a:t>Bontekoe: </a:t>
            </a:r>
            <a:r>
              <a:rPr lang="cs-CZ" b="1" i="1" dirty="0"/>
              <a:t>Journaal</a:t>
            </a:r>
            <a:r>
              <a:rPr lang="cs-CZ" dirty="0"/>
              <a:t> (1646) - vooral in NL </a:t>
            </a:r>
            <a:r>
              <a:rPr lang="cs-CZ" dirty="0" smtClean="0"/>
              <a:t>populair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7922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Overwintering op Nova Zembla</a:t>
            </a:r>
            <a:endParaRPr lang="cs-CZ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Gerrit de Veer</a:t>
            </a:r>
            <a:r>
              <a:rPr lang="cs-CZ" dirty="0"/>
              <a:t> - schreef het scheepsjournaal op het schip van Willem Barentsz</a:t>
            </a:r>
          </a:p>
          <a:p>
            <a:r>
              <a:rPr lang="cs-CZ" dirty="0"/>
              <a:t>eiland Nova Zembla, een huis gebouwd (Behouden huis</a:t>
            </a:r>
            <a:r>
              <a:rPr lang="cs-CZ" dirty="0" smtClean="0"/>
              <a:t>)</a:t>
            </a:r>
          </a:p>
          <a:p>
            <a:pPr lvl="0"/>
            <a:r>
              <a:rPr lang="cs-CZ" dirty="0"/>
              <a:t>Fragment over de Samojeden, p. </a:t>
            </a:r>
            <a:r>
              <a:rPr lang="cs-CZ" dirty="0" smtClean="0"/>
              <a:t>21-23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06749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De reis van </a:t>
            </a:r>
            <a:r>
              <a:rPr lang="cs-CZ" b="1" dirty="0" smtClean="0"/>
              <a:t>Bontekoe</a:t>
            </a:r>
            <a:endParaRPr lang="cs-CZ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Willem IJsbrantszoon Bontekoe – in dienst van de VOC, vertrok in 1618 naar Batavia, schip  Nieuw Hoorn</a:t>
            </a:r>
          </a:p>
          <a:p>
            <a:pPr lvl="0"/>
            <a:r>
              <a:rPr lang="cs-CZ" dirty="0"/>
              <a:t>1619 explodeerde zijn schip vlakbij Sumatra (buskruit had vlam gevat)</a:t>
            </a:r>
          </a:p>
          <a:p>
            <a:pPr lvl="0"/>
            <a:r>
              <a:rPr lang="cs-CZ" dirty="0"/>
              <a:t>1646: het bewerkte verslag op de markt gebracht </a:t>
            </a:r>
            <a:r>
              <a:rPr lang="cs-CZ" i="1" dirty="0"/>
              <a:t>Journaal of gedenkwaardige beschrijving van de Oost-Indische reis</a:t>
            </a:r>
            <a:endParaRPr lang="cs-CZ" dirty="0"/>
          </a:p>
          <a:p>
            <a:r>
              <a:rPr lang="cs-CZ" dirty="0"/>
              <a:t>1924: </a:t>
            </a:r>
            <a:r>
              <a:rPr lang="cs-CZ" i="1" dirty="0"/>
              <a:t>De scheepsjongens van Bontekoe</a:t>
            </a:r>
            <a:r>
              <a:rPr lang="cs-CZ" dirty="0"/>
              <a:t> van J. Fabricius </a:t>
            </a:r>
          </a:p>
        </p:txBody>
      </p:sp>
    </p:spTree>
    <p:extLst>
      <p:ext uri="{BB962C8B-B14F-4D97-AF65-F5344CB8AC3E}">
        <p14:creationId xmlns:p14="http://schemas.microsoft.com/office/powerpoint/2010/main" val="10485990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De VOC: tussen 1602 en 1795 – ruim een miljoen mensen naar Azië vervoerd</a:t>
            </a:r>
          </a:p>
          <a:p>
            <a:pPr lvl="0"/>
            <a:r>
              <a:rPr lang="cs-CZ" dirty="0" smtClean="0"/>
              <a:t>de </a:t>
            </a:r>
            <a:r>
              <a:rPr lang="cs-CZ" dirty="0"/>
              <a:t>WIC (West-Indische Compagnie) opgericht in 1621, handel met gebieden aan de kust van West-Afrika, Amerika en eilanden in de Atlantische Oceaan; naast handel ook verovering van Spaanse </a:t>
            </a:r>
            <a:r>
              <a:rPr lang="cs-CZ" dirty="0" smtClean="0"/>
              <a:t>schepen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2100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zeemansliedjes – populair, herkenbaar, werden verkocht op goedkope losse vellen</a:t>
            </a:r>
          </a:p>
          <a:p>
            <a:pPr lvl="0"/>
            <a:r>
              <a:rPr lang="cs-CZ" dirty="0"/>
              <a:t>Oost-Indischvaarders lied</a:t>
            </a:r>
          </a:p>
          <a:p>
            <a:pPr lvl="0"/>
            <a:r>
              <a:rPr lang="cs-CZ" dirty="0"/>
              <a:t>Een nieuw lied op een vrouw matroos</a:t>
            </a:r>
          </a:p>
          <a:p>
            <a:pPr lvl="0"/>
            <a:r>
              <a:rPr lang="cs-CZ" dirty="0"/>
              <a:t>De Zwarte </a:t>
            </a:r>
            <a:r>
              <a:rPr lang="cs-CZ" dirty="0" smtClean="0"/>
              <a:t>Haan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2757627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342</Words>
  <Application>Microsoft Office PowerPoint</Application>
  <PresentationFormat>Předvádění na obrazovce (4:3)</PresentationFormat>
  <Paragraphs>41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4" baseType="lpstr">
      <vt:lpstr>Arial</vt:lpstr>
      <vt:lpstr>Calibri</vt:lpstr>
      <vt:lpstr>Kantoorthema</vt:lpstr>
      <vt:lpstr>Inleiding Koloniale en postkoloniale literatuur. Nederlanders op reis. Reisliteratuur. </vt:lpstr>
      <vt:lpstr>Reisliteratuur </vt:lpstr>
      <vt:lpstr>Prezentace aplikace PowerPoint</vt:lpstr>
      <vt:lpstr>"Andere" mensen</vt:lpstr>
      <vt:lpstr>Verspreiding van reisteksten</vt:lpstr>
      <vt:lpstr>Overwintering op Nova Zembla</vt:lpstr>
      <vt:lpstr>De reis van Bontekoe</vt:lpstr>
      <vt:lpstr>Prezentace aplikace PowerPoint</vt:lpstr>
      <vt:lpstr>Prezentace aplikace PowerPoint</vt:lpstr>
      <vt:lpstr> Andere bekende schippers en ontdekkingsreizigers, andere reisteksten </vt:lpstr>
      <vt:lpstr>Huiswerk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Inleiding Koloniale en postkoloniale literatuur. Nederlanders op reis. Reisliteratuur.</dc:title>
  <dc:creator>Gebruiker-internet</dc:creator>
  <cp:lastModifiedBy>Sedláčková, Lucie</cp:lastModifiedBy>
  <cp:revision>4</cp:revision>
  <cp:lastPrinted>2018-10-11T06:24:32Z</cp:lastPrinted>
  <dcterms:created xsi:type="dcterms:W3CDTF">2018-10-09T14:09:46Z</dcterms:created>
  <dcterms:modified xsi:type="dcterms:W3CDTF">2018-10-11T06:26:26Z</dcterms:modified>
</cp:coreProperties>
</file>