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9" r:id="rId3"/>
    <p:sldId id="257" r:id="rId4"/>
    <p:sldId id="274" r:id="rId5"/>
    <p:sldId id="272" r:id="rId6"/>
    <p:sldId id="280" r:id="rId7"/>
    <p:sldId id="271" r:id="rId8"/>
    <p:sldId id="281" r:id="rId9"/>
    <p:sldId id="282" r:id="rId10"/>
    <p:sldId id="283" r:id="rId11"/>
    <p:sldId id="284" r:id="rId12"/>
    <p:sldId id="285" r:id="rId13"/>
    <p:sldId id="286" r:id="rId14"/>
    <p:sldId id="273" r:id="rId15"/>
    <p:sldId id="275" r:id="rId16"/>
    <p:sldId id="260" r:id="rId17"/>
    <p:sldId id="261" r:id="rId18"/>
    <p:sldId id="262" r:id="rId19"/>
    <p:sldId id="276" r:id="rId20"/>
    <p:sldId id="277" r:id="rId21"/>
    <p:sldId id="278" r:id="rId22"/>
    <p:sldId id="279" r:id="rId23"/>
    <p:sldId id="258" r:id="rId24"/>
    <p:sldId id="263" r:id="rId25"/>
    <p:sldId id="264" r:id="rId26"/>
    <p:sldId id="265" r:id="rId27"/>
    <p:sldId id="266" r:id="rId28"/>
    <p:sldId id="268" r:id="rId2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2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2411A-D51D-4551-9922-B4F1C306342E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1B9CF-C803-41DA-9A42-A3DAF5FFD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725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070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Arteria</a:t>
            </a:r>
            <a:r>
              <a:rPr lang="cs-CZ" dirty="0" smtClean="0"/>
              <a:t> </a:t>
            </a:r>
            <a:r>
              <a:rPr lang="cs-CZ" dirty="0" err="1" smtClean="0"/>
              <a:t>radialis</a:t>
            </a:r>
            <a:r>
              <a:rPr lang="cs-CZ" dirty="0" smtClean="0"/>
              <a:t> – vřetenní tlakový</a:t>
            </a:r>
            <a:r>
              <a:rPr lang="cs-CZ" baseline="0" dirty="0" smtClean="0"/>
              <a:t> bod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Arteria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femoralis</a:t>
            </a:r>
            <a:r>
              <a:rPr lang="cs-CZ" baseline="0" dirty="0" smtClean="0"/>
              <a:t> – stehenní tlakový bod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Arteria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carotis</a:t>
            </a:r>
            <a:r>
              <a:rPr lang="cs-CZ" baseline="0" dirty="0" smtClean="0"/>
              <a:t> – krční tlakový bod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Arteria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brachialis</a:t>
            </a:r>
            <a:r>
              <a:rPr lang="cs-CZ" baseline="0" dirty="0" smtClean="0"/>
              <a:t> – pažní tlakový bod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770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357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594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371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603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59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452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6516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647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283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677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6523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269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726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9352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7799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3459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9705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3617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5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287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81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447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867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Airway</a:t>
            </a:r>
            <a:r>
              <a:rPr lang="cs-CZ" dirty="0" smtClean="0"/>
              <a:t> – závažná obstrukce dýchacích</a:t>
            </a:r>
            <a:r>
              <a:rPr lang="cs-CZ" baseline="0" dirty="0" smtClean="0"/>
              <a:t> cest je urgentní stav, základní postup: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Záklon hlavy – postižený s poruchou vědomí</a:t>
            </a:r>
          </a:p>
          <a:p>
            <a:pPr marL="228600" indent="-228600">
              <a:buAutoNum type="arabicParenR"/>
            </a:pPr>
            <a:r>
              <a:rPr lang="cs-CZ" baseline="0" dirty="0" err="1" smtClean="0"/>
              <a:t>Gordonův</a:t>
            </a:r>
            <a:r>
              <a:rPr lang="cs-CZ" baseline="0" dirty="0" smtClean="0"/>
              <a:t> úder – úder mezi lopatky u postiženého při vědomí</a:t>
            </a:r>
          </a:p>
          <a:p>
            <a:pPr marL="228600" indent="-228600">
              <a:buAutoNum type="arabicParenR"/>
            </a:pPr>
            <a:r>
              <a:rPr lang="cs-CZ" baseline="0" dirty="0" err="1" smtClean="0"/>
              <a:t>Heimlichův</a:t>
            </a:r>
            <a:r>
              <a:rPr lang="cs-CZ" baseline="0" dirty="0" smtClean="0"/>
              <a:t> manévr – tlak na nadbřišek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Zotavovací poloha nebo poloha na boku – postižený s poruchou vědomí se zachovaným dýcháním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Poloha v sedě – postižený při vědomí, má zachované dýchání a jedná se o částečnou obstrukci dýchacích cest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418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240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1B9CF-C803-41DA-9A42-A3DAF5FFD26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28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74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24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34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88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70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90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8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36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6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4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20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2720F3B-A9E2-4AEF-91D5-FD10AEF069EB}" type="datetimeFigureOut">
              <a:rPr lang="cs-CZ" smtClean="0"/>
              <a:t>10.10.2019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BE41163-F28C-47D0-8521-B53DC1D8D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50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První pomoc - definice </a:t>
            </a:r>
            <a:r>
              <a:rPr lang="cs-CZ" dirty="0" err="1"/>
              <a:t>předlékařské</a:t>
            </a:r>
            <a:r>
              <a:rPr lang="cs-CZ" dirty="0"/>
              <a:t> první pomoci, priority, pravidla, cíle, historie.</a:t>
            </a:r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lena.thorovska@pedf.cuni.cz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8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 C – </a:t>
            </a:r>
            <a:r>
              <a:rPr lang="cs-CZ" dirty="0" err="1"/>
              <a:t>c</a:t>
            </a:r>
            <a:r>
              <a:rPr lang="cs-CZ" dirty="0" err="1" smtClean="0"/>
              <a:t>irculation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Hodnocení krevního oběhu podle nepřímých známek – stav vědomí, dýchání,..</a:t>
            </a:r>
          </a:p>
          <a:p>
            <a:endParaRPr lang="cs-CZ" sz="2400" dirty="0"/>
          </a:p>
          <a:p>
            <a:r>
              <a:rPr lang="cs-CZ" sz="2400" dirty="0" smtClean="0"/>
              <a:t>Pokud neselhávají vitální funkce – hodnocení pulzu – na tepně pohmatem – </a:t>
            </a:r>
            <a:r>
              <a:rPr lang="cs-CZ" sz="2400" dirty="0" err="1" smtClean="0"/>
              <a:t>arteria</a:t>
            </a:r>
            <a:r>
              <a:rPr lang="cs-CZ" sz="2400" dirty="0" smtClean="0"/>
              <a:t> </a:t>
            </a:r>
            <a:r>
              <a:rPr lang="cs-CZ" sz="2400" dirty="0" err="1" smtClean="0"/>
              <a:t>radialis</a:t>
            </a:r>
            <a:r>
              <a:rPr lang="cs-CZ" sz="2400" dirty="0" smtClean="0"/>
              <a:t>, </a:t>
            </a:r>
            <a:r>
              <a:rPr lang="cs-CZ" sz="2400" dirty="0" err="1" smtClean="0"/>
              <a:t>arteria</a:t>
            </a:r>
            <a:r>
              <a:rPr lang="cs-CZ" sz="2400" dirty="0" smtClean="0"/>
              <a:t> </a:t>
            </a:r>
            <a:r>
              <a:rPr lang="cs-CZ" sz="2400" dirty="0" err="1" smtClean="0"/>
              <a:t>femoralis</a:t>
            </a:r>
            <a:r>
              <a:rPr lang="cs-CZ" sz="2400" dirty="0" smtClean="0"/>
              <a:t>, </a:t>
            </a:r>
            <a:r>
              <a:rPr lang="cs-CZ" sz="2400" dirty="0" err="1" smtClean="0"/>
              <a:t>arteria</a:t>
            </a:r>
            <a:r>
              <a:rPr lang="cs-CZ" sz="2400" dirty="0" smtClean="0"/>
              <a:t> </a:t>
            </a:r>
            <a:r>
              <a:rPr lang="cs-CZ" sz="2400" dirty="0" err="1" smtClean="0"/>
              <a:t>carotis</a:t>
            </a:r>
            <a:r>
              <a:rPr lang="cs-CZ" sz="2400" dirty="0" smtClean="0"/>
              <a:t>, </a:t>
            </a:r>
            <a:r>
              <a:rPr lang="cs-CZ" sz="2400" dirty="0" err="1" smtClean="0"/>
              <a:t>arteria</a:t>
            </a:r>
            <a:r>
              <a:rPr lang="cs-CZ" sz="2400" dirty="0" smtClean="0"/>
              <a:t> </a:t>
            </a:r>
            <a:r>
              <a:rPr lang="cs-CZ" sz="2400" dirty="0" err="1" smtClean="0"/>
              <a:t>brachialis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u="sng" dirty="0" smtClean="0"/>
              <a:t>Příčiny zastavení krevního oběhu </a:t>
            </a:r>
            <a:r>
              <a:rPr lang="cs-CZ" sz="2400" dirty="0" smtClean="0"/>
              <a:t>– z 80% kardiální příčiny (infarkt myokardu, srdeční selhání, plicní embolie,..), obstrukce dýchacích cest a dušení, porucha CNS, úrazy elektrickým proudem, rozvrat vnitřního prostředí, krvácení,..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65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Fyziologická hodnota </a:t>
            </a:r>
            <a:r>
              <a:rPr lang="cs-CZ" dirty="0" smtClean="0"/>
              <a:t>tepové </a:t>
            </a:r>
            <a:r>
              <a:rPr lang="cs-CZ" dirty="0" smtClean="0"/>
              <a:t>frekvence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883628"/>
              </p:ext>
            </p:extLst>
          </p:nvPr>
        </p:nvGraphicFramePr>
        <p:xfrm>
          <a:off x="1470547" y="2361745"/>
          <a:ext cx="8956343" cy="1828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936332"/>
                <a:gridCol w="402001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0" dirty="0" smtClean="0"/>
                        <a:t>Tepová frekvence u novorozence</a:t>
                      </a:r>
                      <a:endParaRPr lang="cs-CZ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70-190/min</a:t>
                      </a:r>
                      <a:endParaRPr lang="cs-CZ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Tepová frekvence u dítěte 6 let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75-115/min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Tepová frekvence u dítěte 12 let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85-110/min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Tepová frekvence u</a:t>
                      </a:r>
                      <a:r>
                        <a:rPr lang="cs-CZ" sz="2400" baseline="0" dirty="0" smtClean="0"/>
                        <a:t> dospělého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60-90/min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2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 D – disability (neurologický stav)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Hodnotíme: </a:t>
            </a:r>
          </a:p>
          <a:p>
            <a:pPr lvl="1"/>
            <a:r>
              <a:rPr lang="cs-CZ" sz="2400" dirty="0" smtClean="0"/>
              <a:t>Stav vědomí (AVPU </a:t>
            </a:r>
            <a:r>
              <a:rPr lang="cs-CZ" sz="2400" dirty="0" err="1" smtClean="0"/>
              <a:t>Scale</a:t>
            </a:r>
            <a:r>
              <a:rPr lang="cs-CZ" sz="2400" dirty="0" smtClean="0"/>
              <a:t> a Glasgow </a:t>
            </a:r>
            <a:r>
              <a:rPr lang="cs-CZ" sz="2400" dirty="0" err="1" smtClean="0"/>
              <a:t>Coma</a:t>
            </a:r>
            <a:r>
              <a:rPr lang="cs-CZ" sz="2400" dirty="0" smtClean="0"/>
              <a:t> </a:t>
            </a:r>
            <a:r>
              <a:rPr lang="cs-CZ" sz="2400" dirty="0" err="1" smtClean="0"/>
              <a:t>Scale</a:t>
            </a:r>
            <a:r>
              <a:rPr lang="cs-CZ" sz="2400" dirty="0" smtClean="0"/>
              <a:t>)</a:t>
            </a:r>
          </a:p>
          <a:p>
            <a:pPr marL="27432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Zornice</a:t>
            </a:r>
          </a:p>
          <a:p>
            <a:pPr marL="274320" lvl="1" indent="0">
              <a:buNone/>
            </a:pPr>
            <a:endParaRPr lang="cs-CZ" dirty="0" smtClean="0"/>
          </a:p>
          <a:p>
            <a:pPr lvl="1"/>
            <a:r>
              <a:rPr lang="cs-CZ" sz="2400" dirty="0" smtClean="0"/>
              <a:t>Hybnost</a:t>
            </a:r>
          </a:p>
          <a:p>
            <a:pPr lvl="1"/>
            <a:r>
              <a:rPr lang="cs-CZ" sz="2400" dirty="0" smtClean="0"/>
              <a:t>Citlivost končetin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48928"/>
              </p:ext>
            </p:extLst>
          </p:nvPr>
        </p:nvGraphicFramePr>
        <p:xfrm>
          <a:off x="1869743" y="2773968"/>
          <a:ext cx="645539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036"/>
                <a:gridCol w="2238233"/>
                <a:gridCol w="352112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Alert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 vědomí, odpovídá adekvátně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Voice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responsive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Reaguje na hlas – otázku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Pain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responsive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Reaguje na bolestivé</a:t>
                      </a:r>
                      <a:r>
                        <a:rPr lang="cs-CZ" baseline="0" dirty="0" smtClean="0"/>
                        <a:t> podněty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Unresponsive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Nereaguje na žádné podněty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768849"/>
              </p:ext>
            </p:extLst>
          </p:nvPr>
        </p:nvGraphicFramePr>
        <p:xfrm>
          <a:off x="6394841" y="4560945"/>
          <a:ext cx="462103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7956"/>
                <a:gridCol w="259307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Mydriáza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Rozšířené zornice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Zúžené zornice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Anizokorie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Nestejně velké zornice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53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 E – </a:t>
            </a:r>
            <a:r>
              <a:rPr lang="cs-CZ" dirty="0" err="1" smtClean="0"/>
              <a:t>environment</a:t>
            </a:r>
            <a:r>
              <a:rPr lang="cs-CZ" dirty="0" smtClean="0"/>
              <a:t> – vše ostatní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251223"/>
              </p:ext>
            </p:extLst>
          </p:nvPr>
        </p:nvGraphicFramePr>
        <p:xfrm>
          <a:off x="1143000" y="2057400"/>
          <a:ext cx="10252881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618"/>
                <a:gridCol w="3835021"/>
                <a:gridCol w="584124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Symptoms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Subjektivní a objektivní příznaky onemocnění a poranění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Allergies</a:t>
                      </a:r>
                      <a:endParaRPr lang="cs-CZ" sz="2000" dirty="0" smtClean="0"/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Alergie a jejich projevy v minulosti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Medication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Pravidelné</a:t>
                      </a:r>
                      <a:r>
                        <a:rPr lang="cs-CZ" sz="2000" baseline="0" dirty="0" smtClean="0"/>
                        <a:t> dlouhodobé požívání léků, momentální užití léků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Past </a:t>
                      </a:r>
                      <a:r>
                        <a:rPr lang="cs-CZ" sz="2000" dirty="0" err="1" smtClean="0"/>
                        <a:t>medical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history</a:t>
                      </a:r>
                      <a:endParaRPr lang="cs-CZ" sz="2000" dirty="0" smtClean="0"/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Závažná onemocnění a poranění v minulosti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Last oral </a:t>
                      </a:r>
                      <a:r>
                        <a:rPr lang="cs-CZ" sz="2000" dirty="0" err="1" smtClean="0"/>
                        <a:t>intake</a:t>
                      </a:r>
                      <a:endParaRPr lang="cs-CZ" sz="2000" dirty="0" smtClean="0"/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Poslední perorální příjem tekutin a jídla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Events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leading</a:t>
                      </a:r>
                      <a:r>
                        <a:rPr lang="cs-CZ" sz="2000" dirty="0" smtClean="0"/>
                        <a:t> up to </a:t>
                      </a:r>
                      <a:r>
                        <a:rPr lang="cs-CZ" sz="2000" dirty="0" err="1" smtClean="0"/>
                        <a:t>the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illness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or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injury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Všechny další události předcházející nemoci nebo úrazu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Dbejte na vlastní bezpečnost a bezpečnost ostatních</a:t>
            </a:r>
          </a:p>
          <a:p>
            <a:r>
              <a:rPr lang="cs-CZ" sz="2400" dirty="0" smtClean="0"/>
              <a:t>Nejdříve ošetřujeme nejvážněji zraněné </a:t>
            </a:r>
          </a:p>
          <a:p>
            <a:r>
              <a:rPr lang="cs-CZ" sz="2400" dirty="0" smtClean="0"/>
              <a:t>S postiženým nikdy zbytečně nehýbat</a:t>
            </a:r>
          </a:p>
          <a:p>
            <a:r>
              <a:rPr lang="cs-CZ" sz="2400" dirty="0" smtClean="0"/>
              <a:t>Postižený buď leží nebo sedí, zachránce stojí čelem</a:t>
            </a:r>
          </a:p>
          <a:p>
            <a:r>
              <a:rPr lang="cs-CZ" sz="2400" dirty="0" smtClean="0"/>
              <a:t>Při nepřímé masáži srdce – obnažený hrudník, pevná podložka, poloha na zádech</a:t>
            </a:r>
          </a:p>
          <a:p>
            <a:r>
              <a:rPr lang="cs-CZ" sz="2400" dirty="0" smtClean="0"/>
              <a:t>Transport je rizikový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371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Záchranný řetěz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Prvních 15 minut rozhoduje</a:t>
            </a:r>
          </a:p>
          <a:p>
            <a:r>
              <a:rPr lang="cs-CZ" sz="2400" dirty="0" smtClean="0"/>
              <a:t>Po 5 minutách začínají odumírat mozkové buňky, po 10 minutách se může rozvinout ireverzibilní šok</a:t>
            </a:r>
          </a:p>
          <a:p>
            <a:r>
              <a:rPr lang="cs-CZ" sz="2400" b="1" dirty="0" smtClean="0"/>
              <a:t>1. okamžité poskytnutí první pomoci při stavech ohrožujících život</a:t>
            </a:r>
          </a:p>
          <a:p>
            <a:r>
              <a:rPr lang="cs-CZ" sz="2400" b="1" dirty="0" smtClean="0"/>
              <a:t>2. přivolání specializované pomoci</a:t>
            </a:r>
          </a:p>
          <a:p>
            <a:r>
              <a:rPr lang="cs-CZ" sz="2400" b="1" dirty="0" smtClean="0"/>
              <a:t>3. poskytnutí první pomoci při ostatních poraněních a stavech</a:t>
            </a:r>
          </a:p>
          <a:p>
            <a:r>
              <a:rPr lang="cs-CZ" sz="2400" b="1" dirty="0" smtClean="0"/>
              <a:t>4. léčba a převoz postiženého do nemocnice záchranou službou</a:t>
            </a:r>
          </a:p>
          <a:p>
            <a:r>
              <a:rPr lang="cs-CZ" sz="2400" b="1" dirty="0" smtClean="0"/>
              <a:t>5. definitivní ošetření ve zdravotnickém zařízení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81126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poskytování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Velmi dlouhá</a:t>
            </a:r>
          </a:p>
          <a:p>
            <a:r>
              <a:rPr lang="cs-CZ" dirty="0" smtClean="0"/>
              <a:t>Již staří </a:t>
            </a:r>
            <a:r>
              <a:rPr lang="cs-CZ" dirty="0" err="1" smtClean="0"/>
              <a:t>egypťané</a:t>
            </a:r>
            <a:endParaRPr lang="cs-CZ" dirty="0" smtClean="0"/>
          </a:p>
          <a:p>
            <a:r>
              <a:rPr lang="cs-CZ" dirty="0" smtClean="0"/>
              <a:t>Samaritán – zručný v obvazování, popsáno v evangeliu podle Lukáše</a:t>
            </a:r>
          </a:p>
          <a:p>
            <a:r>
              <a:rPr lang="cs-CZ" dirty="0" smtClean="0"/>
              <a:t>Vojenský a špitální řád svatého Lazara</a:t>
            </a:r>
          </a:p>
          <a:p>
            <a:r>
              <a:rPr lang="fr-FR" dirty="0" smtClean="0"/>
              <a:t>Jean Dominique Larrey (1766 -1842</a:t>
            </a:r>
            <a:r>
              <a:rPr lang="cs-CZ" dirty="0" smtClean="0"/>
              <a:t>) – létající sanitní četa</a:t>
            </a:r>
          </a:p>
          <a:p>
            <a:r>
              <a:rPr lang="de-DE" dirty="0" smtClean="0"/>
              <a:t>Johannes Friedrich August von </a:t>
            </a:r>
            <a:r>
              <a:rPr lang="de-DE" dirty="0" err="1" smtClean="0"/>
              <a:t>Esmarch</a:t>
            </a:r>
            <a:r>
              <a:rPr lang="de-DE" dirty="0" smtClean="0"/>
              <a:t> (1823 - 1908)</a:t>
            </a:r>
            <a:r>
              <a:rPr lang="cs-CZ" dirty="0" smtClean="0"/>
              <a:t> – učil, že by vojáci v boji měli umět pomoci</a:t>
            </a:r>
          </a:p>
          <a:p>
            <a:r>
              <a:rPr lang="cs-CZ" dirty="0" smtClean="0"/>
              <a:t>Florence </a:t>
            </a:r>
            <a:r>
              <a:rPr lang="cs-CZ" dirty="0" err="1" smtClean="0"/>
              <a:t>Nightingalová</a:t>
            </a:r>
            <a:r>
              <a:rPr lang="cs-CZ" dirty="0" smtClean="0"/>
              <a:t> (1820 –1910)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46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poskytování první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Dunant</a:t>
            </a:r>
            <a:r>
              <a:rPr lang="cs-CZ" dirty="0" smtClean="0"/>
              <a:t> (1828 – 1910) – spoluzakladatel Mezinárodního Červeného kříže a nositel Nobelovy ceny za mír</a:t>
            </a:r>
          </a:p>
          <a:p>
            <a:endParaRPr lang="cs-CZ" dirty="0"/>
          </a:p>
          <a:p>
            <a:r>
              <a:rPr lang="cs-CZ" dirty="0" smtClean="0"/>
              <a:t>Nejstarší záchrannou službou ve střední Evropě je Pražská, založená 8. 12. 1857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71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Zdravotnická záchranná služba ZZS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155 </a:t>
            </a:r>
            <a:r>
              <a:rPr lang="cs-CZ" sz="2400" dirty="0" smtClean="0"/>
              <a:t>(zdarma)</a:t>
            </a:r>
          </a:p>
          <a:p>
            <a:endParaRPr lang="cs-CZ" sz="24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112</a:t>
            </a:r>
            <a:r>
              <a:rPr lang="cs-CZ" sz="2400" dirty="0" smtClean="0"/>
              <a:t> (zdarma, nemusí být SIM karta, i přes zamčenou klávesnici)</a:t>
            </a:r>
          </a:p>
          <a:p>
            <a:endParaRPr lang="cs-CZ" sz="2400" dirty="0"/>
          </a:p>
          <a:p>
            <a:r>
              <a:rPr lang="cs-CZ" sz="2400" dirty="0" smtClean="0"/>
              <a:t>Kdy volat a kam?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73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Volání na linku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 volá?</a:t>
            </a:r>
          </a:p>
          <a:p>
            <a:r>
              <a:rPr lang="cs-CZ" dirty="0" smtClean="0"/>
              <a:t>Co se stalo?</a:t>
            </a:r>
          </a:p>
          <a:p>
            <a:r>
              <a:rPr lang="cs-CZ" dirty="0" smtClean="0"/>
              <a:t>Kde se stalo?</a:t>
            </a:r>
          </a:p>
          <a:p>
            <a:r>
              <a:rPr lang="cs-CZ" dirty="0" smtClean="0"/>
              <a:t>Informace o postiženém</a:t>
            </a:r>
          </a:p>
          <a:p>
            <a:r>
              <a:rPr lang="cs-CZ" dirty="0" smtClean="0"/>
              <a:t>Popis charakteru zranění</a:t>
            </a:r>
          </a:p>
          <a:p>
            <a:r>
              <a:rPr lang="cs-CZ" dirty="0" smtClean="0"/>
              <a:t>Informace o poskytnuté první pomoci</a:t>
            </a:r>
          </a:p>
          <a:p>
            <a:r>
              <a:rPr lang="cs-CZ" dirty="0" smtClean="0"/>
              <a:t>Jiné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5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První pomoc - definice </a:t>
            </a:r>
            <a:r>
              <a:rPr lang="cs-CZ" dirty="0" err="1"/>
              <a:t>předlékařské</a:t>
            </a:r>
            <a:r>
              <a:rPr lang="cs-CZ" dirty="0"/>
              <a:t> první pomoci, priority, pravidla, cíle, historie.</a:t>
            </a:r>
          </a:p>
          <a:p>
            <a:r>
              <a:rPr lang="cs-CZ" dirty="0"/>
              <a:t> 2. Výkonné týmy integrovaného záchranného systému.</a:t>
            </a:r>
          </a:p>
          <a:p>
            <a:r>
              <a:rPr lang="cs-CZ" dirty="0"/>
              <a:t> 3. Základní vyšetření a životní funkce.</a:t>
            </a:r>
          </a:p>
          <a:p>
            <a:r>
              <a:rPr lang="cs-CZ" dirty="0"/>
              <a:t> 4. Život zachraňující výkony - </a:t>
            </a:r>
            <a:r>
              <a:rPr lang="cs-CZ" dirty="0" err="1"/>
              <a:t>guidelines</a:t>
            </a:r>
            <a:r>
              <a:rPr lang="cs-CZ" dirty="0"/>
              <a:t>.</a:t>
            </a:r>
          </a:p>
          <a:p>
            <a:r>
              <a:rPr lang="cs-CZ" dirty="0"/>
              <a:t> 5. První pomoc při zástavě krvácení, včetně ošetření ran. Nácvik obvazové techniky.</a:t>
            </a:r>
          </a:p>
          <a:p>
            <a:r>
              <a:rPr lang="cs-CZ" dirty="0"/>
              <a:t> 6. Stabilizovaná poloha.</a:t>
            </a:r>
          </a:p>
          <a:p>
            <a:r>
              <a:rPr lang="cs-CZ" dirty="0"/>
              <a:t> 7. Poranění páteře, zlomeniny, poranění kloubů.</a:t>
            </a:r>
          </a:p>
          <a:p>
            <a:r>
              <a:rPr lang="cs-CZ" dirty="0"/>
              <a:t>8. Popáleniny, opařeniny, úrazy elektrickým proudem.</a:t>
            </a:r>
          </a:p>
          <a:p>
            <a:r>
              <a:rPr lang="cs-CZ" dirty="0"/>
              <a:t>9. Kolapsové a šokové stavy.</a:t>
            </a:r>
          </a:p>
          <a:p>
            <a:r>
              <a:rPr lang="cs-CZ" dirty="0"/>
              <a:t>10. Bodnutí hmyzem, uštknutí hadem, pokousání.</a:t>
            </a:r>
          </a:p>
          <a:p>
            <a:r>
              <a:rPr lang="cs-CZ" dirty="0"/>
              <a:t>11. Úpal, úžeh, omrzliny a podchlazení.</a:t>
            </a:r>
          </a:p>
          <a:p>
            <a:r>
              <a:rPr lang="cs-CZ" dirty="0"/>
              <a:t>12. První pomoc </a:t>
            </a:r>
            <a:r>
              <a:rPr lang="cs-CZ" dirty="0" smtClean="0"/>
              <a:t>u </a:t>
            </a:r>
            <a:r>
              <a:rPr lang="cs-CZ" dirty="0"/>
              <a:t>vybraných onemocnění.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661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postiženého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Pohledem </a:t>
            </a:r>
          </a:p>
          <a:p>
            <a:r>
              <a:rPr lang="cs-CZ" sz="2400" dirty="0" smtClean="0"/>
              <a:t>Poslechem</a:t>
            </a:r>
          </a:p>
          <a:p>
            <a:r>
              <a:rPr lang="cs-CZ" sz="2400" dirty="0" smtClean="0"/>
              <a:t>Pohmatem</a:t>
            </a:r>
          </a:p>
          <a:p>
            <a:r>
              <a:rPr lang="cs-CZ" sz="2400" dirty="0" smtClean="0"/>
              <a:t>Čichem</a:t>
            </a:r>
          </a:p>
          <a:p>
            <a:pPr marL="4572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69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vyšetřování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Zjistíme stav vědomí (krok D)</a:t>
            </a:r>
          </a:p>
          <a:p>
            <a:r>
              <a:rPr lang="cs-CZ" sz="2400" dirty="0" smtClean="0"/>
              <a:t>Dýchání (krok A </a:t>
            </a:r>
            <a:r>
              <a:rPr lang="cs-CZ" sz="2400" dirty="0" err="1" smtClean="0"/>
              <a:t>a</a:t>
            </a:r>
            <a:r>
              <a:rPr lang="cs-CZ" sz="2400" dirty="0" smtClean="0"/>
              <a:t> B)</a:t>
            </a:r>
          </a:p>
          <a:p>
            <a:r>
              <a:rPr lang="cs-CZ" sz="2400" dirty="0" smtClean="0"/>
              <a:t>Srdeční činnost (krok C)</a:t>
            </a:r>
          </a:p>
          <a:p>
            <a:endParaRPr lang="cs-CZ" sz="2400" dirty="0"/>
          </a:p>
          <a:p>
            <a:r>
              <a:rPr lang="cs-CZ" sz="2400" dirty="0" smtClean="0"/>
              <a:t>Indikační třídění – metodika třídění START (snadné třídění a rychlá terapie)</a:t>
            </a:r>
          </a:p>
          <a:p>
            <a:pPr lvl="1"/>
            <a:r>
              <a:rPr lang="cs-CZ" sz="2400" dirty="0" smtClean="0"/>
              <a:t>Postižení vyžadující neodkladnou pomoc</a:t>
            </a:r>
          </a:p>
          <a:p>
            <a:pPr lvl="1"/>
            <a:r>
              <a:rPr lang="cs-CZ" sz="2400" dirty="0" smtClean="0"/>
              <a:t>Postižení, u nichž lze pomoc na určitou dobu odložit</a:t>
            </a:r>
          </a:p>
          <a:p>
            <a:pPr lvl="1"/>
            <a:r>
              <a:rPr lang="cs-CZ" sz="2400" dirty="0" smtClean="0"/>
              <a:t>Lehce ranění</a:t>
            </a:r>
          </a:p>
          <a:p>
            <a:pPr lvl="1"/>
            <a:r>
              <a:rPr lang="cs-CZ" sz="2400" dirty="0" smtClean="0"/>
              <a:t>Umírající a zemřelí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85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při metodě START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 smtClean="0"/>
              <a:t>Motorika</a:t>
            </a:r>
          </a:p>
          <a:p>
            <a:pPr lvl="1"/>
            <a:r>
              <a:rPr lang="cs-CZ" sz="2400" dirty="0" smtClean="0"/>
              <a:t>Dýchání</a:t>
            </a:r>
          </a:p>
          <a:p>
            <a:pPr lvl="1"/>
            <a:r>
              <a:rPr lang="cs-CZ" sz="2400" dirty="0" smtClean="0"/>
              <a:t>Prokrvení</a:t>
            </a:r>
          </a:p>
          <a:p>
            <a:pPr lvl="1"/>
            <a:r>
              <a:rPr lang="cs-CZ" sz="2400" dirty="0" smtClean="0"/>
              <a:t>Vědomí</a:t>
            </a:r>
          </a:p>
          <a:p>
            <a:pPr marL="27432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3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Technická první pomoc</a:t>
            </a:r>
          </a:p>
          <a:p>
            <a:endParaRPr lang="cs-CZ" sz="2400" dirty="0"/>
          </a:p>
          <a:p>
            <a:r>
              <a:rPr lang="cs-CZ" sz="2400" dirty="0" smtClean="0"/>
              <a:t>Laická zdravotnická první pomoc</a:t>
            </a:r>
          </a:p>
          <a:p>
            <a:endParaRPr lang="cs-CZ" sz="2400" dirty="0"/>
          </a:p>
          <a:p>
            <a:r>
              <a:rPr lang="cs-CZ" sz="2400" dirty="0" smtClean="0"/>
              <a:t>Odborná zdravotnická první pomoc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25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při dopravní nehodě </a:t>
            </a:r>
            <a:endParaRPr lang="cs-CZ" sz="2400" dirty="0"/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astavíme bezpečně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oužíváme reflexní vestu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ostavíme výstražný trojúhelník (50m, na dálnici 100m) </a:t>
            </a:r>
          </a:p>
          <a:p>
            <a:pPr lvl="1"/>
            <a:r>
              <a:rPr lang="cs-CZ" sz="2400" dirty="0" smtClean="0"/>
              <a:t>Vypneme zapalování havarovaného vozidla a zajistíme ho (ruční brzdou, je-li funkční, nebo improvizovaně proti dalšímu pohybu</a:t>
            </a:r>
          </a:p>
          <a:p>
            <a:pPr lvl="1"/>
            <a:r>
              <a:rPr lang="cs-CZ" sz="2400" dirty="0" smtClean="0"/>
              <a:t>Hledáme všechny účastníky nehody – malé děti nemusí být vidět</a:t>
            </a:r>
          </a:p>
          <a:p>
            <a:pPr lvl="1"/>
            <a:r>
              <a:rPr lang="cs-CZ" sz="2400" dirty="0" smtClean="0"/>
              <a:t>Zavoláme policii a havarijní silniční službu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600" y="148431"/>
            <a:ext cx="2108200" cy="3181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Při požáru</a:t>
            </a:r>
          </a:p>
          <a:p>
            <a:pPr lvl="1"/>
            <a:r>
              <a:rPr lang="cs-CZ" sz="2400" dirty="0" smtClean="0"/>
              <a:t>Voláme hasiče</a:t>
            </a:r>
          </a:p>
          <a:p>
            <a:pPr lvl="1"/>
            <a:r>
              <a:rPr lang="cs-CZ" sz="2400" dirty="0" smtClean="0"/>
              <a:t>Pokud máme možnost a oheň je malý, pokusíme se ho uhasit</a:t>
            </a:r>
          </a:p>
          <a:p>
            <a:pPr lvl="1"/>
            <a:r>
              <a:rPr lang="cs-CZ" sz="2400" dirty="0" smtClean="0"/>
              <a:t>Vyneseme postiženého (pokud tím neohrozíme sami sebe)</a:t>
            </a:r>
          </a:p>
          <a:p>
            <a:r>
              <a:rPr lang="cs-CZ" sz="2400" b="1" dirty="0" smtClean="0"/>
              <a:t>Elektrický proud</a:t>
            </a:r>
          </a:p>
          <a:p>
            <a:pPr lvl="1"/>
            <a:r>
              <a:rPr lang="cs-CZ" sz="2400" dirty="0" smtClean="0"/>
              <a:t>Vypneme pojistky</a:t>
            </a:r>
          </a:p>
          <a:p>
            <a:pPr lvl="1"/>
            <a:r>
              <a:rPr lang="cs-CZ" sz="2400" dirty="0" smtClean="0"/>
              <a:t>Netáhneme přístroj ze zásuvky</a:t>
            </a:r>
          </a:p>
          <a:p>
            <a:pPr lvl="1"/>
            <a:r>
              <a:rPr lang="cs-CZ" sz="2400" dirty="0" smtClean="0"/>
              <a:t>Vysoké napětí – udržujeme odstup 18m až do vypnutí sítě</a:t>
            </a:r>
          </a:p>
        </p:txBody>
      </p:sp>
    </p:spTree>
    <p:extLst>
      <p:ext uri="{BB962C8B-B14F-4D97-AF65-F5344CB8AC3E}">
        <p14:creationId xmlns:p14="http://schemas.microsoft.com/office/powerpoint/2010/main" val="239614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b="1" dirty="0" smtClean="0"/>
              <a:t>Tonutí</a:t>
            </a:r>
          </a:p>
          <a:p>
            <a:pPr lvl="1"/>
            <a:r>
              <a:rPr lang="cs-CZ" sz="2600" dirty="0" smtClean="0"/>
              <a:t>Pokud neumíme plavat, tak do vody nevstupujeme a voláme pomoc</a:t>
            </a:r>
          </a:p>
          <a:p>
            <a:pPr fontAlgn="base"/>
            <a:endParaRPr lang="cs-CZ" sz="2400" dirty="0"/>
          </a:p>
          <a:p>
            <a:pPr lvl="1" fontAlgn="base"/>
            <a:r>
              <a:rPr lang="cs-CZ" sz="2600" b="1" dirty="0"/>
              <a:t>Vyčerpaný plavec</a:t>
            </a:r>
            <a:r>
              <a:rPr lang="cs-CZ" sz="2600" dirty="0"/>
              <a:t> — pohyby jsou koordinované, ale </a:t>
            </a:r>
            <a:r>
              <a:rPr lang="cs-CZ" sz="2600" dirty="0" smtClean="0"/>
              <a:t>pomalé, není nebezpečný</a:t>
            </a:r>
            <a:r>
              <a:rPr lang="cs-CZ" sz="2600" dirty="0"/>
              <a:t>,</a:t>
            </a:r>
            <a:r>
              <a:rPr lang="cs-CZ" sz="2600" dirty="0" smtClean="0"/>
              <a:t> </a:t>
            </a:r>
            <a:r>
              <a:rPr lang="cs-CZ" sz="2600" b="1" dirty="0" smtClean="0"/>
              <a:t>Nabídněte dopomoc</a:t>
            </a:r>
            <a:r>
              <a:rPr lang="cs-CZ" sz="2600" dirty="0"/>
              <a:t> </a:t>
            </a:r>
            <a:r>
              <a:rPr lang="cs-CZ" sz="2600" dirty="0" smtClean="0"/>
              <a:t>– ať se vás chytí za ramena, plavte ke břehu</a:t>
            </a:r>
            <a:endParaRPr lang="cs-CZ" sz="2600" dirty="0"/>
          </a:p>
          <a:p>
            <a:pPr lvl="1" fontAlgn="base"/>
            <a:r>
              <a:rPr lang="cs-CZ" sz="2600" b="1" dirty="0"/>
              <a:t>Aktivní tonoucí</a:t>
            </a:r>
            <a:r>
              <a:rPr lang="cs-CZ" sz="2600" dirty="0"/>
              <a:t> — zajíždí pod hladinu, </a:t>
            </a:r>
            <a:r>
              <a:rPr lang="cs-CZ" sz="2600" dirty="0" err="1"/>
              <a:t>vertikalizuje</a:t>
            </a:r>
            <a:r>
              <a:rPr lang="cs-CZ" sz="2600" dirty="0"/>
              <a:t> </a:t>
            </a:r>
            <a:r>
              <a:rPr lang="cs-CZ" sz="2600" dirty="0" smtClean="0"/>
              <a:t>se, j</a:t>
            </a:r>
            <a:r>
              <a:rPr lang="cs-CZ" sz="2600" b="1" dirty="0" smtClean="0"/>
              <a:t>e </a:t>
            </a:r>
            <a:r>
              <a:rPr lang="cs-CZ" sz="2600" b="1" dirty="0"/>
              <a:t>nebezpečný</a:t>
            </a:r>
            <a:r>
              <a:rPr lang="cs-CZ" sz="2600" dirty="0"/>
              <a:t> &gt; </a:t>
            </a:r>
            <a:r>
              <a:rPr lang="cs-CZ" sz="2600" b="1" dirty="0" smtClean="0"/>
              <a:t>vyčkáme</a:t>
            </a:r>
            <a:r>
              <a:rPr lang="cs-CZ" sz="2600" dirty="0" smtClean="0"/>
              <a:t>, č</a:t>
            </a:r>
            <a:r>
              <a:rPr lang="cs-CZ" sz="2600" b="1" dirty="0" smtClean="0"/>
              <a:t>ekejte</a:t>
            </a:r>
            <a:r>
              <a:rPr lang="cs-CZ" sz="2600" dirty="0" smtClean="0"/>
              <a:t> </a:t>
            </a:r>
            <a:r>
              <a:rPr lang="cs-CZ" sz="2600" b="1" dirty="0" smtClean="0"/>
              <a:t>2 m daleko</a:t>
            </a:r>
            <a:r>
              <a:rPr lang="cs-CZ" sz="2600" dirty="0" smtClean="0"/>
              <a:t>, jednou nohou šlapejte vodu, druhou připravenou ke kopu</a:t>
            </a:r>
          </a:p>
          <a:p>
            <a:pPr lvl="1" fontAlgn="base"/>
            <a:r>
              <a:rPr lang="cs-CZ" sz="2600" b="1" dirty="0" smtClean="0"/>
              <a:t>Pasivní </a:t>
            </a:r>
            <a:r>
              <a:rPr lang="cs-CZ" sz="2600" b="1" dirty="0"/>
              <a:t>tonoucí</a:t>
            </a:r>
            <a:r>
              <a:rPr lang="cs-CZ" sz="2600" dirty="0"/>
              <a:t> — leží na prsou, obličejem a končetinami ke </a:t>
            </a:r>
            <a:r>
              <a:rPr lang="cs-CZ" sz="2600" dirty="0" smtClean="0"/>
              <a:t>dnu, b</a:t>
            </a:r>
            <a:r>
              <a:rPr lang="cs-CZ" sz="2600" b="1" dirty="0" smtClean="0"/>
              <a:t>ezpečný</a:t>
            </a:r>
            <a:r>
              <a:rPr lang="cs-CZ" sz="2600" dirty="0" smtClean="0"/>
              <a:t> </a:t>
            </a:r>
            <a:r>
              <a:rPr lang="cs-CZ" sz="2600" dirty="0"/>
              <a:t>&gt; </a:t>
            </a:r>
            <a:r>
              <a:rPr lang="cs-CZ" sz="2600" b="1" dirty="0" smtClean="0"/>
              <a:t>záchrana</a:t>
            </a:r>
            <a:r>
              <a:rPr lang="cs-CZ" sz="2600" dirty="0" smtClean="0"/>
              <a:t>, použijte tah za bradu/paži, plavte prsařské nohy/ouško</a:t>
            </a:r>
            <a:endParaRPr lang="cs-CZ" sz="2200" dirty="0" smtClean="0"/>
          </a:p>
          <a:p>
            <a:pPr lvl="1" fontAlgn="base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09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3350" y="2095189"/>
            <a:ext cx="4083363" cy="270863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810" y="2527613"/>
            <a:ext cx="5549489" cy="312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Technická první </a:t>
            </a:r>
            <a:r>
              <a:rPr lang="cs-CZ" dirty="0" smtClean="0"/>
              <a:t>pomoc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Podezření na únik plynu</a:t>
            </a:r>
          </a:p>
          <a:p>
            <a:pPr lvl="1"/>
            <a:r>
              <a:rPr lang="cs-CZ" sz="2400" dirty="0" smtClean="0"/>
              <a:t>Nezvonit, neškrtat sirkou, nekouřit, nerozsvěcet</a:t>
            </a:r>
          </a:p>
          <a:p>
            <a:pPr lvl="1"/>
            <a:r>
              <a:rPr lang="cs-CZ" sz="2400" dirty="0" smtClean="0"/>
              <a:t>Zastavit únik plynu</a:t>
            </a:r>
          </a:p>
          <a:p>
            <a:pPr lvl="1"/>
            <a:r>
              <a:rPr lang="cs-CZ" sz="2400" dirty="0" smtClean="0"/>
              <a:t>Vyvětrat</a:t>
            </a:r>
          </a:p>
          <a:p>
            <a:pPr lvl="1"/>
            <a:r>
              <a:rPr lang="cs-CZ" sz="2400" dirty="0" smtClean="0"/>
              <a:t>Poskytnout první pomoc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110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= soubor jednoduchých a účelných opatření, která při náhlém ohrožení nebo postižení zdraví či </a:t>
            </a:r>
            <a:r>
              <a:rPr lang="cs-CZ" sz="2400" dirty="0"/>
              <a:t>ž</a:t>
            </a:r>
            <a:r>
              <a:rPr lang="cs-CZ" sz="2400" dirty="0" smtClean="0"/>
              <a:t>ivota cílevědomě a účelně omezují rozsah a důsledky ohrožení či postižení  </a:t>
            </a:r>
          </a:p>
          <a:p>
            <a:endParaRPr lang="cs-CZ" sz="2400" dirty="0" smtClean="0"/>
          </a:p>
          <a:p>
            <a:r>
              <a:rPr lang="cs-CZ" sz="2400" dirty="0" smtClean="0"/>
              <a:t>první pomoc – laická i odborná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ovinnost – ze zákona, hrozí sankce za neposkytnutí první pomoci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Ale – váš život je prioritní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9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Abychom zachránili život postiženému</a:t>
            </a:r>
          </a:p>
          <a:p>
            <a:r>
              <a:rPr lang="cs-CZ" sz="2400" dirty="0" smtClean="0"/>
              <a:t>Aby se zabránilo zhoršování jeho stavu</a:t>
            </a:r>
          </a:p>
          <a:p>
            <a:r>
              <a:rPr lang="cs-CZ" sz="2400" dirty="0" smtClean="0"/>
              <a:t>Aby se pokud možno zabránilo vzniku komplikací</a:t>
            </a:r>
          </a:p>
          <a:p>
            <a:r>
              <a:rPr lang="cs-CZ" sz="2400" dirty="0" smtClean="0"/>
              <a:t>Aby se urychlila rekonvalescence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553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Bariéry v poskytování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Nezvládnuté emoce</a:t>
            </a:r>
          </a:p>
          <a:p>
            <a:r>
              <a:rPr lang="cs-CZ" sz="2400" dirty="0" smtClean="0"/>
              <a:t>Obava z výsledku</a:t>
            </a:r>
          </a:p>
          <a:p>
            <a:r>
              <a:rPr lang="cs-CZ" sz="2400" dirty="0" smtClean="0"/>
              <a:t>Obava z následných problémů</a:t>
            </a:r>
          </a:p>
          <a:p>
            <a:r>
              <a:rPr lang="cs-CZ" sz="2400" dirty="0" smtClean="0"/>
              <a:t>Obava o vlastní život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151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první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 smtClean="0"/>
              <a:t>Laická první pomoc </a:t>
            </a:r>
            <a:r>
              <a:rPr lang="cs-CZ" sz="2400" dirty="0" smtClean="0"/>
              <a:t>– poskytuje laik i zdravotník, soubor základních opatření bez specializovaného vybavení</a:t>
            </a:r>
          </a:p>
          <a:p>
            <a:pPr marL="45720" indent="0">
              <a:buNone/>
            </a:pPr>
            <a:endParaRPr lang="cs-CZ" sz="2400" dirty="0" smtClean="0"/>
          </a:p>
          <a:p>
            <a:r>
              <a:rPr lang="cs-CZ" sz="2400" u="sng" dirty="0" smtClean="0"/>
              <a:t>Odborná přednemocniční neodkladná péče </a:t>
            </a:r>
            <a:r>
              <a:rPr lang="cs-CZ" sz="2400" dirty="0" smtClean="0"/>
              <a:t>– lékař, záchranář, sestry = tým záchranné služby</a:t>
            </a:r>
          </a:p>
          <a:p>
            <a:pPr marL="45720" indent="0">
              <a:buNone/>
            </a:pPr>
            <a:endParaRPr lang="cs-CZ" sz="2400" dirty="0" smtClean="0"/>
          </a:p>
          <a:p>
            <a:r>
              <a:rPr lang="cs-CZ" sz="2400" u="sng" dirty="0" smtClean="0"/>
              <a:t>Nemocniční péče </a:t>
            </a:r>
            <a:r>
              <a:rPr lang="cs-CZ" sz="2400" dirty="0" smtClean="0"/>
              <a:t>– zdravotnické zařízení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43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Priority – pravidlo ABC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FF0000"/>
                </a:solidFill>
              </a:rPr>
              <a:t>Nejhorší je nedělat nic!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Prvních 15 minut je rozhodujících!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„A“ – zprůchodnit dýchací cesty (</a:t>
            </a:r>
            <a:r>
              <a:rPr lang="cs-CZ" sz="2400" dirty="0" err="1" smtClean="0"/>
              <a:t>airway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„B“ – obnovení  a udržení dýchání (</a:t>
            </a:r>
            <a:r>
              <a:rPr lang="cs-CZ" sz="2400" dirty="0" err="1" smtClean="0"/>
              <a:t>breathing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„C“ – obnovení a udržení krevního oběhu (</a:t>
            </a:r>
            <a:r>
              <a:rPr lang="cs-CZ" sz="2400" dirty="0" err="1" smtClean="0"/>
              <a:t>circulation</a:t>
            </a:r>
            <a:r>
              <a:rPr lang="cs-CZ" sz="24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96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 A – </a:t>
            </a:r>
            <a:r>
              <a:rPr lang="cs-CZ" dirty="0" err="1" smtClean="0"/>
              <a:t>airway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80760" y="476530"/>
            <a:ext cx="4340168" cy="297886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039" y="1513435"/>
            <a:ext cx="3374409" cy="25275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9172" y="3588460"/>
            <a:ext cx="3772379" cy="282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2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 B – </a:t>
            </a:r>
            <a:r>
              <a:rPr lang="cs-CZ" dirty="0" err="1" smtClean="0"/>
              <a:t>breathing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Eupnoe – 15-20 dechů za minutu</a:t>
            </a:r>
          </a:p>
          <a:p>
            <a:endParaRPr lang="cs-CZ" sz="2400" dirty="0"/>
          </a:p>
          <a:p>
            <a:r>
              <a:rPr lang="cs-CZ" sz="2400" u="sng" dirty="0" smtClean="0"/>
              <a:t>Zhodnocení dýchání:</a:t>
            </a:r>
            <a:r>
              <a:rPr lang="cs-CZ" sz="2400" dirty="0" smtClean="0"/>
              <a:t> frekvence, hloubka, dýchací pohyby hrudníku, pravidelnost</a:t>
            </a:r>
          </a:p>
          <a:p>
            <a:endParaRPr lang="cs-CZ" sz="2400" dirty="0"/>
          </a:p>
          <a:p>
            <a:r>
              <a:rPr lang="cs-CZ" sz="2400" u="sng" dirty="0" smtClean="0"/>
              <a:t>Příčiny poruchy dýchání:</a:t>
            </a:r>
            <a:r>
              <a:rPr lang="cs-CZ" sz="2400" dirty="0" smtClean="0"/>
              <a:t> ochabnutí svalstva v bezvědomí včetně zapadnutí jazyka, aspirace cizího tělesa, alergický otok horních cest dýchacích, poranění hrudníku,..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7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920</TotalTime>
  <Words>1194</Words>
  <Application>Microsoft Office PowerPoint</Application>
  <PresentationFormat>Širokoúhlá obrazovka</PresentationFormat>
  <Paragraphs>255</Paragraphs>
  <Slides>28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Calibri</vt:lpstr>
      <vt:lpstr>Corbel</vt:lpstr>
      <vt:lpstr>Základ</vt:lpstr>
      <vt:lpstr>První pomoc</vt:lpstr>
      <vt:lpstr>Sylabus</vt:lpstr>
      <vt:lpstr>První pomoc</vt:lpstr>
      <vt:lpstr>Cíle první pomoci</vt:lpstr>
      <vt:lpstr>Bariéry v poskytování první pomoci</vt:lpstr>
      <vt:lpstr>Dělení první pomoci</vt:lpstr>
      <vt:lpstr>Priority – pravidlo ABC</vt:lpstr>
      <vt:lpstr>Krok A – airway</vt:lpstr>
      <vt:lpstr>Krok B – breathing</vt:lpstr>
      <vt:lpstr>Krok C – circulation</vt:lpstr>
      <vt:lpstr>Fyziologická hodnota tepové frekvence</vt:lpstr>
      <vt:lpstr>Krok D – disability (neurologický stav)</vt:lpstr>
      <vt:lpstr>Krok E – environment – vše ostatní</vt:lpstr>
      <vt:lpstr>Základní pravidla</vt:lpstr>
      <vt:lpstr>Záchranný řetěz</vt:lpstr>
      <vt:lpstr>Historie poskytování první pomoci</vt:lpstr>
      <vt:lpstr>Historie poskytování první pomoci</vt:lpstr>
      <vt:lpstr>Zdravotnická záchranná služba ZZS</vt:lpstr>
      <vt:lpstr>Volání na linku </vt:lpstr>
      <vt:lpstr>Vyšetření postiženého</vt:lpstr>
      <vt:lpstr>Postup při vyšetřování</vt:lpstr>
      <vt:lpstr>Vyšetření při metodě START</vt:lpstr>
      <vt:lpstr>Typy první pomoci</vt:lpstr>
      <vt:lpstr>Technická první pomoc</vt:lpstr>
      <vt:lpstr>Technická první pomoc</vt:lpstr>
      <vt:lpstr>Technická první pomoc</vt:lpstr>
      <vt:lpstr>Prezentace aplikace PowerPoint</vt:lpstr>
      <vt:lpstr>Technická první pomoc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pomoc</dc:title>
  <dc:creator>Alena Thorovska</dc:creator>
  <cp:lastModifiedBy>Thorovska</cp:lastModifiedBy>
  <cp:revision>32</cp:revision>
  <cp:lastPrinted>2019-10-10T09:57:18Z</cp:lastPrinted>
  <dcterms:created xsi:type="dcterms:W3CDTF">2018-08-19T17:25:55Z</dcterms:created>
  <dcterms:modified xsi:type="dcterms:W3CDTF">2019-10-10T10:34:27Z</dcterms:modified>
</cp:coreProperties>
</file>