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9" r:id="rId3"/>
    <p:sldId id="260" r:id="rId4"/>
    <p:sldId id="258" r:id="rId5"/>
    <p:sldId id="257" r:id="rId6"/>
    <p:sldId id="261" r:id="rId7"/>
    <p:sldId id="262" r:id="rId8"/>
    <p:sldId id="263" r:id="rId9"/>
    <p:sldId id="264" r:id="rId10"/>
    <p:sldId id="266" r:id="rId11"/>
    <p:sldId id="265" r:id="rId12"/>
    <p:sldId id="281" r:id="rId13"/>
    <p:sldId id="275" r:id="rId14"/>
    <p:sldId id="274" r:id="rId15"/>
    <p:sldId id="276" r:id="rId16"/>
    <p:sldId id="273" r:id="rId17"/>
    <p:sldId id="282" r:id="rId18"/>
    <p:sldId id="283" r:id="rId19"/>
    <p:sldId id="278" r:id="rId20"/>
    <p:sldId id="279" r:id="rId21"/>
    <p:sldId id="284" r:id="rId22"/>
    <p:sldId id="285" r:id="rId23"/>
    <p:sldId id="272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E17448-97C6-45BE-9116-8071F2B1C744}" v="5" dt="2022-10-10T07:33:44.1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éta Zandlová" userId="f597e985-6016-45b0-9e05-c32aa333b728" providerId="ADAL" clId="{DAE17448-97C6-45BE-9116-8071F2B1C744}"/>
    <pc:docChg chg="undo custSel addSld modSld">
      <pc:chgData name="Markéta Zandlová" userId="f597e985-6016-45b0-9e05-c32aa333b728" providerId="ADAL" clId="{DAE17448-97C6-45BE-9116-8071F2B1C744}" dt="2022-10-10T07:42:57.179" v="135" actId="27636"/>
      <pc:docMkLst>
        <pc:docMk/>
      </pc:docMkLst>
      <pc:sldChg chg="addSp delSp modSp new mod setBg">
        <pc:chgData name="Markéta Zandlová" userId="f597e985-6016-45b0-9e05-c32aa333b728" providerId="ADAL" clId="{DAE17448-97C6-45BE-9116-8071F2B1C744}" dt="2022-10-10T07:34:21.200" v="25" actId="20577"/>
        <pc:sldMkLst>
          <pc:docMk/>
          <pc:sldMk cId="3553461525" sldId="273"/>
        </pc:sldMkLst>
        <pc:spChg chg="mod">
          <ac:chgData name="Markéta Zandlová" userId="f597e985-6016-45b0-9e05-c32aa333b728" providerId="ADAL" clId="{DAE17448-97C6-45BE-9116-8071F2B1C744}" dt="2022-10-10T07:34:21.200" v="25" actId="20577"/>
          <ac:spMkLst>
            <pc:docMk/>
            <pc:sldMk cId="3553461525" sldId="273"/>
            <ac:spMk id="2" creationId="{0C99BF61-9BC8-94E3-6CAC-905E3821EA9A}"/>
          </ac:spMkLst>
        </pc:spChg>
        <pc:spChg chg="mod">
          <ac:chgData name="Markéta Zandlová" userId="f597e985-6016-45b0-9e05-c32aa333b728" providerId="ADAL" clId="{DAE17448-97C6-45BE-9116-8071F2B1C744}" dt="2022-10-10T07:31:36.986" v="8" actId="20577"/>
          <ac:spMkLst>
            <pc:docMk/>
            <pc:sldMk cId="3553461525" sldId="273"/>
            <ac:spMk id="3" creationId="{6C1B000E-EAA4-30B3-EC23-1FD557DA85F1}"/>
          </ac:spMkLst>
        </pc:spChg>
        <pc:spChg chg="add del">
          <ac:chgData name="Markéta Zandlová" userId="f597e985-6016-45b0-9e05-c32aa333b728" providerId="ADAL" clId="{DAE17448-97C6-45BE-9116-8071F2B1C744}" dt="2022-10-10T07:33:35.242" v="15"/>
          <ac:spMkLst>
            <pc:docMk/>
            <pc:sldMk cId="3553461525" sldId="273"/>
            <ac:spMk id="4" creationId="{94270C78-341B-F99C-FDAF-286427A9D710}"/>
          </ac:spMkLst>
        </pc:spChg>
        <pc:spChg chg="add del mod">
          <ac:chgData name="Markéta Zandlová" userId="f597e985-6016-45b0-9e05-c32aa333b728" providerId="ADAL" clId="{DAE17448-97C6-45BE-9116-8071F2B1C744}" dt="2022-10-10T07:33:34.043" v="14"/>
          <ac:spMkLst>
            <pc:docMk/>
            <pc:sldMk cId="3553461525" sldId="273"/>
            <ac:spMk id="5" creationId="{1E76762A-8682-B518-439E-85EC49719126}"/>
          </ac:spMkLst>
        </pc:spChg>
        <pc:spChg chg="add">
          <ac:chgData name="Markéta Zandlová" userId="f597e985-6016-45b0-9e05-c32aa333b728" providerId="ADAL" clId="{DAE17448-97C6-45BE-9116-8071F2B1C744}" dt="2022-10-10T07:31:08.964" v="1" actId="26606"/>
          <ac:spMkLst>
            <pc:docMk/>
            <pc:sldMk cId="3553461525" sldId="273"/>
            <ac:spMk id="8" creationId="{8E8DBDA3-652C-4F87-B53B-7F73AC8F4FF9}"/>
          </ac:spMkLst>
        </pc:spChg>
        <pc:spChg chg="add">
          <ac:chgData name="Markéta Zandlová" userId="f597e985-6016-45b0-9e05-c32aa333b728" providerId="ADAL" clId="{DAE17448-97C6-45BE-9116-8071F2B1C744}" dt="2022-10-10T07:31:08.964" v="1" actId="26606"/>
          <ac:spMkLst>
            <pc:docMk/>
            <pc:sldMk cId="3553461525" sldId="273"/>
            <ac:spMk id="10" creationId="{42187232-3845-418F-A17C-C138F01D98AB}"/>
          </ac:spMkLst>
        </pc:spChg>
      </pc:sldChg>
      <pc:sldChg chg="addSp modSp new mod setBg">
        <pc:chgData name="Markéta Zandlová" userId="f597e985-6016-45b0-9e05-c32aa333b728" providerId="ADAL" clId="{DAE17448-97C6-45BE-9116-8071F2B1C744}" dt="2022-10-10T07:36:10.919" v="56" actId="20577"/>
        <pc:sldMkLst>
          <pc:docMk/>
          <pc:sldMk cId="2132204285" sldId="274"/>
        </pc:sldMkLst>
        <pc:spChg chg="mod">
          <ac:chgData name="Markéta Zandlová" userId="f597e985-6016-45b0-9e05-c32aa333b728" providerId="ADAL" clId="{DAE17448-97C6-45BE-9116-8071F2B1C744}" dt="2022-10-10T07:35:46.238" v="45" actId="122"/>
          <ac:spMkLst>
            <pc:docMk/>
            <pc:sldMk cId="2132204285" sldId="274"/>
            <ac:spMk id="2" creationId="{BE3EB7E6-0C85-CC50-F930-0D35A0E32A93}"/>
          </ac:spMkLst>
        </pc:spChg>
        <pc:spChg chg="mod">
          <ac:chgData name="Markéta Zandlová" userId="f597e985-6016-45b0-9e05-c32aa333b728" providerId="ADAL" clId="{DAE17448-97C6-45BE-9116-8071F2B1C744}" dt="2022-10-10T07:36:10.919" v="56" actId="20577"/>
          <ac:spMkLst>
            <pc:docMk/>
            <pc:sldMk cId="2132204285" sldId="274"/>
            <ac:spMk id="3" creationId="{ED3AFA53-5415-607A-222A-4F34EB000C07}"/>
          </ac:spMkLst>
        </pc:spChg>
        <pc:spChg chg="add">
          <ac:chgData name="Markéta Zandlová" userId="f597e985-6016-45b0-9e05-c32aa333b728" providerId="ADAL" clId="{DAE17448-97C6-45BE-9116-8071F2B1C744}" dt="2022-10-10T07:35:22.214" v="39" actId="26606"/>
          <ac:spMkLst>
            <pc:docMk/>
            <pc:sldMk cId="2132204285" sldId="274"/>
            <ac:spMk id="8" creationId="{8E8DBDA3-652C-4F87-B53B-7F73AC8F4FF9}"/>
          </ac:spMkLst>
        </pc:spChg>
        <pc:spChg chg="add">
          <ac:chgData name="Markéta Zandlová" userId="f597e985-6016-45b0-9e05-c32aa333b728" providerId="ADAL" clId="{DAE17448-97C6-45BE-9116-8071F2B1C744}" dt="2022-10-10T07:35:22.214" v="39" actId="26606"/>
          <ac:spMkLst>
            <pc:docMk/>
            <pc:sldMk cId="2132204285" sldId="274"/>
            <ac:spMk id="10" creationId="{42187232-3845-418F-A17C-C138F01D98AB}"/>
          </ac:spMkLst>
        </pc:spChg>
      </pc:sldChg>
      <pc:sldChg chg="addSp delSp modSp new mod setBg setClrOvrMap">
        <pc:chgData name="Markéta Zandlová" userId="f597e985-6016-45b0-9e05-c32aa333b728" providerId="ADAL" clId="{DAE17448-97C6-45BE-9116-8071F2B1C744}" dt="2022-10-10T07:35:01.726" v="38" actId="20577"/>
        <pc:sldMkLst>
          <pc:docMk/>
          <pc:sldMk cId="2708946384" sldId="275"/>
        </pc:sldMkLst>
        <pc:spChg chg="mod">
          <ac:chgData name="Markéta Zandlová" userId="f597e985-6016-45b0-9e05-c32aa333b728" providerId="ADAL" clId="{DAE17448-97C6-45BE-9116-8071F2B1C744}" dt="2022-10-10T07:35:01.726" v="38" actId="20577"/>
          <ac:spMkLst>
            <pc:docMk/>
            <pc:sldMk cId="2708946384" sldId="275"/>
            <ac:spMk id="2" creationId="{0BCA5803-282D-08BD-847E-A11ACF00D147}"/>
          </ac:spMkLst>
        </pc:spChg>
        <pc:spChg chg="del">
          <ac:chgData name="Markéta Zandlová" userId="f597e985-6016-45b0-9e05-c32aa333b728" providerId="ADAL" clId="{DAE17448-97C6-45BE-9116-8071F2B1C744}" dt="2022-10-10T07:34:56.469" v="27" actId="26606"/>
          <ac:spMkLst>
            <pc:docMk/>
            <pc:sldMk cId="2708946384" sldId="275"/>
            <ac:spMk id="3" creationId="{90359E59-81C3-232C-5E50-953221E48B53}"/>
          </ac:spMkLst>
        </pc:spChg>
        <pc:spChg chg="add">
          <ac:chgData name="Markéta Zandlová" userId="f597e985-6016-45b0-9e05-c32aa333b728" providerId="ADAL" clId="{DAE17448-97C6-45BE-9116-8071F2B1C744}" dt="2022-10-10T07:34:56.469" v="27" actId="26606"/>
          <ac:spMkLst>
            <pc:docMk/>
            <pc:sldMk cId="2708946384" sldId="275"/>
            <ac:spMk id="8" creationId="{00C4F1C3-3ADD-491F-8C66-57912A242177}"/>
          </ac:spMkLst>
        </pc:spChg>
        <pc:spChg chg="add">
          <ac:chgData name="Markéta Zandlová" userId="f597e985-6016-45b0-9e05-c32aa333b728" providerId="ADAL" clId="{DAE17448-97C6-45BE-9116-8071F2B1C744}" dt="2022-10-10T07:34:56.469" v="27" actId="26606"/>
          <ac:spMkLst>
            <pc:docMk/>
            <pc:sldMk cId="2708946384" sldId="275"/>
            <ac:spMk id="10" creationId="{0B323FE0-DFB0-4368-A3C2-FC1402A98C03}"/>
          </ac:spMkLst>
        </pc:spChg>
        <pc:spChg chg="add">
          <ac:chgData name="Markéta Zandlová" userId="f597e985-6016-45b0-9e05-c32aa333b728" providerId="ADAL" clId="{DAE17448-97C6-45BE-9116-8071F2B1C744}" dt="2022-10-10T07:34:56.469" v="27" actId="26606"/>
          <ac:spMkLst>
            <pc:docMk/>
            <pc:sldMk cId="2708946384" sldId="275"/>
            <ac:spMk id="14" creationId="{B0513689-D00A-4D15-B8A3-AA50EC4B2BB9}"/>
          </ac:spMkLst>
        </pc:spChg>
        <pc:cxnChg chg="add">
          <ac:chgData name="Markéta Zandlová" userId="f597e985-6016-45b0-9e05-c32aa333b728" providerId="ADAL" clId="{DAE17448-97C6-45BE-9116-8071F2B1C744}" dt="2022-10-10T07:34:56.469" v="27" actId="26606"/>
          <ac:cxnSpMkLst>
            <pc:docMk/>
            <pc:sldMk cId="2708946384" sldId="275"/>
            <ac:cxnSpMk id="12" creationId="{E4BCA77F-6A46-46C1-822E-DF8DB6F08D5A}"/>
          </ac:cxnSpMkLst>
        </pc:cxnChg>
      </pc:sldChg>
      <pc:sldChg chg="addSp delSp modSp new mod setBg setClrOvrMap">
        <pc:chgData name="Markéta Zandlová" userId="f597e985-6016-45b0-9e05-c32aa333b728" providerId="ADAL" clId="{DAE17448-97C6-45BE-9116-8071F2B1C744}" dt="2022-10-10T07:36:56.421" v="64" actId="20577"/>
        <pc:sldMkLst>
          <pc:docMk/>
          <pc:sldMk cId="92342599" sldId="276"/>
        </pc:sldMkLst>
        <pc:spChg chg="mod">
          <ac:chgData name="Markéta Zandlová" userId="f597e985-6016-45b0-9e05-c32aa333b728" providerId="ADAL" clId="{DAE17448-97C6-45BE-9116-8071F2B1C744}" dt="2022-10-10T07:36:56.421" v="64" actId="20577"/>
          <ac:spMkLst>
            <pc:docMk/>
            <pc:sldMk cId="92342599" sldId="276"/>
            <ac:spMk id="2" creationId="{AF449D92-A7C8-ADE0-D35E-01F2D0DA9BEF}"/>
          </ac:spMkLst>
        </pc:spChg>
        <pc:spChg chg="del">
          <ac:chgData name="Markéta Zandlová" userId="f597e985-6016-45b0-9e05-c32aa333b728" providerId="ADAL" clId="{DAE17448-97C6-45BE-9116-8071F2B1C744}" dt="2022-10-10T07:36:40.617" v="58" actId="26606"/>
          <ac:spMkLst>
            <pc:docMk/>
            <pc:sldMk cId="92342599" sldId="276"/>
            <ac:spMk id="3" creationId="{BD9B8B5C-21A1-C981-8FE1-28B7C7B8410F}"/>
          </ac:spMkLst>
        </pc:spChg>
        <pc:spChg chg="add">
          <ac:chgData name="Markéta Zandlová" userId="f597e985-6016-45b0-9e05-c32aa333b728" providerId="ADAL" clId="{DAE17448-97C6-45BE-9116-8071F2B1C744}" dt="2022-10-10T07:36:40.617" v="58" actId="26606"/>
          <ac:spMkLst>
            <pc:docMk/>
            <pc:sldMk cId="92342599" sldId="276"/>
            <ac:spMk id="8" creationId="{00C4F1C3-3ADD-491F-8C66-57912A242177}"/>
          </ac:spMkLst>
        </pc:spChg>
        <pc:spChg chg="add">
          <ac:chgData name="Markéta Zandlová" userId="f597e985-6016-45b0-9e05-c32aa333b728" providerId="ADAL" clId="{DAE17448-97C6-45BE-9116-8071F2B1C744}" dt="2022-10-10T07:36:40.617" v="58" actId="26606"/>
          <ac:spMkLst>
            <pc:docMk/>
            <pc:sldMk cId="92342599" sldId="276"/>
            <ac:spMk id="10" creationId="{0B323FE0-DFB0-4368-A3C2-FC1402A98C03}"/>
          </ac:spMkLst>
        </pc:spChg>
        <pc:spChg chg="add">
          <ac:chgData name="Markéta Zandlová" userId="f597e985-6016-45b0-9e05-c32aa333b728" providerId="ADAL" clId="{DAE17448-97C6-45BE-9116-8071F2B1C744}" dt="2022-10-10T07:36:40.617" v="58" actId="26606"/>
          <ac:spMkLst>
            <pc:docMk/>
            <pc:sldMk cId="92342599" sldId="276"/>
            <ac:spMk id="14" creationId="{7C684499-6F30-4C6A-8094-E2E3E91B3050}"/>
          </ac:spMkLst>
        </pc:spChg>
        <pc:spChg chg="add">
          <ac:chgData name="Markéta Zandlová" userId="f597e985-6016-45b0-9e05-c32aa333b728" providerId="ADAL" clId="{DAE17448-97C6-45BE-9116-8071F2B1C744}" dt="2022-10-10T07:36:40.617" v="58" actId="26606"/>
          <ac:spMkLst>
            <pc:docMk/>
            <pc:sldMk cId="92342599" sldId="276"/>
            <ac:spMk id="16" creationId="{D5AECED4-26C2-4E8F-A340-2402369DC222}"/>
          </ac:spMkLst>
        </pc:spChg>
        <pc:cxnChg chg="add">
          <ac:chgData name="Markéta Zandlová" userId="f597e985-6016-45b0-9e05-c32aa333b728" providerId="ADAL" clId="{DAE17448-97C6-45BE-9116-8071F2B1C744}" dt="2022-10-10T07:36:40.617" v="58" actId="26606"/>
          <ac:cxnSpMkLst>
            <pc:docMk/>
            <pc:sldMk cId="92342599" sldId="276"/>
            <ac:cxnSpMk id="12" creationId="{E4BCA77F-6A46-46C1-822E-DF8DB6F08D5A}"/>
          </ac:cxnSpMkLst>
        </pc:cxnChg>
        <pc:cxnChg chg="add">
          <ac:chgData name="Markéta Zandlová" userId="f597e985-6016-45b0-9e05-c32aa333b728" providerId="ADAL" clId="{DAE17448-97C6-45BE-9116-8071F2B1C744}" dt="2022-10-10T07:36:40.617" v="58" actId="26606"/>
          <ac:cxnSpMkLst>
            <pc:docMk/>
            <pc:sldMk cId="92342599" sldId="276"/>
            <ac:cxnSpMk id="18" creationId="{C9213D27-7A25-46D8-B1BD-E470E49C6C2F}"/>
          </ac:cxnSpMkLst>
        </pc:cxnChg>
      </pc:sldChg>
      <pc:sldChg chg="addSp delSp modSp new mod setBg modClrScheme setClrOvrMap delDesignElem chgLayout">
        <pc:chgData name="Markéta Zandlová" userId="f597e985-6016-45b0-9e05-c32aa333b728" providerId="ADAL" clId="{DAE17448-97C6-45BE-9116-8071F2B1C744}" dt="2022-10-10T07:40:37.085" v="103" actId="20577"/>
        <pc:sldMkLst>
          <pc:docMk/>
          <pc:sldMk cId="292067620" sldId="277"/>
        </pc:sldMkLst>
        <pc:spChg chg="del mod">
          <ac:chgData name="Markéta Zandlová" userId="f597e985-6016-45b0-9e05-c32aa333b728" providerId="ADAL" clId="{DAE17448-97C6-45BE-9116-8071F2B1C744}" dt="2022-10-10T07:37:13.994" v="67" actId="478"/>
          <ac:spMkLst>
            <pc:docMk/>
            <pc:sldMk cId="292067620" sldId="277"/>
            <ac:spMk id="2" creationId="{5F24A466-1645-6FF0-893F-D89CB89930F2}"/>
          </ac:spMkLst>
        </pc:spChg>
        <pc:spChg chg="add del mod">
          <ac:chgData name="Markéta Zandlová" userId="f597e985-6016-45b0-9e05-c32aa333b728" providerId="ADAL" clId="{DAE17448-97C6-45BE-9116-8071F2B1C744}" dt="2022-10-10T07:40:37.085" v="103" actId="20577"/>
          <ac:spMkLst>
            <pc:docMk/>
            <pc:sldMk cId="292067620" sldId="277"/>
            <ac:spMk id="3" creationId="{942B6F86-F05D-A1D5-93E9-B6FF940E1679}"/>
          </ac:spMkLst>
        </pc:spChg>
        <pc:spChg chg="add del mod ord">
          <ac:chgData name="Markéta Zandlová" userId="f597e985-6016-45b0-9e05-c32aa333b728" providerId="ADAL" clId="{DAE17448-97C6-45BE-9116-8071F2B1C744}" dt="2022-10-10T07:38:35.314" v="82" actId="700"/>
          <ac:spMkLst>
            <pc:docMk/>
            <pc:sldMk cId="292067620" sldId="277"/>
            <ac:spMk id="4" creationId="{A899E0C7-77E8-25F2-A84F-E8DEE01B748A}"/>
          </ac:spMkLst>
        </pc:spChg>
        <pc:spChg chg="add del mod ord">
          <ac:chgData name="Markéta Zandlová" userId="f597e985-6016-45b0-9e05-c32aa333b728" providerId="ADAL" clId="{DAE17448-97C6-45BE-9116-8071F2B1C744}" dt="2022-10-10T07:38:35.314" v="82" actId="700"/>
          <ac:spMkLst>
            <pc:docMk/>
            <pc:sldMk cId="292067620" sldId="277"/>
            <ac:spMk id="5" creationId="{6CCE87BF-A614-5AFB-CA4E-97CBDDD8B2FB}"/>
          </ac:spMkLst>
        </pc:spChg>
        <pc:spChg chg="add del mod ord">
          <ac:chgData name="Markéta Zandlová" userId="f597e985-6016-45b0-9e05-c32aa333b728" providerId="ADAL" clId="{DAE17448-97C6-45BE-9116-8071F2B1C744}" dt="2022-10-10T07:38:35.314" v="82" actId="700"/>
          <ac:spMkLst>
            <pc:docMk/>
            <pc:sldMk cId="292067620" sldId="277"/>
            <ac:spMk id="6" creationId="{F0FB1EAD-CFEE-D00C-60DA-0A0768E06BA2}"/>
          </ac:spMkLst>
        </pc:spChg>
        <pc:spChg chg="add del">
          <ac:chgData name="Markéta Zandlová" userId="f597e985-6016-45b0-9e05-c32aa333b728" providerId="ADAL" clId="{DAE17448-97C6-45BE-9116-8071F2B1C744}" dt="2022-10-10T07:37:41.246" v="69" actId="26606"/>
          <ac:spMkLst>
            <pc:docMk/>
            <pc:sldMk cId="292067620" sldId="277"/>
            <ac:spMk id="8" creationId="{BC67B137-15B0-4AF6-94A8-AC00BA8D7BE3}"/>
          </ac:spMkLst>
        </pc:spChg>
        <pc:spChg chg="add del">
          <ac:chgData name="Markéta Zandlová" userId="f597e985-6016-45b0-9e05-c32aa333b728" providerId="ADAL" clId="{DAE17448-97C6-45BE-9116-8071F2B1C744}" dt="2022-10-10T07:37:41.246" v="69" actId="26606"/>
          <ac:spMkLst>
            <pc:docMk/>
            <pc:sldMk cId="292067620" sldId="277"/>
            <ac:spMk id="10" creationId="{5699F27B-22F2-45E1-BFB8-2B1FF14A955D}"/>
          </ac:spMkLst>
        </pc:spChg>
        <pc:spChg chg="add del">
          <ac:chgData name="Markéta Zandlová" userId="f597e985-6016-45b0-9e05-c32aa333b728" providerId="ADAL" clId="{DAE17448-97C6-45BE-9116-8071F2B1C744}" dt="2022-10-10T07:37:44.844" v="71" actId="26606"/>
          <ac:spMkLst>
            <pc:docMk/>
            <pc:sldMk cId="292067620" sldId="277"/>
            <ac:spMk id="14" creationId="{7578A52D-2496-4956-A9A4-EA5C38B2F1FC}"/>
          </ac:spMkLst>
        </pc:spChg>
        <pc:spChg chg="add del">
          <ac:chgData name="Markéta Zandlová" userId="f597e985-6016-45b0-9e05-c32aa333b728" providerId="ADAL" clId="{DAE17448-97C6-45BE-9116-8071F2B1C744}" dt="2022-10-10T07:37:44.844" v="71" actId="26606"/>
          <ac:spMkLst>
            <pc:docMk/>
            <pc:sldMk cId="292067620" sldId="277"/>
            <ac:spMk id="15" creationId="{9809C8E2-EF9B-4E0B-A17E-836DE0508E76}"/>
          </ac:spMkLst>
        </pc:spChg>
        <pc:spChg chg="add del">
          <ac:chgData name="Markéta Zandlová" userId="f597e985-6016-45b0-9e05-c32aa333b728" providerId="ADAL" clId="{DAE17448-97C6-45BE-9116-8071F2B1C744}" dt="2022-10-10T07:37:44.844" v="71" actId="26606"/>
          <ac:spMkLst>
            <pc:docMk/>
            <pc:sldMk cId="292067620" sldId="277"/>
            <ac:spMk id="16" creationId="{61EB557E-621E-4254-B750-85274C5F4D5C}"/>
          </ac:spMkLst>
        </pc:spChg>
        <pc:spChg chg="add del">
          <ac:chgData name="Markéta Zandlová" userId="f597e985-6016-45b0-9e05-c32aa333b728" providerId="ADAL" clId="{DAE17448-97C6-45BE-9116-8071F2B1C744}" dt="2022-10-10T07:37:48.875" v="73" actId="26606"/>
          <ac:spMkLst>
            <pc:docMk/>
            <pc:sldMk cId="292067620" sldId="277"/>
            <ac:spMk id="18" creationId="{12ABE273-A57A-4523-99C5-F4D7F4511094}"/>
          </ac:spMkLst>
        </pc:spChg>
        <pc:spChg chg="add del">
          <ac:chgData name="Markéta Zandlová" userId="f597e985-6016-45b0-9e05-c32aa333b728" providerId="ADAL" clId="{DAE17448-97C6-45BE-9116-8071F2B1C744}" dt="2022-10-10T07:37:48.875" v="73" actId="26606"/>
          <ac:spMkLst>
            <pc:docMk/>
            <pc:sldMk cId="292067620" sldId="277"/>
            <ac:spMk id="19" creationId="{21A15CF5-392D-404A-8095-DD2085F2FBA3}"/>
          </ac:spMkLst>
        </pc:spChg>
        <pc:spChg chg="add del">
          <ac:chgData name="Markéta Zandlová" userId="f597e985-6016-45b0-9e05-c32aa333b728" providerId="ADAL" clId="{DAE17448-97C6-45BE-9116-8071F2B1C744}" dt="2022-10-10T07:38:00.991" v="75" actId="26606"/>
          <ac:spMkLst>
            <pc:docMk/>
            <pc:sldMk cId="292067620" sldId="277"/>
            <ac:spMk id="22" creationId="{00C4F1C3-3ADD-491F-8C66-57912A242177}"/>
          </ac:spMkLst>
        </pc:spChg>
        <pc:spChg chg="add del">
          <ac:chgData name="Markéta Zandlová" userId="f597e985-6016-45b0-9e05-c32aa333b728" providerId="ADAL" clId="{DAE17448-97C6-45BE-9116-8071F2B1C744}" dt="2022-10-10T07:38:00.991" v="75" actId="26606"/>
          <ac:spMkLst>
            <pc:docMk/>
            <pc:sldMk cId="292067620" sldId="277"/>
            <ac:spMk id="23" creationId="{0B323FE0-DFB0-4368-A3C2-FC1402A98C03}"/>
          </ac:spMkLst>
        </pc:spChg>
        <pc:spChg chg="add del">
          <ac:chgData name="Markéta Zandlová" userId="f597e985-6016-45b0-9e05-c32aa333b728" providerId="ADAL" clId="{DAE17448-97C6-45BE-9116-8071F2B1C744}" dt="2022-10-10T07:38:00.991" v="75" actId="26606"/>
          <ac:spMkLst>
            <pc:docMk/>
            <pc:sldMk cId="292067620" sldId="277"/>
            <ac:spMk id="25" creationId="{B0513689-D00A-4D15-B8A3-AA50EC4B2BB9}"/>
          </ac:spMkLst>
        </pc:spChg>
        <pc:spChg chg="add del">
          <ac:chgData name="Markéta Zandlová" userId="f597e985-6016-45b0-9e05-c32aa333b728" providerId="ADAL" clId="{DAE17448-97C6-45BE-9116-8071F2B1C744}" dt="2022-10-10T07:38:36.345" v="83" actId="26606"/>
          <ac:spMkLst>
            <pc:docMk/>
            <pc:sldMk cId="292067620" sldId="277"/>
            <ac:spMk id="27" creationId="{BC67B137-15B0-4AF6-94A8-AC00BA8D7BE3}"/>
          </ac:spMkLst>
        </pc:spChg>
        <pc:spChg chg="add del">
          <ac:chgData name="Markéta Zandlová" userId="f597e985-6016-45b0-9e05-c32aa333b728" providerId="ADAL" clId="{DAE17448-97C6-45BE-9116-8071F2B1C744}" dt="2022-10-10T07:38:36.345" v="83" actId="26606"/>
          <ac:spMkLst>
            <pc:docMk/>
            <pc:sldMk cId="292067620" sldId="277"/>
            <ac:spMk id="28" creationId="{5699F27B-22F2-45E1-BFB8-2B1FF14A955D}"/>
          </ac:spMkLst>
        </pc:spChg>
        <pc:spChg chg="add del mod ord">
          <ac:chgData name="Markéta Zandlová" userId="f597e985-6016-45b0-9e05-c32aa333b728" providerId="ADAL" clId="{DAE17448-97C6-45BE-9116-8071F2B1C744}" dt="2022-10-10T07:38:36.345" v="83" actId="26606"/>
          <ac:spMkLst>
            <pc:docMk/>
            <pc:sldMk cId="292067620" sldId="277"/>
            <ac:spMk id="30" creationId="{942B6F86-F05D-A1D5-93E9-B6FF940E1679}"/>
          </ac:spMkLst>
        </pc:spChg>
        <pc:cxnChg chg="add del">
          <ac:chgData name="Markéta Zandlová" userId="f597e985-6016-45b0-9e05-c32aa333b728" providerId="ADAL" clId="{DAE17448-97C6-45BE-9116-8071F2B1C744}" dt="2022-10-10T07:37:41.246" v="69" actId="26606"/>
          <ac:cxnSpMkLst>
            <pc:docMk/>
            <pc:sldMk cId="292067620" sldId="277"/>
            <ac:cxnSpMk id="12" creationId="{633ABDA7-FF8C-4E26-8C7D-47E0AE54EA20}"/>
          </ac:cxnSpMkLst>
        </pc:cxnChg>
        <pc:cxnChg chg="add del">
          <ac:chgData name="Markéta Zandlová" userId="f597e985-6016-45b0-9e05-c32aa333b728" providerId="ADAL" clId="{DAE17448-97C6-45BE-9116-8071F2B1C744}" dt="2022-10-10T07:37:48.875" v="73" actId="26606"/>
          <ac:cxnSpMkLst>
            <pc:docMk/>
            <pc:sldMk cId="292067620" sldId="277"/>
            <ac:cxnSpMk id="20" creationId="{3D0F74E7-7AA9-4171-BCD1-C325B7632D04}"/>
          </ac:cxnSpMkLst>
        </pc:cxnChg>
        <pc:cxnChg chg="add del">
          <ac:chgData name="Markéta Zandlová" userId="f597e985-6016-45b0-9e05-c32aa333b728" providerId="ADAL" clId="{DAE17448-97C6-45BE-9116-8071F2B1C744}" dt="2022-10-10T07:38:00.991" v="75" actId="26606"/>
          <ac:cxnSpMkLst>
            <pc:docMk/>
            <pc:sldMk cId="292067620" sldId="277"/>
            <ac:cxnSpMk id="24" creationId="{E4BCA77F-6A46-46C1-822E-DF8DB6F08D5A}"/>
          </ac:cxnSpMkLst>
        </pc:cxnChg>
        <pc:cxnChg chg="add del">
          <ac:chgData name="Markéta Zandlová" userId="f597e985-6016-45b0-9e05-c32aa333b728" providerId="ADAL" clId="{DAE17448-97C6-45BE-9116-8071F2B1C744}" dt="2022-10-10T07:38:36.345" v="83" actId="26606"/>
          <ac:cxnSpMkLst>
            <pc:docMk/>
            <pc:sldMk cId="292067620" sldId="277"/>
            <ac:cxnSpMk id="29" creationId="{633ABDA7-FF8C-4E26-8C7D-47E0AE54EA20}"/>
          </ac:cxnSpMkLst>
        </pc:cxnChg>
      </pc:sldChg>
      <pc:sldChg chg="addSp modSp new mod setBg">
        <pc:chgData name="Markéta Zandlová" userId="f597e985-6016-45b0-9e05-c32aa333b728" providerId="ADAL" clId="{DAE17448-97C6-45BE-9116-8071F2B1C744}" dt="2022-10-10T07:42:01.556" v="117" actId="113"/>
        <pc:sldMkLst>
          <pc:docMk/>
          <pc:sldMk cId="4231883001" sldId="278"/>
        </pc:sldMkLst>
        <pc:spChg chg="mod">
          <ac:chgData name="Markéta Zandlová" userId="f597e985-6016-45b0-9e05-c32aa333b728" providerId="ADAL" clId="{DAE17448-97C6-45BE-9116-8071F2B1C744}" dt="2022-10-10T07:41:10.521" v="108" actId="20577"/>
          <ac:spMkLst>
            <pc:docMk/>
            <pc:sldMk cId="4231883001" sldId="278"/>
            <ac:spMk id="2" creationId="{74312313-2922-D83D-B7EC-A631A2E23900}"/>
          </ac:spMkLst>
        </pc:spChg>
        <pc:spChg chg="mod">
          <ac:chgData name="Markéta Zandlová" userId="f597e985-6016-45b0-9e05-c32aa333b728" providerId="ADAL" clId="{DAE17448-97C6-45BE-9116-8071F2B1C744}" dt="2022-10-10T07:42:01.556" v="117" actId="113"/>
          <ac:spMkLst>
            <pc:docMk/>
            <pc:sldMk cId="4231883001" sldId="278"/>
            <ac:spMk id="3" creationId="{86CF9F16-DD40-BC2B-2C1B-78E384DC0899}"/>
          </ac:spMkLst>
        </pc:spChg>
        <pc:spChg chg="add">
          <ac:chgData name="Markéta Zandlová" userId="f597e985-6016-45b0-9e05-c32aa333b728" providerId="ADAL" clId="{DAE17448-97C6-45BE-9116-8071F2B1C744}" dt="2022-10-10T07:41:01.827" v="105" actId="26606"/>
          <ac:spMkLst>
            <pc:docMk/>
            <pc:sldMk cId="4231883001" sldId="278"/>
            <ac:spMk id="8" creationId="{8E8DBDA3-652C-4F87-B53B-7F73AC8F4FF9}"/>
          </ac:spMkLst>
        </pc:spChg>
        <pc:spChg chg="add">
          <ac:chgData name="Markéta Zandlová" userId="f597e985-6016-45b0-9e05-c32aa333b728" providerId="ADAL" clId="{DAE17448-97C6-45BE-9116-8071F2B1C744}" dt="2022-10-10T07:41:01.827" v="105" actId="26606"/>
          <ac:spMkLst>
            <pc:docMk/>
            <pc:sldMk cId="4231883001" sldId="278"/>
            <ac:spMk id="10" creationId="{42187232-3845-418F-A17C-C138F01D98AB}"/>
          </ac:spMkLst>
        </pc:spChg>
      </pc:sldChg>
      <pc:sldChg chg="addSp modSp new mod setBg">
        <pc:chgData name="Markéta Zandlová" userId="f597e985-6016-45b0-9e05-c32aa333b728" providerId="ADAL" clId="{DAE17448-97C6-45BE-9116-8071F2B1C744}" dt="2022-10-10T07:42:57.179" v="135" actId="27636"/>
        <pc:sldMkLst>
          <pc:docMk/>
          <pc:sldMk cId="2118356807" sldId="279"/>
        </pc:sldMkLst>
        <pc:spChg chg="mod">
          <ac:chgData name="Markéta Zandlová" userId="f597e985-6016-45b0-9e05-c32aa333b728" providerId="ADAL" clId="{DAE17448-97C6-45BE-9116-8071F2B1C744}" dt="2022-10-10T07:42:33.469" v="127" actId="404"/>
          <ac:spMkLst>
            <pc:docMk/>
            <pc:sldMk cId="2118356807" sldId="279"/>
            <ac:spMk id="2" creationId="{6BD77732-971A-1A7B-7423-5A988400F612}"/>
          </ac:spMkLst>
        </pc:spChg>
        <pc:spChg chg="mod">
          <ac:chgData name="Markéta Zandlová" userId="f597e985-6016-45b0-9e05-c32aa333b728" providerId="ADAL" clId="{DAE17448-97C6-45BE-9116-8071F2B1C744}" dt="2022-10-10T07:42:57.179" v="135" actId="27636"/>
          <ac:spMkLst>
            <pc:docMk/>
            <pc:sldMk cId="2118356807" sldId="279"/>
            <ac:spMk id="3" creationId="{261E0E41-AB4D-1F43-F154-33C9483CAF50}"/>
          </ac:spMkLst>
        </pc:spChg>
        <pc:spChg chg="add">
          <ac:chgData name="Markéta Zandlová" userId="f597e985-6016-45b0-9e05-c32aa333b728" providerId="ADAL" clId="{DAE17448-97C6-45BE-9116-8071F2B1C744}" dt="2022-10-10T07:42:23.919" v="119" actId="26606"/>
          <ac:spMkLst>
            <pc:docMk/>
            <pc:sldMk cId="2118356807" sldId="279"/>
            <ac:spMk id="8" creationId="{7578A52D-2496-4956-A9A4-EA5C38B2F1FC}"/>
          </ac:spMkLst>
        </pc:spChg>
        <pc:spChg chg="add">
          <ac:chgData name="Markéta Zandlová" userId="f597e985-6016-45b0-9e05-c32aa333b728" providerId="ADAL" clId="{DAE17448-97C6-45BE-9116-8071F2B1C744}" dt="2022-10-10T07:42:23.919" v="119" actId="26606"/>
          <ac:spMkLst>
            <pc:docMk/>
            <pc:sldMk cId="2118356807" sldId="279"/>
            <ac:spMk id="10" creationId="{9809C8E2-EF9B-4E0B-A17E-836DE0508E76}"/>
          </ac:spMkLst>
        </pc:spChg>
        <pc:spChg chg="add">
          <ac:chgData name="Markéta Zandlová" userId="f597e985-6016-45b0-9e05-c32aa333b728" providerId="ADAL" clId="{DAE17448-97C6-45BE-9116-8071F2B1C744}" dt="2022-10-10T07:42:23.919" v="119" actId="26606"/>
          <ac:spMkLst>
            <pc:docMk/>
            <pc:sldMk cId="2118356807" sldId="279"/>
            <ac:spMk id="12" creationId="{61EB557E-621E-4254-B750-85274C5F4D5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14EABB-145B-411C-AEBB-D3B7ACB800E6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BAC790-7F6B-4032-BB1F-D44DA5593B22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75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ABB-145B-411C-AEBB-D3B7ACB800E6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790-7F6B-4032-BB1F-D44DA559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678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ABB-145B-411C-AEBB-D3B7ACB800E6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790-7F6B-4032-BB1F-D44DA559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560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ABB-145B-411C-AEBB-D3B7ACB800E6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790-7F6B-4032-BB1F-D44DA559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290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ABB-145B-411C-AEBB-D3B7ACB800E6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790-7F6B-4032-BB1F-D44DA5593B22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136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ABB-145B-411C-AEBB-D3B7ACB800E6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790-7F6B-4032-BB1F-D44DA559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797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ABB-145B-411C-AEBB-D3B7ACB800E6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790-7F6B-4032-BB1F-D44DA559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86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ABB-145B-411C-AEBB-D3B7ACB800E6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790-7F6B-4032-BB1F-D44DA559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30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ABB-145B-411C-AEBB-D3B7ACB800E6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790-7F6B-4032-BB1F-D44DA559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868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ABB-145B-411C-AEBB-D3B7ACB800E6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790-7F6B-4032-BB1F-D44DA559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01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ABB-145B-411C-AEBB-D3B7ACB800E6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790-7F6B-4032-BB1F-D44DA559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772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F14EABB-145B-411C-AEBB-D3B7ACB800E6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BBAC790-7F6B-4032-BB1F-D44DA5593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179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Ernst_May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s.wikimedia.org/wiki/Atlas_of_colonialis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E87653-7E27-40F9-A525-D598749062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Modernita, kolonialismus a vztah k jinakosti</a:t>
            </a:r>
            <a:r>
              <a:rPr lang="cs-CZ" sz="3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cs-CZ" sz="3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9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1BF319E-AB8E-40E0-A72D-7CA363488C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49580">
              <a:lnSpc>
                <a:spcPct val="115000"/>
              </a:lnSpc>
            </a:pPr>
            <a:r>
              <a:rPr lang="cs-CZ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 je pro nás důležité na modernistickém projektu </a:t>
            </a:r>
            <a:endParaRPr lang="cs-CZ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>
              <a:lnSpc>
                <a:spcPct val="115000"/>
              </a:lnSpc>
            </a:pPr>
            <a:r>
              <a:rPr lang="cs-CZ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Jak to souvisí s kolonialismem a jinakostí </a:t>
            </a:r>
            <a:endParaRPr lang="cs-CZ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>
              <a:lnSpc>
                <a:spcPct val="115000"/>
              </a:lnSpc>
            </a:pPr>
            <a:r>
              <a:rPr lang="cs-CZ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Jak to souvisí se vztahem k přírodě a klimatickou změnou</a:t>
            </a:r>
            <a:endParaRPr lang="cs-CZ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713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8457A1-5430-4832-8EC1-E6281ECDA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8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DEKOLONIZACE</a:t>
            </a:r>
            <a:br>
              <a:rPr lang="cs-CZ" sz="2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Alberto Arce and Norman Long. 2000. </a:t>
            </a:r>
            <a:r>
              <a:rPr lang="cs-CZ" sz="20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Anthropology</a:t>
            </a:r>
            <a:r>
              <a:rPr lang="cs-CZ" sz="20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Development and </a:t>
            </a:r>
            <a:r>
              <a:rPr lang="cs-CZ" sz="20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Modernities</a:t>
            </a:r>
            <a:r>
              <a:rPr lang="cs-CZ" sz="20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Exploring</a:t>
            </a:r>
            <a:r>
              <a:rPr lang="cs-CZ" sz="20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discourses</a:t>
            </a:r>
            <a:r>
              <a:rPr lang="cs-CZ" sz="20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0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counter-tendencies</a:t>
            </a:r>
            <a:r>
              <a:rPr lang="cs-CZ" sz="20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20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violence</a:t>
            </a:r>
            <a:r>
              <a:rPr lang="cs-CZ" sz="20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cs-CZ" sz="20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Routledge</a:t>
            </a:r>
            <a:r>
              <a:rPr lang="cs-CZ" sz="20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0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20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FA9F6C-C4B5-4C44-A52D-0D1048473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 marL="342900" lvl="0" indent="-342900">
              <a:buFont typeface="Calibri" panose="020F0502020204030204" pitchFamily="34" charset="0"/>
              <a:buChar char="-"/>
            </a:pPr>
            <a:endParaRPr lang="cs-CZ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modernizace dekolonizovaných oblastí = „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rozvojová studia</a:t>
            </a:r>
            <a:r>
              <a:rPr lang="cs-CZ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“ (development </a:t>
            </a:r>
            <a:r>
              <a:rPr lang="cs-CZ" sz="18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cs-CZ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a 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politiky vztahování se k post-koloniálním státům: ty jsou postaveny, stejně jako dřívější koloniální politiky, na ideji nadřazenosti států, které prošly modernizací</a:t>
            </a:r>
            <a:endParaRPr lang="cs-CZ" sz="1800" b="1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cs-CZ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distinkce „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moderní – civilizované</a:t>
            </a:r>
            <a:r>
              <a:rPr lang="cs-CZ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“ X „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zaostalé“, nerozvinuté, „</a:t>
            </a:r>
            <a:r>
              <a:rPr lang="cs-CZ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underdeveloped</a:t>
            </a:r>
            <a:r>
              <a:rPr lang="cs-CZ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“ státy = později tzv. 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„země třetího světa“ (!!!)</a:t>
            </a:r>
            <a:endParaRPr lang="cs-CZ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cs-CZ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země „třetího světa“ </a:t>
            </a:r>
            <a:r>
              <a:rPr lang="cs-CZ" sz="1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reprezentují pro bohatý sever technologickou zaostalost, nedostatek vědeckého poznání a absenci moderních racionálních institucí</a:t>
            </a:r>
            <a:r>
              <a:rPr lang="cs-CZ" sz="18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to zpětně </a:t>
            </a:r>
            <a:r>
              <a:rPr lang="cs-CZ" sz="1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legitimizuje „modernizační projekt“ západního světa, </a:t>
            </a:r>
            <a:r>
              <a:rPr lang="cs-CZ" sz="18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který</a:t>
            </a:r>
            <a:r>
              <a:rPr lang="cs-CZ" sz="1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 staví do pozice zachránce, který umožní třetímu světu, aby „</a:t>
            </a:r>
            <a:r>
              <a:rPr lang="cs-CZ" sz="1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dohnal</a:t>
            </a:r>
            <a:r>
              <a:rPr lang="cs-CZ" sz="18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“ moderní svět </a:t>
            </a:r>
            <a:endParaRPr lang="cs-CZ" sz="1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812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953AC4-0B65-46FF-A908-DBC3E187F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FFFFFF"/>
                </a:solidFill>
              </a:rPr>
              <a:t>„</a:t>
            </a:r>
            <a:r>
              <a:rPr lang="cs-CZ" sz="3200" b="1" dirty="0">
                <a:solidFill>
                  <a:srgbClr val="FFFFFF"/>
                </a:solidFill>
              </a:rPr>
              <a:t>ROZVOJ</a:t>
            </a:r>
            <a:r>
              <a:rPr lang="cs-CZ" sz="3200" dirty="0">
                <a:solidFill>
                  <a:srgbClr val="FFFFFF"/>
                </a:solidFill>
              </a:rPr>
              <a:t>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66E2B8-BC25-4D12-988F-A0E7E2222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endParaRPr lang="cs-CZ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Konsekvence</a:t>
            </a:r>
            <a:r>
              <a:rPr lang="cs-CZ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modely plánování a politiky pomoci industriálních zemí </a:t>
            </a:r>
            <a:r>
              <a:rPr lang="cs-CZ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 snaží identifikovat, jaké 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kulturní</a:t>
            </a:r>
            <a:r>
              <a:rPr lang="cs-CZ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tradice a tradiční instituce</a:t>
            </a:r>
            <a:r>
              <a:rPr lang="cs-CZ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představují překážky kýženého „rozvoje“ </a:t>
            </a:r>
            <a:endParaRPr lang="cs-CZ" sz="20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0980" indent="0">
              <a:buNone/>
            </a:pPr>
            <a:endParaRPr lang="cs-CZ" sz="20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ustaven a legitimizován specifický vztah západu ke „</a:t>
            </a:r>
            <a:r>
              <a:rPr lang="cs-CZ" sz="20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třetímu světu</a:t>
            </a: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“, kterému byla </a:t>
            </a:r>
            <a:r>
              <a:rPr lang="cs-CZ" sz="20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upřena „modernita“ </a:t>
            </a: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před příchodem koloniální vlády a naopak, </a:t>
            </a:r>
            <a:r>
              <a:rPr lang="cs-CZ" sz="20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kolonialismus </a:t>
            </a: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byl reprezentován jako to, co </a:t>
            </a:r>
            <a:r>
              <a:rPr lang="cs-CZ" sz="20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modernitu přineslo </a:t>
            </a: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= tento </a:t>
            </a:r>
            <a:r>
              <a:rPr lang="cs-CZ" sz="20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narativ v jádru rozvojové pomoci v celých 50 a 60 letech </a:t>
            </a:r>
            <a:endParaRPr lang="cs-CZ" sz="20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„rozvoj“ </a:t>
            </a:r>
            <a:r>
              <a:rPr lang="cs-CZ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 této optice = 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napodobení </a:t>
            </a:r>
            <a:r>
              <a:rPr lang="cs-CZ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evropské a americké zkušenosti a modelů</a:t>
            </a: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931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C99BF61-9BC8-94E3-6CAC-905E3821E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621944" cy="5222543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/>
                </a:solidFill>
              </a:rPr>
              <a:t>POSTKOLONIÁLNÍ STUDIA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1B000E-EAA4-30B3-EC23-1FD557DA8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226243"/>
            <a:ext cx="6020790" cy="6381947"/>
          </a:xfrm>
        </p:spPr>
        <p:txBody>
          <a:bodyPr anchor="ctr">
            <a:normAutofit fontScale="8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TÉMATA</a:t>
            </a:r>
            <a:endParaRPr lang="cs-CZ" sz="1900" b="1" dirty="0" smtClean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</a:rPr>
              <a:t>struktury </a:t>
            </a:r>
            <a:r>
              <a:rPr lang="cs-CZ" sz="2600" dirty="0">
                <a:solidFill>
                  <a:schemeClr val="tx1"/>
                </a:solidFill>
              </a:rPr>
              <a:t>nerovnosti a podřízení 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</a:rPr>
              <a:t>„Orientalismus“ (E. </a:t>
            </a:r>
            <a:r>
              <a:rPr lang="cs-CZ" sz="2600" dirty="0" err="1" smtClean="0">
                <a:solidFill>
                  <a:schemeClr val="tx1"/>
                </a:solidFill>
              </a:rPr>
              <a:t>Said</a:t>
            </a:r>
            <a:r>
              <a:rPr lang="cs-CZ" sz="2600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</a:rPr>
              <a:t>„žitá zkušenost černého subjektu“ (Fr. </a:t>
            </a:r>
            <a:r>
              <a:rPr lang="cs-CZ" sz="2600" dirty="0" err="1" smtClean="0">
                <a:solidFill>
                  <a:schemeClr val="tx1"/>
                </a:solidFill>
              </a:rPr>
              <a:t>Fanon</a:t>
            </a:r>
            <a:r>
              <a:rPr lang="cs-CZ" sz="2600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600" dirty="0" err="1" smtClean="0">
                <a:solidFill>
                  <a:schemeClr val="tx1"/>
                </a:solidFill>
              </a:rPr>
              <a:t>postkoloniální</a:t>
            </a:r>
            <a:r>
              <a:rPr lang="cs-CZ" sz="2600" dirty="0" smtClean="0">
                <a:solidFill>
                  <a:schemeClr val="tx1"/>
                </a:solidFill>
              </a:rPr>
              <a:t> identita/y</a:t>
            </a:r>
            <a:endParaRPr lang="cs-CZ" sz="26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cs-CZ" sz="2100" b="1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100" b="1" dirty="0" smtClean="0">
                <a:solidFill>
                  <a:schemeClr val="tx1"/>
                </a:solidFill>
              </a:rPr>
              <a:t>Konceptualizace obyvatel kolonizovaných zemí: „SUBALTERN</a:t>
            </a:r>
            <a:r>
              <a:rPr lang="cs-CZ" sz="2100" b="1" dirty="0" smtClean="0">
                <a:solidFill>
                  <a:schemeClr val="tx1"/>
                </a:solidFill>
              </a:rPr>
              <a:t>“</a:t>
            </a:r>
          </a:p>
          <a:p>
            <a:pPr marL="571500" lvl="1" indent="-34290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 err="1" smtClean="0">
                <a:solidFill>
                  <a:schemeClr val="tx1"/>
                </a:solidFill>
              </a:rPr>
              <a:t>Gramsci</a:t>
            </a:r>
            <a:r>
              <a:rPr lang="cs-CZ" sz="1900" dirty="0" smtClean="0">
                <a:solidFill>
                  <a:schemeClr val="tx1"/>
                </a:solidFill>
              </a:rPr>
              <a:t> - označení </a:t>
            </a:r>
            <a:r>
              <a:rPr lang="cs-CZ" sz="1900" dirty="0">
                <a:solidFill>
                  <a:schemeClr val="tx1"/>
                </a:solidFill>
              </a:rPr>
              <a:t>pro jakoukoli </a:t>
            </a:r>
            <a:r>
              <a:rPr lang="cs-CZ" sz="1900" dirty="0" smtClean="0">
                <a:solidFill>
                  <a:schemeClr val="tx1"/>
                </a:solidFill>
              </a:rPr>
              <a:t>třídu/skupinu lidí (u G. zejména rolníků </a:t>
            </a:r>
            <a:r>
              <a:rPr lang="cs-CZ" sz="1900" dirty="0">
                <a:solidFill>
                  <a:schemeClr val="tx1"/>
                </a:solidFill>
              </a:rPr>
              <a:t>a dělníků), která podléhá hegemonii jiné, silnější </a:t>
            </a:r>
            <a:r>
              <a:rPr lang="cs-CZ" sz="1900" dirty="0" smtClean="0">
                <a:solidFill>
                  <a:schemeClr val="tx1"/>
                </a:solidFill>
              </a:rPr>
              <a:t>třídy a je vyloučena z mocenského rozhodování</a:t>
            </a:r>
          </a:p>
          <a:p>
            <a:pPr marL="571500" lvl="1" indent="-34290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cs-CZ" sz="1900" dirty="0" smtClean="0">
                <a:solidFill>
                  <a:schemeClr val="tx1"/>
                </a:solidFill>
              </a:rPr>
              <a:t>v kontextu </a:t>
            </a:r>
            <a:r>
              <a:rPr lang="cs-CZ" sz="1900" dirty="0" err="1" smtClean="0">
                <a:solidFill>
                  <a:schemeClr val="tx1"/>
                </a:solidFill>
              </a:rPr>
              <a:t>postkolonialismu</a:t>
            </a:r>
            <a:r>
              <a:rPr lang="cs-CZ" sz="1900" dirty="0" smtClean="0">
                <a:solidFill>
                  <a:schemeClr val="tx1"/>
                </a:solidFill>
              </a:rPr>
              <a:t> (G. </a:t>
            </a:r>
            <a:r>
              <a:rPr lang="cs-CZ" sz="1900" dirty="0" err="1" smtClean="0">
                <a:solidFill>
                  <a:schemeClr val="tx1"/>
                </a:solidFill>
              </a:rPr>
              <a:t>Spivak</a:t>
            </a:r>
            <a:r>
              <a:rPr lang="cs-CZ" sz="1900" dirty="0" smtClean="0">
                <a:solidFill>
                  <a:schemeClr val="tx1"/>
                </a:solidFill>
              </a:rPr>
              <a:t>): skupiny/třídy, sociálně</a:t>
            </a:r>
            <a:r>
              <a:rPr lang="cs-CZ" sz="1900" dirty="0">
                <a:solidFill>
                  <a:schemeClr val="tx1"/>
                </a:solidFill>
              </a:rPr>
              <a:t>, politicky a geograficky </a:t>
            </a:r>
            <a:r>
              <a:rPr lang="cs-CZ" sz="1900" dirty="0" smtClean="0">
                <a:solidFill>
                  <a:schemeClr val="tx1"/>
                </a:solidFill>
              </a:rPr>
              <a:t>vyloučené </a:t>
            </a:r>
            <a:r>
              <a:rPr lang="cs-CZ" sz="1900" dirty="0">
                <a:solidFill>
                  <a:schemeClr val="tx1"/>
                </a:solidFill>
              </a:rPr>
              <a:t>z mocenské hierarchie imperiální </a:t>
            </a:r>
            <a:r>
              <a:rPr lang="cs-CZ" sz="1900" dirty="0" smtClean="0">
                <a:solidFill>
                  <a:schemeClr val="tx1"/>
                </a:solidFill>
              </a:rPr>
              <a:t>kolonie = lidé „na </a:t>
            </a:r>
            <a:r>
              <a:rPr lang="cs-CZ" sz="1900" dirty="0">
                <a:solidFill>
                  <a:schemeClr val="tx1"/>
                </a:solidFill>
              </a:rPr>
              <a:t>okraji</a:t>
            </a:r>
            <a:r>
              <a:rPr lang="cs-CZ" sz="1900" dirty="0" smtClean="0">
                <a:solidFill>
                  <a:schemeClr val="tx1"/>
                </a:solidFill>
              </a:rPr>
              <a:t>“ = tj. většina původních </a:t>
            </a:r>
            <a:r>
              <a:rPr lang="cs-CZ" sz="1900" dirty="0" smtClean="0">
                <a:solidFill>
                  <a:schemeClr val="tx1"/>
                </a:solidFill>
              </a:rPr>
              <a:t>obyvatel</a:t>
            </a:r>
            <a:endParaRPr lang="cs-CZ" sz="19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151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0C4F1C3-3ADD-491F-8C66-57912A2421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323FE0-DFB0-4368-A3C2-FC1402A98C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4BCA77F-6A46-46C1-822E-DF8DB6F08D5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0513689-D00A-4D15-B8A3-AA50EC4B2B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BCA5803-282D-08BD-847E-A11ACF00D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900" y="637563"/>
            <a:ext cx="8640201" cy="30703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cs-CZ" sz="4000" b="1" cap="all" dirty="0" smtClean="0">
                <a:solidFill>
                  <a:schemeClr val="tx1"/>
                </a:solidFill>
              </a:rPr>
              <a:t>Kritika modernity </a:t>
            </a:r>
            <a:br>
              <a:rPr lang="cs-CZ" sz="4000" b="1" cap="all" dirty="0" smtClean="0">
                <a:solidFill>
                  <a:schemeClr val="tx1"/>
                </a:solidFill>
              </a:rPr>
            </a:br>
            <a:r>
              <a:rPr lang="cs-CZ" sz="4000" b="1" cap="all" dirty="0" smtClean="0">
                <a:solidFill>
                  <a:schemeClr val="tx1"/>
                </a:solidFill>
              </a:rPr>
              <a:t>a </a:t>
            </a:r>
            <a:br>
              <a:rPr lang="cs-CZ" sz="4000" b="1" cap="all" dirty="0" smtClean="0">
                <a:solidFill>
                  <a:schemeClr val="tx1"/>
                </a:solidFill>
              </a:rPr>
            </a:br>
            <a:r>
              <a:rPr lang="cs-CZ" sz="4000" b="1" cap="all" dirty="0" smtClean="0">
                <a:solidFill>
                  <a:schemeClr val="tx1"/>
                </a:solidFill>
              </a:rPr>
              <a:t>Alternativy</a:t>
            </a:r>
            <a:endParaRPr lang="en-US" sz="4000" b="1" cap="al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9463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E3EB7E6-0C85-CC50-F930-0D35A0E32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chemeClr val="bg1"/>
                </a:solidFill>
              </a:rPr>
              <a:t>B. </a:t>
            </a:r>
            <a:r>
              <a:rPr lang="cs-CZ" sz="2800" b="1" dirty="0" err="1">
                <a:solidFill>
                  <a:schemeClr val="bg1"/>
                </a:solidFill>
              </a:rPr>
              <a:t>Latour</a:t>
            </a:r>
            <a:r>
              <a:rPr lang="cs-CZ" sz="2800" b="1" dirty="0">
                <a:solidFill>
                  <a:schemeClr val="bg1"/>
                </a:solidFill>
              </a:rPr>
              <a:t> </a:t>
            </a:r>
            <a:br>
              <a:rPr lang="cs-CZ" sz="2800" b="1" dirty="0">
                <a:solidFill>
                  <a:schemeClr val="bg1"/>
                </a:solidFill>
              </a:rPr>
            </a:br>
            <a:r>
              <a:rPr lang="cs-CZ" sz="2800" b="1" dirty="0">
                <a:solidFill>
                  <a:schemeClr val="bg1"/>
                </a:solidFill>
              </a:rPr>
              <a:t/>
            </a:r>
            <a:br>
              <a:rPr lang="cs-CZ" sz="2800" b="1" dirty="0">
                <a:solidFill>
                  <a:schemeClr val="bg1"/>
                </a:solidFill>
              </a:rPr>
            </a:br>
            <a:r>
              <a:rPr lang="cs-CZ" sz="2800" b="1" dirty="0">
                <a:solidFill>
                  <a:schemeClr val="bg1"/>
                </a:solidFill>
              </a:rPr>
              <a:t>Nikdy jsme nebyli moderní (1991)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3AFA53-5415-607A-222A-4F34EB000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6726" y="261257"/>
            <a:ext cx="7707085" cy="6428792"/>
          </a:xfrm>
        </p:spPr>
        <p:txBody>
          <a:bodyPr anchor="ctr">
            <a:normAutofit fontScale="92500" lnSpcReduction="10000"/>
          </a:bodyPr>
          <a:lstStyle/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cs-CZ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příběh, který o sobě moderna vypráví: údajně radikální zlom 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od ostatních způsobů </a:t>
            </a:r>
            <a:r>
              <a:rPr lang="cs-CZ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lidského myšlení, sociální organizace a vztahu k přírodě </a:t>
            </a: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cs-CZ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PURIFIKACE: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moderní vědomí má </a:t>
            </a:r>
            <a:r>
              <a:rPr lang="cs-CZ" sz="1900" dirty="0">
                <a:latin typeface="Calibri" panose="020F0502020204030204" pitchFamily="34" charset="0"/>
                <a:ea typeface="Times New Roman" panose="02020603050405020304" pitchFamily="18" charset="0"/>
              </a:rPr>
              <a:t>za to, že 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umí jasně odlišovat</a:t>
            </a:r>
          </a:p>
          <a:p>
            <a:pPr lvl="1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 je </a:t>
            </a:r>
            <a:r>
              <a:rPr lang="cs-CZ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přírodní a co je kulturní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</a:p>
          <a:p>
            <a:pPr lvl="1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 jsou </a:t>
            </a:r>
            <a:r>
              <a:rPr lang="cs-CZ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„lidé“ a co „věci“</a:t>
            </a:r>
          </a:p>
          <a:p>
            <a:pPr lvl="1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 je univerzální a pravdivé x a co je partikulární a neúplné; </a:t>
            </a:r>
          </a:p>
          <a:p>
            <a:pPr lvl="1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1900" dirty="0"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ovažuje </a:t>
            </a:r>
            <a:r>
              <a:rPr lang="cs-CZ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vědu – politiku – etiku – ekonomiku – náboženství atd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cs-CZ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za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pole s vlastními operačními principy a výkladovými zákony</a:t>
            </a:r>
            <a:endParaRPr lang="cs-C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cs-CZ" sz="1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Latour</a:t>
            </a:r>
            <a:r>
              <a:rPr lang="cs-CZ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říká, že tomu tak není: 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rozdíl moderního a „ne-moderního“ není v </a:t>
            </a:r>
            <a:r>
              <a:rPr lang="cs-CZ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kvalitě (purifikace), ale spíš v kvantitě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cs-CZ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modernita je „mísením“ (hybridizací)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= nikdy </a:t>
            </a:r>
            <a:r>
              <a:rPr lang="cs-CZ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různé roviny skutečnosti nespravovala odděleně</a:t>
            </a:r>
            <a:endParaRPr lang="cs-CZ" sz="19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naopak </a:t>
            </a:r>
            <a:r>
              <a:rPr lang="cs-CZ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ztratila schopnost vnímat a kontrolovat neustále probíhající procesy mísení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kdy vznikají zcela nové, hybridní procesy a skutečnosti.</a:t>
            </a:r>
          </a:p>
          <a:p>
            <a:pPr marL="342900" indent="-342900" algn="ctr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moderní lidé přesvědčili sebe sama o tom, že je možné mít </a:t>
            </a:r>
            <a:r>
              <a:rPr lang="cs-CZ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svět přehledný, kategorizovaný, srozumitelný 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 a proto nejsou schopni vidět mísení</a:t>
            </a:r>
          </a:p>
          <a:p>
            <a:pPr marL="0" lvl="0" indent="0" algn="ctr">
              <a:lnSpc>
                <a:spcPct val="115000"/>
              </a:lnSpc>
              <a:buNone/>
            </a:pPr>
            <a:r>
              <a:rPr lang="cs-CZ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 skutečnosti jsme nikdy nebyli moderní!</a:t>
            </a:r>
            <a:endParaRPr lang="cs-CZ" sz="2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204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0C4F1C3-3ADD-491F-8C66-57912A2421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323FE0-DFB0-4368-A3C2-FC1402A98C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4BCA77F-6A46-46C1-822E-DF8DB6F08D5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F449D92-A7C8-ADE0-D35E-01F2D0DA9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467" y="863364"/>
            <a:ext cx="6657476" cy="5126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5000"/>
              </a:lnSpc>
            </a:pPr>
            <a:r>
              <a:rPr lang="cs-CZ" sz="5400" b="1" dirty="0">
                <a:solidFill>
                  <a:schemeClr val="tx1"/>
                </a:solidFill>
              </a:rPr>
              <a:t>Mnohonásobné modernity</a:t>
            </a:r>
            <a:br>
              <a:rPr lang="cs-CZ" sz="5400" b="1" dirty="0">
                <a:solidFill>
                  <a:schemeClr val="tx1"/>
                </a:solidFill>
              </a:rPr>
            </a:br>
            <a:r>
              <a:rPr lang="cs-CZ" sz="5400" b="1" dirty="0">
                <a:solidFill>
                  <a:schemeClr val="tx1"/>
                </a:solidFill>
              </a:rPr>
              <a:t/>
            </a:r>
            <a:br>
              <a:rPr lang="cs-CZ" sz="5400" b="1" dirty="0">
                <a:solidFill>
                  <a:schemeClr val="tx1"/>
                </a:solidFill>
              </a:rPr>
            </a:br>
            <a:r>
              <a:rPr lang="cs-CZ" sz="5400" b="1" dirty="0">
                <a:solidFill>
                  <a:schemeClr val="tx1"/>
                </a:solidFill>
              </a:rPr>
              <a:t>Alternativní modernity</a:t>
            </a:r>
            <a:br>
              <a:rPr lang="cs-CZ" sz="5400" b="1" dirty="0">
                <a:solidFill>
                  <a:schemeClr val="tx1"/>
                </a:solidFill>
              </a:rPr>
            </a:br>
            <a:r>
              <a:rPr lang="cs-CZ" sz="5400" b="1" dirty="0">
                <a:solidFill>
                  <a:schemeClr val="tx1"/>
                </a:solidFill>
              </a:rPr>
              <a:t/>
            </a:r>
            <a:br>
              <a:rPr lang="cs-CZ" sz="5400" b="1" dirty="0">
                <a:solidFill>
                  <a:schemeClr val="tx1"/>
                </a:solidFill>
              </a:rPr>
            </a:br>
            <a:r>
              <a:rPr lang="cs-CZ" sz="5400" b="1" dirty="0">
                <a:solidFill>
                  <a:schemeClr val="tx1"/>
                </a:solidFill>
              </a:rPr>
              <a:t>Hybridita</a:t>
            </a:r>
            <a:endParaRPr lang="en-US" sz="5400" b="1" cap="all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425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C99BF61-9BC8-94E3-6CAC-905E3821E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cs-CZ" sz="3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Subaltern</a:t>
            </a:r>
            <a:r>
              <a:rPr lang="cs-CZ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studies</a:t>
            </a:r>
            <a:r>
              <a:rPr lang="cs-CZ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400" b="1" dirty="0" err="1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Ranajit</a:t>
            </a:r>
            <a:r>
              <a:rPr lang="cs-CZ" sz="24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err="1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Guha</a:t>
            </a:r>
            <a:r>
              <a:rPr lang="cs-CZ" sz="24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cs-CZ" sz="24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b="1" dirty="0" err="1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Homi</a:t>
            </a:r>
            <a:r>
              <a:rPr lang="cs-CZ" sz="24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err="1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Bhabha</a:t>
            </a:r>
            <a:r>
              <a:rPr lang="cs-CZ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br>
              <a:rPr lang="cs-CZ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b="1" dirty="0" err="1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Dipesh</a:t>
            </a:r>
            <a:r>
              <a:rPr lang="cs-CZ" sz="24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Chakrabarty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Partha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Chatterjee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Gayatri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Chakravorty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Spivak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1B000E-EAA4-30B3-EC23-1FD557DA8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226243"/>
            <a:ext cx="6020790" cy="6381947"/>
          </a:xfrm>
        </p:spPr>
        <p:txBody>
          <a:bodyPr anchor="ctr">
            <a:normAutofit lnSpcReduction="1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000" dirty="0" smtClean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(POST)KOLONIÁLNÍ p</a:t>
            </a:r>
            <a:r>
              <a:rPr lang="cs-CZ" sz="200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ředstava </a:t>
            </a:r>
            <a:r>
              <a:rPr lang="cs-CZ" sz="20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„podřadnosti“ mimoevropského myšlení platí i pro intelektuální svět, vědu aj.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000" dirty="0" err="1" smtClean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Joanne</a:t>
            </a:r>
            <a:r>
              <a:rPr lang="cs-CZ" sz="200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Sharp -  </a:t>
            </a:r>
            <a:r>
              <a:rPr lang="cs-CZ" sz="20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Geographies</a:t>
            </a:r>
            <a:r>
              <a:rPr lang="cs-CZ" sz="20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00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 </a:t>
            </a:r>
            <a:r>
              <a:rPr lang="cs-CZ" sz="200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colonialism</a:t>
            </a:r>
            <a:r>
              <a:rPr lang="cs-CZ" sz="20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(2008) </a:t>
            </a:r>
            <a:endParaRPr lang="cs-CZ" sz="2000" dirty="0" smtClean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900" dirty="0" smtClean="0">
                <a:solidFill>
                  <a:schemeClr val="tx1"/>
                </a:solidFill>
              </a:rPr>
              <a:t>západní </a:t>
            </a:r>
            <a:r>
              <a:rPr lang="cs-CZ" sz="1900" dirty="0">
                <a:solidFill>
                  <a:schemeClr val="tx1"/>
                </a:solidFill>
              </a:rPr>
              <a:t>intelektuálové odsouvají </a:t>
            </a:r>
            <a:r>
              <a:rPr lang="cs-CZ" sz="1900" b="1" dirty="0">
                <a:solidFill>
                  <a:schemeClr val="tx1"/>
                </a:solidFill>
              </a:rPr>
              <a:t>jiné, nezápadní </a:t>
            </a:r>
            <a:r>
              <a:rPr lang="cs-CZ" sz="1900" dirty="0">
                <a:solidFill>
                  <a:schemeClr val="tx1"/>
                </a:solidFill>
              </a:rPr>
              <a:t>(africké, asijské, blízkovýchodní) </a:t>
            </a:r>
            <a:r>
              <a:rPr lang="cs-CZ" sz="1900" b="1" dirty="0">
                <a:solidFill>
                  <a:schemeClr val="tx1"/>
                </a:solidFill>
              </a:rPr>
              <a:t>formy "vědění</a:t>
            </a:r>
            <a:r>
              <a:rPr lang="cs-CZ" sz="1900" b="1" dirty="0" smtClean="0">
                <a:solidFill>
                  <a:schemeClr val="tx1"/>
                </a:solidFill>
              </a:rPr>
              <a:t>" </a:t>
            </a:r>
            <a:r>
              <a:rPr lang="cs-CZ" sz="1900" b="1" dirty="0">
                <a:solidFill>
                  <a:schemeClr val="tx1"/>
                </a:solidFill>
              </a:rPr>
              <a:t>na okraj </a:t>
            </a:r>
            <a:r>
              <a:rPr lang="cs-CZ" sz="1900" dirty="0">
                <a:solidFill>
                  <a:schemeClr val="tx1"/>
                </a:solidFill>
              </a:rPr>
              <a:t>intelektuálního diskurzu </a:t>
            </a:r>
            <a:r>
              <a:rPr lang="cs-CZ" sz="1900" dirty="0" smtClean="0">
                <a:solidFill>
                  <a:schemeClr val="tx1"/>
                </a:solidFill>
              </a:rPr>
              <a:t> -  tyto </a:t>
            </a:r>
            <a:r>
              <a:rPr lang="cs-CZ" sz="1900" dirty="0">
                <a:solidFill>
                  <a:schemeClr val="tx1"/>
                </a:solidFill>
              </a:rPr>
              <a:t>formy </a:t>
            </a:r>
            <a:r>
              <a:rPr lang="cs-CZ" sz="1900" dirty="0" smtClean="0">
                <a:solidFill>
                  <a:schemeClr val="tx1"/>
                </a:solidFill>
              </a:rPr>
              <a:t>vědění chápou jako </a:t>
            </a:r>
            <a:r>
              <a:rPr lang="cs-CZ" sz="1900" dirty="0">
                <a:solidFill>
                  <a:schemeClr val="tx1"/>
                </a:solidFill>
              </a:rPr>
              <a:t>mýtus </a:t>
            </a:r>
            <a:r>
              <a:rPr lang="cs-CZ" sz="1900" dirty="0" smtClean="0">
                <a:solidFill>
                  <a:schemeClr val="tx1"/>
                </a:solidFill>
              </a:rPr>
              <a:t>/ folklór</a:t>
            </a:r>
          </a:p>
          <a:p>
            <a:r>
              <a:rPr lang="cs-CZ" sz="1900" dirty="0" smtClean="0">
                <a:solidFill>
                  <a:schemeClr val="tx1"/>
                </a:solidFill>
              </a:rPr>
              <a:t>aby </a:t>
            </a:r>
            <a:r>
              <a:rPr lang="cs-CZ" sz="1900" dirty="0">
                <a:solidFill>
                  <a:schemeClr val="tx1"/>
                </a:solidFill>
              </a:rPr>
              <a:t>byli </a:t>
            </a:r>
            <a:r>
              <a:rPr lang="cs-CZ" sz="1900" dirty="0" smtClean="0">
                <a:solidFill>
                  <a:schemeClr val="tx1"/>
                </a:solidFill>
              </a:rPr>
              <a:t>„</a:t>
            </a:r>
            <a:r>
              <a:rPr lang="cs-CZ" sz="1900" dirty="0" err="1" smtClean="0">
                <a:solidFill>
                  <a:schemeClr val="tx1"/>
                </a:solidFill>
              </a:rPr>
              <a:t>subalterns</a:t>
            </a:r>
            <a:r>
              <a:rPr lang="cs-CZ" sz="1900" dirty="0" smtClean="0">
                <a:solidFill>
                  <a:schemeClr val="tx1"/>
                </a:solidFill>
              </a:rPr>
              <a:t>“ vyslyšeni </a:t>
            </a:r>
            <a:r>
              <a:rPr lang="cs-CZ" sz="1900" dirty="0">
                <a:solidFill>
                  <a:schemeClr val="tx1"/>
                </a:solidFill>
              </a:rPr>
              <a:t>a poznáni, musí přijmout </a:t>
            </a:r>
            <a:r>
              <a:rPr lang="cs-CZ" sz="1900" b="1" dirty="0">
                <a:solidFill>
                  <a:schemeClr val="tx1"/>
                </a:solidFill>
              </a:rPr>
              <a:t>západní způsoby poznání, myšlení, uvažování a </a:t>
            </a:r>
            <a:r>
              <a:rPr lang="cs-CZ" sz="1900" b="1" dirty="0" smtClean="0">
                <a:solidFill>
                  <a:schemeClr val="tx1"/>
                </a:solidFill>
              </a:rPr>
              <a:t>jazyka (mluvení)</a:t>
            </a:r>
          </a:p>
          <a:p>
            <a:r>
              <a:rPr lang="cs-CZ" sz="1900" dirty="0" smtClean="0">
                <a:solidFill>
                  <a:schemeClr val="tx1"/>
                </a:solidFill>
              </a:rPr>
              <a:t>v důsledku </a:t>
            </a:r>
            <a:r>
              <a:rPr lang="cs-CZ" sz="1900" b="1" dirty="0" smtClean="0">
                <a:solidFill>
                  <a:schemeClr val="tx1"/>
                </a:solidFill>
              </a:rPr>
              <a:t>westernizace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>
                <a:solidFill>
                  <a:schemeClr val="tx1"/>
                </a:solidFill>
              </a:rPr>
              <a:t>subalterní lidé nikdy nemohou vyjádřit </a:t>
            </a:r>
            <a:r>
              <a:rPr lang="cs-CZ" sz="1900" b="1" dirty="0">
                <a:solidFill>
                  <a:schemeClr val="tx1"/>
                </a:solidFill>
              </a:rPr>
              <a:t>své způsoby poznání </a:t>
            </a:r>
            <a:r>
              <a:rPr lang="cs-CZ" sz="1900" dirty="0">
                <a:solidFill>
                  <a:schemeClr val="tx1"/>
                </a:solidFill>
              </a:rPr>
              <a:t>(myšlení, uvažování, </a:t>
            </a:r>
            <a:r>
              <a:rPr lang="cs-CZ" sz="1900" dirty="0" smtClean="0">
                <a:solidFill>
                  <a:schemeClr val="tx1"/>
                </a:solidFill>
              </a:rPr>
              <a:t>mluvení) X </a:t>
            </a:r>
            <a:r>
              <a:rPr lang="cs-CZ" sz="1900" b="1" dirty="0" smtClean="0">
                <a:solidFill>
                  <a:schemeClr val="tx1"/>
                </a:solidFill>
              </a:rPr>
              <a:t>musí </a:t>
            </a:r>
            <a:r>
              <a:rPr lang="cs-CZ" sz="1900" b="1" dirty="0">
                <a:solidFill>
                  <a:schemeClr val="tx1"/>
                </a:solidFill>
              </a:rPr>
              <a:t>přizpůsobit vyjádření svých nezápadních znalostí </a:t>
            </a:r>
            <a:r>
              <a:rPr lang="cs-CZ" sz="1900" b="1" dirty="0" smtClean="0">
                <a:solidFill>
                  <a:schemeClr val="tx1"/>
                </a:solidFill>
              </a:rPr>
              <a:t>západním </a:t>
            </a:r>
            <a:r>
              <a:rPr lang="cs-CZ" sz="1900" b="1" dirty="0">
                <a:solidFill>
                  <a:schemeClr val="tx1"/>
                </a:solidFill>
              </a:rPr>
              <a:t>způsobům poznání </a:t>
            </a:r>
            <a:r>
              <a:rPr lang="cs-CZ" sz="1900" b="1" dirty="0" smtClean="0">
                <a:solidFill>
                  <a:schemeClr val="tx1"/>
                </a:solidFill>
              </a:rPr>
              <a:t>světa</a:t>
            </a:r>
          </a:p>
          <a:p>
            <a:pPr marL="45720" indent="0" algn="ctr">
              <a:buNone/>
            </a:pPr>
            <a:r>
              <a:rPr lang="cs-CZ" sz="1900" b="1" dirty="0" smtClean="0">
                <a:solidFill>
                  <a:schemeClr val="tx1"/>
                </a:solidFill>
              </a:rPr>
              <a:t>X</a:t>
            </a:r>
          </a:p>
          <a:p>
            <a:pPr marL="45720" indent="0" algn="ctr">
              <a:buNone/>
            </a:pPr>
            <a:r>
              <a:rPr lang="cs-CZ" sz="1900" b="1" dirty="0" smtClean="0">
                <a:solidFill>
                  <a:schemeClr val="tx1"/>
                </a:solidFill>
              </a:rPr>
              <a:t>TO JE NUTNÉ ZMĚNIT</a:t>
            </a:r>
            <a:endParaRPr lang="cs-CZ" sz="1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461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E3EB7E6-0C85-CC50-F930-0D35A0E32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725863"/>
            <a:ext cx="3273042" cy="4355183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</a:rPr>
              <a:t>MNOHONÁSOBNÉ MODERNITY</a:t>
            </a:r>
            <a:br>
              <a:rPr lang="cs-CZ" sz="2800" b="1" dirty="0" smtClean="0">
                <a:solidFill>
                  <a:schemeClr val="bg1"/>
                </a:solidFill>
              </a:rPr>
            </a:br>
            <a:r>
              <a:rPr lang="cs-CZ" sz="2800" b="1" dirty="0" smtClean="0">
                <a:solidFill>
                  <a:schemeClr val="bg1"/>
                </a:solidFill>
              </a:rPr>
              <a:t/>
            </a:r>
            <a:br>
              <a:rPr lang="cs-CZ" sz="2800" b="1" dirty="0" smtClean="0">
                <a:solidFill>
                  <a:schemeClr val="bg1"/>
                </a:solidFill>
              </a:rPr>
            </a:br>
            <a:r>
              <a:rPr lang="cs-CZ" sz="2800" b="1" dirty="0" smtClean="0">
                <a:solidFill>
                  <a:schemeClr val="bg1"/>
                </a:solidFill>
              </a:rPr>
              <a:t/>
            </a:r>
            <a:br>
              <a:rPr lang="cs-CZ" sz="2800" b="1" dirty="0" smtClean="0">
                <a:solidFill>
                  <a:schemeClr val="bg1"/>
                </a:solidFill>
              </a:rPr>
            </a:br>
            <a:r>
              <a:rPr lang="cs-CZ" sz="2800" b="1" dirty="0">
                <a:solidFill>
                  <a:schemeClr val="bg1"/>
                </a:solidFill>
              </a:rPr>
              <a:t/>
            </a:r>
            <a:br>
              <a:rPr lang="cs-CZ" sz="2800" b="1" dirty="0">
                <a:solidFill>
                  <a:schemeClr val="bg1"/>
                </a:solidFill>
              </a:rPr>
            </a:br>
            <a:r>
              <a:rPr lang="cs-CZ" sz="2800" b="1" dirty="0" smtClean="0">
                <a:solidFill>
                  <a:schemeClr val="bg1"/>
                </a:solidFill>
              </a:rPr>
              <a:t/>
            </a:r>
            <a:br>
              <a:rPr lang="cs-CZ" sz="2800" b="1" dirty="0" smtClean="0">
                <a:solidFill>
                  <a:schemeClr val="bg1"/>
                </a:solidFill>
              </a:rPr>
            </a:br>
            <a:r>
              <a:rPr lang="cs-CZ" sz="2800" b="1" dirty="0" smtClean="0">
                <a:solidFill>
                  <a:schemeClr val="bg1"/>
                </a:solidFill>
              </a:rPr>
              <a:t>ALTERNATIVNÍ MODERNITY</a:t>
            </a:r>
            <a:br>
              <a:rPr lang="cs-CZ" sz="2800" b="1" dirty="0" smtClean="0">
                <a:solidFill>
                  <a:schemeClr val="bg1"/>
                </a:solidFill>
              </a:rPr>
            </a:br>
            <a:r>
              <a:rPr lang="cs-CZ" sz="2800" b="1" dirty="0">
                <a:solidFill>
                  <a:schemeClr val="bg1"/>
                </a:solidFill>
              </a:rPr>
              <a:t/>
            </a:r>
            <a:br>
              <a:rPr lang="cs-CZ" sz="2800" b="1" dirty="0">
                <a:solidFill>
                  <a:schemeClr val="bg1"/>
                </a:solidFill>
              </a:rPr>
            </a:b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3AFA53-5415-607A-222A-4F34EB000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6726" y="261257"/>
            <a:ext cx="7707085" cy="6428792"/>
          </a:xfrm>
        </p:spPr>
        <p:txBody>
          <a:bodyPr anchor="ctr">
            <a:normAutofit/>
          </a:bodyPr>
          <a:lstStyle/>
          <a:p>
            <a:r>
              <a:rPr lang="cs-CZ" sz="2000" b="1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tvůrčí </a:t>
            </a:r>
            <a:r>
              <a:rPr lang="cs-CZ" sz="20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proměny </a:t>
            </a:r>
            <a:r>
              <a:rPr lang="cs-CZ" sz="20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kulturních systémů v interakcích se západní modernitou = „</a:t>
            </a:r>
            <a:r>
              <a:rPr lang="cs-CZ" sz="20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MNOHONÁSOBNÉ MODERNITY</a:t>
            </a:r>
            <a:r>
              <a:rPr lang="cs-CZ" sz="20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“ (</a:t>
            </a:r>
            <a:r>
              <a:rPr lang="cs-CZ" sz="2000" dirty="0" err="1">
                <a:solidFill>
                  <a:schemeClr val="tx1"/>
                </a:solidFill>
                <a:ea typeface="Calibri" panose="020F0502020204030204" pitchFamily="34" charset="0"/>
              </a:rPr>
              <a:t>Comaroff</a:t>
            </a:r>
            <a:r>
              <a:rPr lang="cs-CZ" sz="2000" dirty="0">
                <a:solidFill>
                  <a:schemeClr val="tx1"/>
                </a:solidFill>
                <a:ea typeface="Calibri" panose="020F0502020204030204" pitchFamily="34" charset="0"/>
              </a:rPr>
              <a:t> &amp; </a:t>
            </a:r>
            <a:r>
              <a:rPr lang="cs-CZ" sz="2000" dirty="0" err="1">
                <a:solidFill>
                  <a:schemeClr val="tx1"/>
                </a:solidFill>
                <a:ea typeface="Calibri" panose="020F0502020204030204" pitchFamily="34" charset="0"/>
              </a:rPr>
              <a:t>Comaroff</a:t>
            </a:r>
            <a:r>
              <a:rPr lang="cs-CZ" sz="2000" dirty="0">
                <a:solidFill>
                  <a:schemeClr val="tx1"/>
                </a:solidFill>
                <a:ea typeface="Calibri" panose="020F0502020204030204" pitchFamily="34" charset="0"/>
              </a:rPr>
              <a:t> 1993)</a:t>
            </a:r>
          </a:p>
          <a:p>
            <a:r>
              <a:rPr lang="cs-CZ" sz="2000" dirty="0">
                <a:solidFill>
                  <a:schemeClr val="tx1"/>
                </a:solidFill>
                <a:ea typeface="Times New Roman" panose="02020603050405020304" pitchFamily="18" charset="0"/>
              </a:rPr>
              <a:t>ideje a praxe, jejichž původ lze hledat v evropském světě, </a:t>
            </a:r>
            <a:r>
              <a:rPr lang="cs-CZ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jsou přivlastňovány a proměňovány v lokálně situovaných praxích mimoevropského světa</a:t>
            </a:r>
            <a:r>
              <a:rPr lang="cs-CZ" sz="2000" dirty="0">
                <a:solidFill>
                  <a:schemeClr val="tx1"/>
                </a:solidFill>
                <a:ea typeface="Times New Roman" panose="02020603050405020304" pitchFamily="18" charset="0"/>
              </a:rPr>
              <a:t> = </a:t>
            </a:r>
            <a:r>
              <a:rPr lang="cs-CZ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fragmentace a rozptýlení modernity do mnoha tváří a podob</a:t>
            </a:r>
          </a:p>
          <a:p>
            <a:endParaRPr lang="cs-CZ" sz="2000" b="1" dirty="0" smtClean="0">
              <a:solidFill>
                <a:schemeClr val="tx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b="1" dirty="0" err="1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Dilip</a:t>
            </a:r>
            <a:r>
              <a:rPr lang="cs-CZ" sz="2000" b="1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Parameshwar</a:t>
            </a:r>
            <a:r>
              <a:rPr lang="cs-CZ" sz="20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Gaonkar</a:t>
            </a:r>
            <a:r>
              <a:rPr lang="cs-CZ" sz="20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(Ed).</a:t>
            </a:r>
            <a:r>
              <a:rPr lang="cs-CZ" sz="20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2001. </a:t>
            </a:r>
            <a:r>
              <a:rPr lang="cs-CZ" sz="2000" b="1" dirty="0" err="1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Alternative</a:t>
            </a:r>
            <a:r>
              <a:rPr lang="cs-CZ" sz="20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Modernities</a:t>
            </a:r>
            <a:r>
              <a:rPr lang="cs-CZ" sz="20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Duke</a:t>
            </a:r>
            <a:r>
              <a:rPr lang="cs-CZ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University </a:t>
            </a:r>
            <a:r>
              <a:rPr lang="cs-CZ" sz="20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cs-CZ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dirty="0" smtClean="0"/>
              <a:t>t</a:t>
            </a:r>
            <a:r>
              <a:rPr lang="en-US" sz="1800" dirty="0" smtClean="0"/>
              <a:t>o </a:t>
            </a:r>
            <a:r>
              <a:rPr lang="en-US" sz="1800" dirty="0"/>
              <a:t>think in terms of "</a:t>
            </a:r>
            <a:r>
              <a:rPr lang="en-US" sz="1800" b="1" dirty="0"/>
              <a:t>alternative </a:t>
            </a:r>
            <a:r>
              <a:rPr lang="en-US" sz="1800" b="1" dirty="0" err="1"/>
              <a:t>modernities</a:t>
            </a:r>
            <a:r>
              <a:rPr lang="en-US" sz="1800" dirty="0"/>
              <a:t>" is to admit that modernity is inescapable and to desist from speculations about </a:t>
            </a:r>
            <a:r>
              <a:rPr lang="en-US" sz="1800" dirty="0" err="1"/>
              <a:t>modernityʹs</a:t>
            </a:r>
            <a:r>
              <a:rPr lang="en-US" sz="1800" dirty="0"/>
              <a:t> </a:t>
            </a:r>
            <a:r>
              <a:rPr lang="en-US" sz="1800" dirty="0" smtClean="0"/>
              <a:t>end</a:t>
            </a:r>
            <a:r>
              <a:rPr lang="cs-CZ" sz="1800" dirty="0" smtClean="0"/>
              <a:t>; </a:t>
            </a:r>
            <a:r>
              <a:rPr lang="cs-CZ" sz="1800" b="1" u="sng" dirty="0" smtClean="0"/>
              <a:t>m</a:t>
            </a:r>
            <a:r>
              <a:rPr lang="en-US" sz="1800" b="1" u="sng" dirty="0" err="1" smtClean="0"/>
              <a:t>odernity</a:t>
            </a:r>
            <a:r>
              <a:rPr lang="en-US" sz="1800" b="1" u="sng" dirty="0" smtClean="0"/>
              <a:t> </a:t>
            </a:r>
            <a:r>
              <a:rPr lang="en-US" sz="1800" b="1" u="sng" dirty="0"/>
              <a:t>today is global and multiple and no longer has a Western "governing center" to accompany </a:t>
            </a:r>
            <a:r>
              <a:rPr lang="en-US" sz="1800" b="1" u="sng" dirty="0" smtClean="0"/>
              <a:t>it</a:t>
            </a:r>
            <a:r>
              <a:rPr lang="cs-CZ" sz="1800" b="1" u="sng" dirty="0"/>
              <a:t> </a:t>
            </a:r>
          </a:p>
          <a:p>
            <a:pPr lvl="1"/>
            <a:r>
              <a:rPr lang="cs-CZ" sz="1800" dirty="0"/>
              <a:t>t</a:t>
            </a:r>
            <a:r>
              <a:rPr lang="en-US" sz="1800" dirty="0" smtClean="0"/>
              <a:t>he </a:t>
            </a:r>
            <a:r>
              <a:rPr lang="en-US" sz="1800" dirty="0"/>
              <a:t>idea of "alternative </a:t>
            </a:r>
            <a:r>
              <a:rPr lang="en-US" sz="1800" dirty="0" err="1"/>
              <a:t>modernities</a:t>
            </a:r>
            <a:r>
              <a:rPr lang="en-US" sz="1800" dirty="0"/>
              <a:t>" holds that </a:t>
            </a:r>
            <a:r>
              <a:rPr lang="en-US" sz="1800" b="1" u="sng" dirty="0"/>
              <a:t>modernity always unfolds within specific cultures or civilizations </a:t>
            </a:r>
            <a:r>
              <a:rPr lang="en-US" sz="1800" dirty="0"/>
              <a:t>and that different starting points of the transition to modernity lead to different </a:t>
            </a:r>
            <a:r>
              <a:rPr lang="en-US" sz="1800" dirty="0" smtClean="0"/>
              <a:t>outcomes</a:t>
            </a:r>
            <a:r>
              <a:rPr lang="cs-CZ" sz="1800" dirty="0" smtClean="0"/>
              <a:t>; w</a:t>
            </a:r>
            <a:r>
              <a:rPr lang="en-US" sz="1800" dirty="0" err="1" smtClean="0"/>
              <a:t>ithout</a:t>
            </a:r>
            <a:r>
              <a:rPr lang="en-US" sz="1800" dirty="0" smtClean="0"/>
              <a:t> </a:t>
            </a:r>
            <a:r>
              <a:rPr lang="en-US" sz="1800" dirty="0"/>
              <a:t>abandoning the Western discourse on the </a:t>
            </a:r>
            <a:r>
              <a:rPr lang="en-US" sz="1800" dirty="0" smtClean="0"/>
              <a:t>subject</a:t>
            </a:r>
            <a:r>
              <a:rPr lang="cs-CZ" sz="1800" dirty="0" smtClean="0"/>
              <a:t> … </a:t>
            </a:r>
            <a:r>
              <a:rPr lang="en-US" sz="1800" dirty="0" smtClean="0"/>
              <a:t>modernity </a:t>
            </a:r>
            <a:r>
              <a:rPr lang="en-US" sz="1800" dirty="0"/>
              <a:t>is in truth a richly </a:t>
            </a:r>
            <a:r>
              <a:rPr lang="en-US" sz="1800" dirty="0" err="1"/>
              <a:t>mulitiplicitous</a:t>
            </a:r>
            <a:r>
              <a:rPr lang="en-US" sz="1800" dirty="0"/>
              <a:t> </a:t>
            </a:r>
            <a:r>
              <a:rPr lang="en-US" sz="1800" dirty="0" smtClean="0"/>
              <a:t>concept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101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E3EB7E6-0C85-CC50-F930-0D35A0E32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HYBRIDITA</a:t>
            </a:r>
            <a:r>
              <a:rPr lang="cs-CZ" sz="3600" b="1" dirty="0">
                <a:solidFill>
                  <a:schemeClr val="bg1"/>
                </a:solidFill>
                <a:ea typeface="Times New Roman" panose="02020603050405020304" pitchFamily="18" charset="0"/>
              </a:rPr>
              <a:t/>
            </a:r>
            <a:br>
              <a:rPr lang="cs-CZ" sz="3600" b="1" dirty="0">
                <a:solidFill>
                  <a:schemeClr val="bg1"/>
                </a:solidFill>
                <a:ea typeface="Times New Roman" panose="02020603050405020304" pitchFamily="18" charset="0"/>
              </a:rPr>
            </a:b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3AFA53-5415-607A-222A-4F34EB000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6726" y="261257"/>
            <a:ext cx="7707085" cy="6428792"/>
          </a:xfrm>
        </p:spPr>
        <p:txBody>
          <a:bodyPr anchor="ctr">
            <a:normAutofit lnSpcReduction="10000"/>
          </a:bodyPr>
          <a:lstStyle/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endParaRPr lang="cs-CZ" sz="2000" dirty="0" smtClean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cs-CZ" sz="2000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koloniální rasismus</a:t>
            </a:r>
            <a:r>
              <a:rPr lang="cs-CZ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: kategorizace lidí do oddělených ras – hybridita jako situace, kdy je nepřekonatelná hranice ras/identity („Jinakosti“) překročena = vzniká </a:t>
            </a:r>
            <a:r>
              <a:rPr lang="cs-CZ" sz="2000" b="1" u="sng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„nečistý“ hybrid</a:t>
            </a:r>
            <a:r>
              <a:rPr lang="cs-CZ" sz="2000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(„míšenec, kříženec“); tj. hybridita konceptualizována negativně jako ohrožující rasovou čistotu bílých</a:t>
            </a:r>
            <a:endParaRPr lang="cs-CZ" sz="20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cs-CZ" sz="2000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v </a:t>
            </a:r>
            <a:r>
              <a:rPr lang="cs-CZ" sz="2000" b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kulturálních</a:t>
            </a:r>
            <a:r>
              <a:rPr lang="cs-CZ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 studiích</a:t>
            </a:r>
            <a:r>
              <a:rPr lang="cs-CZ" sz="2000" dirty="0">
                <a:solidFill>
                  <a:schemeClr val="tx1"/>
                </a:solidFill>
                <a:ea typeface="Times New Roman" panose="02020603050405020304" pitchFamily="18" charset="0"/>
              </a:rPr>
              <a:t>: </a:t>
            </a:r>
            <a:r>
              <a:rPr lang="cs-CZ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hybridita jako pozitivní </a:t>
            </a:r>
            <a:r>
              <a:rPr lang="cs-CZ" sz="2000" dirty="0">
                <a:solidFill>
                  <a:schemeClr val="tx1"/>
                </a:solidFill>
                <a:ea typeface="Times New Roman" panose="02020603050405020304" pitchFamily="18" charset="0"/>
              </a:rPr>
              <a:t>rozměr kulturní změny a </a:t>
            </a:r>
            <a:r>
              <a:rPr lang="cs-CZ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výraz kreativity = kritika </a:t>
            </a:r>
            <a:r>
              <a:rPr lang="cs-CZ" sz="2000" b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esencialistického</a:t>
            </a:r>
            <a:r>
              <a:rPr lang="cs-CZ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 pojetí kultury a identity, důraz na neustálé mísení a překračování hranic </a:t>
            </a: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endParaRPr lang="cs-CZ" sz="2000" dirty="0" smtClean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cs-CZ" sz="2000" b="1" dirty="0" smtClean="0">
                <a:solidFill>
                  <a:schemeClr val="tx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HOMI </a:t>
            </a:r>
            <a:r>
              <a:rPr lang="cs-CZ" sz="2000" b="1" dirty="0">
                <a:solidFill>
                  <a:schemeClr val="tx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BHABHA</a:t>
            </a:r>
            <a:r>
              <a:rPr lang="cs-CZ" sz="2000" dirty="0">
                <a:solidFill>
                  <a:schemeClr val="tx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- </a:t>
            </a:r>
            <a:r>
              <a:rPr lang="cs-CZ" sz="2000" b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The</a:t>
            </a:r>
            <a:r>
              <a:rPr lang="cs-CZ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Location</a:t>
            </a:r>
            <a:r>
              <a:rPr lang="cs-CZ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of</a:t>
            </a:r>
            <a:r>
              <a:rPr lang="cs-CZ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Culture</a:t>
            </a:r>
            <a:r>
              <a:rPr lang="cs-CZ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, </a:t>
            </a:r>
            <a:r>
              <a:rPr lang="cs-CZ" sz="2000" dirty="0">
                <a:solidFill>
                  <a:schemeClr val="tx1"/>
                </a:solidFill>
                <a:ea typeface="Times New Roman" panose="02020603050405020304" pitchFamily="18" charset="0"/>
              </a:rPr>
              <a:t>1994 </a:t>
            </a:r>
          </a:p>
          <a:p>
            <a:pPr marL="0" lvl="0" indent="0">
              <a:lnSpc>
                <a:spcPct val="115000"/>
              </a:lnSpc>
              <a:buNone/>
            </a:pPr>
            <a:endParaRPr lang="cs-CZ" sz="20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cs-CZ" sz="2000" dirty="0">
                <a:solidFill>
                  <a:schemeClr val="tx1"/>
                </a:solidFill>
                <a:ea typeface="Times New Roman" panose="02020603050405020304" pitchFamily="18" charset="0"/>
              </a:rPr>
              <a:t>hybridita jako </a:t>
            </a:r>
            <a:r>
              <a:rPr lang="cs-CZ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tvůrčí proces vzniku kultury (v </a:t>
            </a:r>
            <a:r>
              <a:rPr lang="cs-CZ" sz="2000" b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postkoloniálním</a:t>
            </a:r>
            <a:r>
              <a:rPr lang="cs-CZ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 kontextu), kdy dochází ke stálé proměně a překladu kulturních prvků = vznikající </a:t>
            </a:r>
            <a:r>
              <a:rPr lang="cs-CZ" sz="2000" b="1" u="sng" dirty="0">
                <a:solidFill>
                  <a:schemeClr val="tx1"/>
                </a:solidFill>
                <a:ea typeface="Times New Roman" panose="02020603050405020304" pitchFamily="18" charset="0"/>
              </a:rPr>
              <a:t>hybridní kultury </a:t>
            </a:r>
            <a:r>
              <a:rPr lang="cs-CZ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mají potenciál podkopávat existující kulturní autority a reprezentace</a:t>
            </a:r>
            <a:r>
              <a:rPr lang="cs-CZ" sz="2000" dirty="0">
                <a:solidFill>
                  <a:schemeClr val="tx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solidFill>
                <a:schemeClr val="tx1"/>
              </a:solidFill>
            </a:endParaRPr>
          </a:p>
          <a:p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890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4312313-2922-D83D-B7EC-A631A2E23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KRITIKA </a:t>
            </a:r>
            <a:br>
              <a:rPr lang="cs-CZ" sz="3600" b="1" dirty="0">
                <a:solidFill>
                  <a:schemeClr val="bg1"/>
                </a:solidFill>
              </a:rPr>
            </a:br>
            <a:r>
              <a:rPr lang="cs-CZ" sz="3600" b="1" dirty="0" smtClean="0">
                <a:solidFill>
                  <a:schemeClr val="bg1"/>
                </a:solidFill>
              </a:rPr>
              <a:t>konceptu</a:t>
            </a:r>
            <a:br>
              <a:rPr lang="cs-CZ" sz="3600" b="1" dirty="0" smtClean="0">
                <a:solidFill>
                  <a:schemeClr val="bg1"/>
                </a:solidFill>
              </a:rPr>
            </a:br>
            <a:r>
              <a:rPr lang="cs-CZ" sz="3600" b="1" dirty="0" smtClean="0">
                <a:solidFill>
                  <a:schemeClr val="bg1"/>
                </a:solidFill>
              </a:rPr>
              <a:t>HYBRIDITY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CF9F16-DD40-BC2B-2C1B-78E384DC0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9404" y="671805"/>
            <a:ext cx="6686467" cy="5424196"/>
          </a:xfrm>
        </p:spPr>
        <p:txBody>
          <a:bodyPr anchor="ctr">
            <a:normAutofit/>
          </a:bodyPr>
          <a:lstStyle/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cs-CZ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a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doruje pozitivní efekty kulturního mísení</a:t>
            </a:r>
            <a:r>
              <a:rPr lang="cs-CZ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X zapomíná na sociální 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rozdíly, které přetrvávají (třída – gender – geografické umístění)  </a:t>
            </a: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rozdíly </a:t>
            </a:r>
            <a:r>
              <a:rPr lang="cs-CZ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ale reálně zakládají 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mocenské vztahy a produkují sociální odlišnost a politickou podřízenost</a:t>
            </a:r>
            <a:endParaRPr lang="cs-CZ" sz="20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nebezpečí </a:t>
            </a:r>
            <a:r>
              <a:rPr lang="cs-CZ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esencializace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hybridních identit</a:t>
            </a:r>
            <a:endParaRPr lang="cs-CZ" sz="2000" b="1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lvl="0" indent="0" algn="ctr">
              <a:lnSpc>
                <a:spcPct val="115000"/>
              </a:lnSpc>
              <a:buNone/>
            </a:pPr>
            <a:r>
              <a:rPr lang="cs-CZ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X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Arce a Long – koncept „mutanta“ </a:t>
            </a:r>
            <a:r>
              <a:rPr lang="cs-CZ" sz="2400" b="1" dirty="0">
                <a:ea typeface="Times New Roman" panose="02020603050405020304" pitchFamily="18" charset="0"/>
              </a:rPr>
              <a:t>=</a:t>
            </a:r>
            <a:r>
              <a:rPr lang="cs-CZ" sz="2400" b="1" dirty="0">
                <a:effectLst/>
                <a:ea typeface="Times New Roman" panose="02020603050405020304" pitchFamily="18" charset="0"/>
              </a:rPr>
              <a:t> stálá proměna jako inherentní součást mutanta</a:t>
            </a:r>
          </a:p>
          <a:p>
            <a:pPr marL="457200" lvl="1" indent="0">
              <a:lnSpc>
                <a:spcPct val="115000"/>
              </a:lnSpc>
              <a:buNone/>
            </a:pPr>
            <a:r>
              <a:rPr lang="cs-C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Arce, A.; Long, N. 2000. </a:t>
            </a:r>
            <a:r>
              <a:rPr lang="cs-CZ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Hybrids</a:t>
            </a:r>
            <a:r>
              <a:rPr lang="cs-C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mutants</a:t>
            </a:r>
            <a:r>
              <a:rPr lang="cs-C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Reconfiguring</a:t>
            </a:r>
            <a:r>
              <a:rPr lang="cs-C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modernity and development </a:t>
            </a:r>
            <a:r>
              <a:rPr lang="cs-CZ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cs-C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cs-C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anthropological</a:t>
            </a:r>
            <a:r>
              <a:rPr lang="cs-C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perspective</a:t>
            </a:r>
            <a:r>
              <a:rPr lang="cs-C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Routledge</a:t>
            </a:r>
            <a:endParaRPr lang="cs-CZ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88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FE1FEA-1E13-4AA1-BD39-89BFEAF71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Moderní x předmoderní svět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0C51ED7-CA27-44F4-9934-31A65332ED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3E3D4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„Klasický“ obraz předmoderního světa</a:t>
            </a:r>
            <a:endParaRPr lang="cs-CZ" sz="24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8578441-6500-46A2-BBC1-DFE60EB3DB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</a:pPr>
            <a:endParaRPr lang="cs-CZ" sz="2000" dirty="0">
              <a:solidFill>
                <a:srgbClr val="3E3D4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2000" dirty="0">
                <a:solidFill>
                  <a:srgbClr val="3E3D4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křesťanský svět, kde příroda měla svůj účel, Bůh aktivně zasahoval do lidských záležitostí</a:t>
            </a:r>
            <a:endParaRPr lang="cs-CZ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2000" dirty="0">
                <a:solidFill>
                  <a:srgbClr val="3E3D4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každá věc měla své místo v řádu věcí</a:t>
            </a:r>
            <a:endParaRPr lang="cs-CZ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2000" dirty="0">
                <a:solidFill>
                  <a:srgbClr val="3E3D4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sociální život byl organizován jako propojená komunita</a:t>
            </a:r>
          </a:p>
          <a:p>
            <a:pPr>
              <a:lnSpc>
                <a:spcPct val="115000"/>
              </a:lnSpc>
            </a:pPr>
            <a:r>
              <a:rPr lang="cs-CZ" sz="2000" dirty="0">
                <a:solidFill>
                  <a:srgbClr val="3E3D4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stát organizován kolem panovníka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86A0C501-59B7-48BC-B89E-B6D2493540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3E3D40"/>
                </a:solidFill>
                <a:effectLst/>
                <a:ea typeface="Times New Roman" panose="02020603050405020304" pitchFamily="18" charset="0"/>
              </a:rPr>
              <a:t>Moderní svět,</a:t>
            </a:r>
            <a:r>
              <a:rPr lang="cs-CZ" sz="2400" dirty="0">
                <a:solidFill>
                  <a:srgbClr val="3E3D40"/>
                </a:solidFill>
                <a:effectLst/>
                <a:ea typeface="Times New Roman" panose="02020603050405020304" pitchFamily="18" charset="0"/>
              </a:rPr>
              <a:t> který z něj vyrostl</a:t>
            </a:r>
            <a:endParaRPr lang="cs-CZ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C53C454F-4E6A-4206-8293-93FC5AB886F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</a:pPr>
            <a:endParaRPr lang="cs-CZ" sz="2000" dirty="0">
              <a:solidFill>
                <a:srgbClr val="3E3D4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</a:pPr>
            <a:r>
              <a:rPr lang="cs-CZ" sz="2000" dirty="0">
                <a:solidFill>
                  <a:srgbClr val="3E3D40"/>
                </a:solidFill>
                <a:effectLst/>
                <a:ea typeface="Times New Roman" panose="02020603050405020304" pitchFamily="18" charset="0"/>
              </a:rPr>
              <a:t>vědecká a instrumentální racionalita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</a:pPr>
            <a:r>
              <a:rPr lang="cs-CZ" sz="2000" dirty="0">
                <a:solidFill>
                  <a:srgbClr val="3E3D40"/>
                </a:solidFill>
                <a:effectLst/>
                <a:ea typeface="Times New Roman" panose="02020603050405020304" pitchFamily="18" charset="0"/>
              </a:rPr>
              <a:t>sekularizmus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</a:pPr>
            <a:r>
              <a:rPr lang="cs-CZ" sz="2000" dirty="0">
                <a:solidFill>
                  <a:srgbClr val="3E3D40"/>
                </a:solidFill>
                <a:effectLst/>
                <a:ea typeface="Times New Roman" panose="02020603050405020304" pitchFamily="18" charset="0"/>
              </a:rPr>
              <a:t>individualismus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</a:pPr>
            <a:r>
              <a:rPr lang="cs-CZ" sz="2000" dirty="0">
                <a:solidFill>
                  <a:srgbClr val="3E3D40"/>
                </a:solidFill>
                <a:effectLst/>
                <a:ea typeface="Times New Roman" panose="02020603050405020304" pitchFamily="18" charset="0"/>
              </a:rPr>
              <a:t>byrokratický národní stát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020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8533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D77732-971A-1A7B-7423-5A988400F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Autofit/>
          </a:bodyPr>
          <a:lstStyle/>
          <a:p>
            <a:r>
              <a:rPr lang="cs-CZ" sz="2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Anna </a:t>
            </a:r>
            <a:r>
              <a:rPr lang="cs-CZ" sz="2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Lowenhaupt</a:t>
            </a:r>
            <a:r>
              <a:rPr lang="cs-CZ" sz="2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Tsing</a:t>
            </a:r>
            <a:r>
              <a:rPr lang="cs-CZ" sz="2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2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Heather</a:t>
            </a:r>
            <a:r>
              <a:rPr lang="cs-CZ" sz="2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Anne </a:t>
            </a:r>
            <a:r>
              <a:rPr lang="cs-CZ" sz="2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Swanson</a:t>
            </a:r>
            <a:r>
              <a:rPr lang="cs-CZ" sz="2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2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Elaine</a:t>
            </a:r>
            <a:r>
              <a:rPr lang="cs-CZ" sz="2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Gan</a:t>
            </a:r>
            <a:r>
              <a:rPr lang="cs-CZ" sz="2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2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Nils</a:t>
            </a:r>
            <a:r>
              <a:rPr lang="cs-CZ" sz="2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Bubandt</a:t>
            </a:r>
            <a:r>
              <a:rPr lang="cs-CZ" sz="2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cs-CZ" sz="2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eds</a:t>
            </a:r>
            <a:r>
              <a:rPr lang="cs-CZ" sz="2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.). 2017. </a:t>
            </a:r>
            <a:br>
              <a:rPr lang="cs-CZ" sz="2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2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Arts</a:t>
            </a:r>
            <a:r>
              <a:rPr lang="cs-CZ" sz="2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2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Living</a:t>
            </a:r>
            <a:r>
              <a:rPr lang="cs-CZ" sz="2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on a </a:t>
            </a:r>
            <a:r>
              <a:rPr lang="cs-CZ" sz="2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Damaged</a:t>
            </a:r>
            <a:r>
              <a:rPr lang="cs-CZ" sz="2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Planet - </a:t>
            </a:r>
            <a:r>
              <a:rPr lang="cs-CZ" sz="2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Ghosts</a:t>
            </a:r>
            <a:r>
              <a:rPr lang="cs-CZ" sz="2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cs-CZ" sz="2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Monsters</a:t>
            </a:r>
            <a:r>
              <a:rPr lang="cs-CZ" sz="2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2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Anthropocene</a:t>
            </a:r>
            <a:r>
              <a:rPr lang="cs-CZ" sz="2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cs-CZ" sz="2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University </a:t>
            </a:r>
            <a:r>
              <a:rPr lang="cs-CZ" sz="2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2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Minnesota </a:t>
            </a:r>
            <a:r>
              <a:rPr lang="cs-CZ" sz="2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Press</a:t>
            </a:r>
            <a:endParaRPr lang="cs-CZ" sz="2200" dirty="0">
              <a:solidFill>
                <a:schemeClr val="bg1"/>
              </a:solidFill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12192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1E0E41-AB4D-1F43-F154-33C9483CA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6" y="2529840"/>
            <a:ext cx="11949404" cy="4328160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lnSpc>
                <a:spcPct val="115000"/>
              </a:lnSpc>
              <a:buNone/>
            </a:pPr>
            <a:endParaRPr lang="cs-CZ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15000"/>
              </a:lnSpc>
              <a:buNone/>
            </a:pPr>
            <a:r>
              <a:rPr lang="cs-C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osvícenství</a:t>
            </a:r>
            <a:r>
              <a:rPr lang="cs-CZ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racionalita, individualizace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svět jako složený z individuí, s oddělenými těly i zájmy, individuí lidských i ne-lidských; mísení je iracionální, je třeba kategorizovat </a:t>
            </a:r>
          </a:p>
          <a:p>
            <a:pPr marL="0" lvl="0" indent="0" algn="ctr">
              <a:lnSpc>
                <a:spcPct val="115000"/>
              </a:lnSpc>
              <a:buNone/>
            </a:pPr>
            <a:r>
              <a:rPr lang="cs-C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AUTOMONIE + KOMPETICE 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jako mechanismus fungování světa</a:t>
            </a:r>
          </a:p>
          <a:p>
            <a:pPr marL="0" lvl="0" indent="0" algn="ctr">
              <a:lnSpc>
                <a:spcPct val="115000"/>
              </a:lnSpc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pPr marL="220980" indent="0" algn="ctr"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cs-C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podmínkou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života nikoli oddělení, ale </a:t>
            </a:r>
            <a:r>
              <a:rPr lang="cs-CZ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symbióza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jako výchozí stav (Dona </a:t>
            </a:r>
            <a:r>
              <a:rPr lang="cs-CZ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Haraway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24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sympoiesis</a:t>
            </a:r>
            <a:r>
              <a:rPr lang="cs-CZ" sz="2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0980" indent="0" algn="ctr">
              <a:buNone/>
            </a:pPr>
            <a:r>
              <a:rPr lang="cs-CZ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výchozím stavem světa je PROPOJENÍ, propletení = ENTANGLEMENT</a:t>
            </a:r>
            <a:endParaRPr lang="cs-CZ" sz="24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0980" indent="0" algn="ctr">
              <a:buNone/>
            </a:pP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0980" indent="0" algn="ctr">
              <a:buNone/>
            </a:pPr>
            <a:r>
              <a:rPr lang="cs-CZ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SYMBIOZA + PROPOJENÍ + MONSTROZITA 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jako mechanismus fungování světa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56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964" y="219224"/>
            <a:ext cx="9531592" cy="6428283"/>
          </a:xfrm>
        </p:spPr>
      </p:pic>
    </p:spTree>
    <p:extLst>
      <p:ext uri="{BB962C8B-B14F-4D97-AF65-F5344CB8AC3E}">
        <p14:creationId xmlns:p14="http://schemas.microsoft.com/office/powerpoint/2010/main" val="41999695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142" y="316253"/>
            <a:ext cx="10256355" cy="6290030"/>
          </a:xfrm>
        </p:spPr>
      </p:pic>
    </p:spTree>
    <p:extLst>
      <p:ext uri="{BB962C8B-B14F-4D97-AF65-F5344CB8AC3E}">
        <p14:creationId xmlns:p14="http://schemas.microsoft.com/office/powerpoint/2010/main" val="38277344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AF6F83-4727-45A2-A584-3F13EBED0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cs-CZ" sz="2800" b="1">
                <a:solidFill>
                  <a:srgbClr val="FFFFFF"/>
                </a:solidFill>
              </a:rPr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BF9771-D6BE-4AC9-8E29-C43F2714A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 fontScale="92500" lnSpcReduction="1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Arce, A., Long, N. 2000.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Anthropology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Development and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Modernities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Exploring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discourses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counter-tendencies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violence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Routledge</a:t>
            </a:r>
            <a:endParaRPr lang="cs-CZ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Asad, T. 1973.</a:t>
            </a:r>
            <a:r>
              <a:rPr lang="cs-CZ" sz="1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cs-CZ" sz="1400" i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Anthropology</a:t>
            </a:r>
            <a:r>
              <a:rPr lang="cs-CZ" sz="1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&amp; </a:t>
            </a:r>
            <a:r>
              <a:rPr lang="cs-CZ" sz="1400" i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1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colonial</a:t>
            </a:r>
            <a:r>
              <a:rPr lang="cs-CZ" sz="1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encounter</a:t>
            </a:r>
            <a:r>
              <a:rPr lang="cs-CZ" sz="14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Ithaca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cs-CZ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Bhabha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H. 1994.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Location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Culture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cs-CZ" sz="14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Routledge</a:t>
            </a:r>
            <a:endParaRPr lang="cs-CZ" sz="1400" dirty="0" smtClean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400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Fanon</a:t>
            </a:r>
            <a:r>
              <a:rPr lang="cs-CZ" sz="140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F. 2011. Černá kůže, bílé masky. Tranzit</a:t>
            </a:r>
            <a:endParaRPr lang="cs-CZ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Hejnol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A. 2017.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Ladders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Trees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Complexity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and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Other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Metaphors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Evolutionary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Thinking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In Anna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Lowenhaupt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Tsing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Heather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Anne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Swanson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Elaine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Gan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Nils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Bubandt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.):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Arts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Living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on a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Damaged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Planet -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Ghosts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Monsters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Anthropocene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University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Minnesota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pp.G87–G102</a:t>
            </a:r>
            <a:endParaRPr lang="cs-CZ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Latour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B. 1993.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Have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Never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Been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Modern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Harvard University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Press</a:t>
            </a:r>
            <a:endParaRPr lang="cs-CZ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Mitchell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T. 2000.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Questions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Modernity. University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Minnesota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Press</a:t>
            </a:r>
            <a:endParaRPr lang="cs-CZ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Rabinow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P. 1977.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Reflections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fieldwork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Morocco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Berkeley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University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California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dirty="0" err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Press</a:t>
            </a:r>
            <a:endParaRPr lang="cs-CZ" sz="1400" dirty="0" smtClean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Spivak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Gayatri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Chakravorty</a:t>
            </a:r>
            <a:r>
              <a:rPr lang="cs-CZ" sz="1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1990.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"Can the Subaltern Speak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cs-CZ" sz="1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cs-CZ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Sharp, H. 2008.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Geographies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Postcolonialism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Spaces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Power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Representation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Sage</a:t>
            </a:r>
            <a:endParaRPr lang="cs-CZ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Tsing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A.,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Swanson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H.,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Gan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E.,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Bubandt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N. (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.). 2017.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Arts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Living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on a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Demaged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Planet.  University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Minnesota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(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Introduction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Bodies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Tumbled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into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Bodies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r>
              <a:rPr lang="cs-CZ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847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10B629A-1E8F-4C37-908B-CEEB0D2AE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8" y="873457"/>
            <a:ext cx="3483291" cy="5222543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Z. </a:t>
            </a:r>
            <a:r>
              <a:rPr lang="cs-CZ" sz="3200" b="1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Bauman</a:t>
            </a:r>
            <a:r>
              <a:rPr lang="cs-CZ" sz="32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cs-CZ" sz="32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2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Tekutá modernita</a:t>
            </a:r>
            <a:endParaRPr lang="cs-CZ" sz="3200" dirty="0">
              <a:solidFill>
                <a:srgbClr val="FFFFFF"/>
              </a:solidFill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101CF3B-9BCD-48BA-AF43-B73259EB9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6066" y="419100"/>
            <a:ext cx="7024433" cy="6267450"/>
          </a:xfrm>
        </p:spPr>
        <p:txBody>
          <a:bodyPr anchor="ctr">
            <a:normAutofit lnSpcReduction="10000"/>
          </a:bodyPr>
          <a:lstStyle/>
          <a:p>
            <a:pPr>
              <a:spcAft>
                <a:spcPts val="1000"/>
              </a:spcAft>
            </a:pPr>
            <a:endParaRPr lang="cs-CZ" sz="17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r>
              <a:rPr lang="cs-CZ" sz="17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svět je homogenní celek, který funguje </a:t>
            </a:r>
            <a:r>
              <a:rPr lang="cs-CZ" sz="17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na základě rozpoznatelných mechanismů</a:t>
            </a:r>
            <a:endParaRPr lang="cs-CZ" sz="17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17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čas</a:t>
            </a:r>
            <a:r>
              <a:rPr lang="cs-CZ" sz="17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chápán jako </a:t>
            </a:r>
            <a:r>
              <a:rPr lang="cs-CZ" sz="17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kumulativní</a:t>
            </a:r>
            <a:r>
              <a:rPr lang="cs-CZ" sz="17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= orientovaný </a:t>
            </a:r>
            <a:r>
              <a:rPr lang="cs-CZ" sz="17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ve směru pokroku =</a:t>
            </a:r>
            <a:r>
              <a:rPr lang="cs-CZ" sz="17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modernita je </a:t>
            </a:r>
            <a:r>
              <a:rPr lang="cs-CZ" sz="17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projekt = má „</a:t>
            </a:r>
            <a:r>
              <a:rPr lang="cs-CZ" sz="17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metanarativ</a:t>
            </a:r>
            <a:r>
              <a:rPr lang="cs-CZ" sz="17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“ (</a:t>
            </a:r>
            <a:r>
              <a:rPr lang="cs-CZ" sz="17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Lyotard</a:t>
            </a:r>
            <a:r>
              <a:rPr lang="cs-CZ" sz="17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17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17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 pozadí idea </a:t>
            </a:r>
            <a:r>
              <a:rPr lang="cs-CZ" sz="17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nekonečného pokroku = </a:t>
            </a:r>
            <a:r>
              <a:rPr lang="cs-CZ" sz="17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je možné budovat ideální „dokonalou“ budoucnost, a to tak, že porozumíme přítomnosti a ovládneme ji</a:t>
            </a:r>
            <a:r>
              <a:rPr lang="cs-CZ" sz="17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1000"/>
              </a:spcAft>
            </a:pPr>
            <a:endParaRPr lang="cs-CZ" sz="17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700" b="1" dirty="0">
                <a:solidFill>
                  <a:schemeClr val="tx1"/>
                </a:solidFill>
              </a:rPr>
              <a:t>Základní koncepty modernity</a:t>
            </a:r>
          </a:p>
          <a:p>
            <a:r>
              <a:rPr lang="cs-CZ" sz="1700" dirty="0">
                <a:solidFill>
                  <a:schemeClr val="tx1"/>
                </a:solidFill>
              </a:rPr>
              <a:t>Emancipace</a:t>
            </a:r>
          </a:p>
          <a:p>
            <a:r>
              <a:rPr lang="cs-CZ" sz="1700" dirty="0">
                <a:solidFill>
                  <a:schemeClr val="tx1"/>
                </a:solidFill>
              </a:rPr>
              <a:t>Svoboda (= schopnost jednat, tj. realizovat „projekt“, který si člověk pro sebe připraví)  </a:t>
            </a:r>
          </a:p>
          <a:p>
            <a:r>
              <a:rPr lang="cs-CZ" sz="1700" dirty="0">
                <a:solidFill>
                  <a:schemeClr val="tx1"/>
                </a:solidFill>
              </a:rPr>
              <a:t>Individualizace </a:t>
            </a:r>
          </a:p>
          <a:p>
            <a:r>
              <a:rPr lang="cs-CZ" sz="1700" dirty="0">
                <a:solidFill>
                  <a:schemeClr val="tx1"/>
                </a:solidFill>
              </a:rPr>
              <a:t>Pokrok a práce jako prostředek, jak ovládnout budoucnost</a:t>
            </a:r>
          </a:p>
          <a:p>
            <a:r>
              <a:rPr lang="cs-CZ" sz="1700" dirty="0">
                <a:solidFill>
                  <a:schemeClr val="tx1"/>
                </a:solidFill>
              </a:rPr>
              <a:t>Oddělení času a prostoru, </a:t>
            </a:r>
          </a:p>
          <a:p>
            <a:r>
              <a:rPr lang="cs-CZ" sz="1700" dirty="0">
                <a:solidFill>
                  <a:schemeClr val="tx1"/>
                </a:solidFill>
              </a:rPr>
              <a:t>Národní stát (komunita a bezpečí)</a:t>
            </a:r>
          </a:p>
          <a:p>
            <a:endParaRPr lang="cs-CZ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504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C99AA-C9BE-430A-8AB4-562C91ED8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449580">
              <a:lnSpc>
                <a:spcPct val="115000"/>
              </a:lnSpc>
            </a:pPr>
            <a:r>
              <a:rPr lang="cs-CZ" dirty="0"/>
              <a:t>Ulrich Beck - Riziková společnost (1986)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27A099-8178-4546-A7B5-2614589CD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/>
          </a:bodyPr>
          <a:lstStyle/>
          <a:p>
            <a:r>
              <a:rPr lang="cs-CZ" sz="2000" b="1" dirty="0"/>
              <a:t>technologické schopnosti </a:t>
            </a:r>
            <a:r>
              <a:rPr lang="cs-CZ" sz="2000" dirty="0"/>
              <a:t>jako prostředek ovládnutí světa i člověka</a:t>
            </a:r>
          </a:p>
          <a:p>
            <a:r>
              <a:rPr lang="cs-CZ" sz="2000" dirty="0"/>
              <a:t>normativní projekt modernity založen na ideji </a:t>
            </a:r>
            <a:r>
              <a:rPr lang="cs-CZ" sz="2000" b="1" dirty="0"/>
              <a:t>pokroku</a:t>
            </a:r>
          </a:p>
          <a:p>
            <a:pPr marL="0" indent="0">
              <a:buNone/>
            </a:pPr>
            <a:r>
              <a:rPr lang="cs-CZ" sz="2000" dirty="0"/>
              <a:t>		</a:t>
            </a:r>
          </a:p>
          <a:p>
            <a:pPr marL="0" indent="0">
              <a:buNone/>
            </a:pPr>
            <a:r>
              <a:rPr lang="cs-CZ" sz="2000" dirty="0"/>
              <a:t>		</a:t>
            </a:r>
            <a:r>
              <a:rPr lang="cs-CZ" sz="2400" dirty="0">
                <a:solidFill>
                  <a:srgbClr val="FF0000"/>
                </a:solidFill>
              </a:rPr>
              <a:t>řada nezamýšlených důsledků </a:t>
            </a:r>
          </a:p>
          <a:p>
            <a:pPr marL="0" indent="0">
              <a:buNone/>
            </a:pPr>
            <a:r>
              <a:rPr lang="cs-CZ" sz="2000" dirty="0"/>
              <a:t>	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</a:t>
            </a:r>
            <a:r>
              <a:rPr lang="cs-CZ" sz="2000" dirty="0">
                <a:solidFill>
                  <a:srgbClr val="FF0000"/>
                </a:solidFill>
              </a:rPr>
              <a:t>moderní společnost se stala sama sobě problémem, ohrožuje svým fungováním sebe sama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„</a:t>
            </a:r>
            <a:r>
              <a:rPr lang="cs-CZ" sz="2000" b="1" dirty="0"/>
              <a:t>rizika</a:t>
            </a:r>
            <a:r>
              <a:rPr lang="cs-CZ" sz="2000" dirty="0"/>
              <a:t>“ jsou </a:t>
            </a:r>
            <a:r>
              <a:rPr lang="cs-CZ" sz="2000" b="1" dirty="0"/>
              <a:t>v jádru moderní společnosti</a:t>
            </a:r>
            <a:r>
              <a:rPr lang="cs-CZ" sz="2000" dirty="0"/>
              <a:t>, nejsou kontrolovatelná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klasické mechanismy „</a:t>
            </a:r>
            <a:r>
              <a:rPr lang="cs-CZ" sz="2000" b="1" dirty="0"/>
              <a:t>pojištění</a:t>
            </a:r>
            <a:r>
              <a:rPr lang="cs-CZ" sz="2000" dirty="0"/>
              <a:t>“ rizik - </a:t>
            </a:r>
            <a:r>
              <a:rPr lang="cs-CZ" sz="2000" b="1" dirty="0"/>
              <a:t>„věda, technika a úřední normy“ -</a:t>
            </a:r>
            <a:r>
              <a:rPr lang="cs-CZ" sz="2000" dirty="0"/>
              <a:t> </a:t>
            </a:r>
            <a:r>
              <a:rPr lang="cs-CZ" sz="2000" b="1" dirty="0"/>
              <a:t>nefungují, </a:t>
            </a:r>
            <a:r>
              <a:rPr lang="cs-CZ" sz="2000" dirty="0"/>
              <a:t>naopak </a:t>
            </a:r>
            <a:r>
              <a:rPr lang="cs-CZ" sz="2000" b="1" dirty="0"/>
              <a:t>přispívají tvorbě nových rizik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 rozpadá se (národní) stát – třída – tradiční rodina = pojem „</a:t>
            </a:r>
            <a:r>
              <a:rPr lang="cs-CZ" sz="2000" b="1" dirty="0">
                <a:solidFill>
                  <a:srgbClr val="FF0000"/>
                </a:solidFill>
              </a:rPr>
              <a:t>reflexivní modernita</a:t>
            </a:r>
            <a:r>
              <a:rPr lang="cs-CZ" sz="2000" dirty="0"/>
              <a:t>“ 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617B6529-EB93-4754-91CE-8487295EE235}"/>
              </a:ext>
            </a:extLst>
          </p:cNvPr>
          <p:cNvSpPr/>
          <p:nvPr/>
        </p:nvSpPr>
        <p:spPr>
          <a:xfrm>
            <a:off x="1344840" y="304704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04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5DF9E21-FB6D-4C60-97E7-6D0D9A559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FFFF"/>
                </a:solidFill>
                <a:effectLst/>
                <a:ea typeface="Calibri" panose="020F0502020204030204" pitchFamily="34" charset="0"/>
              </a:rPr>
              <a:t>Klíčový koncept modernity:  POKROK</a:t>
            </a:r>
            <a:endParaRPr lang="cs-CZ" sz="2800" b="1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6F66FD-D6EB-4D15-9B0E-C57F7CC6C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endParaRPr lang="cs-CZ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hlavní komponent diskurzů, které se modernity týkají 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ve filosofii: KANT, </a:t>
            </a:r>
            <a:r>
              <a:rPr lang="cs-CZ" sz="2000" dirty="0">
                <a:solidFill>
                  <a:schemeClr val="tx1"/>
                </a:solidFill>
                <a:ea typeface="Calibri" panose="020F0502020204030204" pitchFamily="34" charset="0"/>
              </a:rPr>
              <a:t>HEGEL, MARX</a:t>
            </a:r>
            <a:endParaRPr lang="cs-CZ" sz="20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výrazně ovlivnil sociální teorii: WEBER - COMTE – DURKHEIM – MARX; později </a:t>
            </a:r>
            <a:r>
              <a:rPr lang="cs-CZ" sz="20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Parsons</a:t>
            </a: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– </a:t>
            </a:r>
            <a:r>
              <a:rPr lang="cs-CZ" sz="20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Adorno</a:t>
            </a: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– </a:t>
            </a:r>
            <a:r>
              <a:rPr lang="cs-CZ" sz="20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Horkheimer</a:t>
            </a: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(kritická teorie)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Formulován v osvícenství – ale kořeny má i v křesťanské eschatologii</a:t>
            </a:r>
          </a:p>
          <a:p>
            <a:pPr marL="0" lvl="0" indent="0">
              <a:buNone/>
            </a:pPr>
            <a:endParaRPr lang="cs-CZ" sz="20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14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0451F0-3589-48F3-B2C7-67964E240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FFFF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Zdroje představivosti v/o moderní době: Evolucionismus</a:t>
            </a:r>
            <a:br>
              <a:rPr lang="cs-CZ" sz="2800" b="1" dirty="0">
                <a:solidFill>
                  <a:srgbClr val="FFFFFF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>
                <a:solidFill>
                  <a:srgbClr val="FFFFFF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800" b="1" dirty="0">
                <a:solidFill>
                  <a:srgbClr val="FFFFFF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>
                <a:solidFill>
                  <a:srgbClr val="FFFFFF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800" b="1" dirty="0">
                <a:solidFill>
                  <a:srgbClr val="FFFFFF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- Idea, že vše podléhá trvalému vývoji od jednodušších ke komplexnějším formám </a:t>
            </a:r>
            <a:b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</a:b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/>
            </a:r>
            <a:b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</a:b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- Prosadil se jako všudypřítomný výklad vývoje světa – přírody i společnosti</a:t>
            </a:r>
            <a:r>
              <a:rPr lang="cs-CZ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/>
            </a:r>
            <a:br>
              <a:rPr lang="cs-CZ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/>
            </a:r>
            <a:br>
              <a:rPr lang="cs-CZ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Darwin: O původu druhů – 1859; O původu člověka – 1871; </a:t>
            </a:r>
            <a:endParaRPr lang="cs-CZ" sz="18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8738CF-D7CC-46A7-96EE-9A234B615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725" y="285751"/>
            <a:ext cx="6739146" cy="6572248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„Přírodní / přirozený výběr“</a:t>
            </a:r>
            <a:endParaRPr lang="cs-CZ" sz="1800" b="1" u="none" strike="noStrike" dirty="0">
              <a:solidFill>
                <a:schemeClr val="tx1"/>
              </a:solidFill>
              <a:effectLst/>
              <a:ea typeface="Times New Roman" panose="02020603050405020304" pitchFamily="18" charset="0"/>
              <a:hlinkClick r:id="rId2" tooltip="Ernst Mayr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b="1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hlinkClick r:id="rId2" tooltip="Ernst Mayr"/>
              </a:rPr>
              <a:t>(Ernst </a:t>
            </a:r>
            <a:r>
              <a:rPr lang="cs-CZ" sz="1600" b="1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hlinkClick r:id="rId2" tooltip="Ernst Mayr"/>
              </a:rPr>
              <a:t>Mayr</a:t>
            </a:r>
            <a:r>
              <a:rPr lang="cs-CZ" sz="1600" b="1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</a:t>
            </a:r>
            <a:r>
              <a:rPr lang="cs-CZ" sz="1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Každý druh je dostatečně hojný tak, že když všichni potomci přežijí a reprodukují se, populace bude růst.</a:t>
            </a:r>
          </a:p>
          <a:p>
            <a:pPr marL="342900" lvl="0" indent="-342900"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Navzdory pravidelným změnám zůstává populace zhruba stejně veliká.</a:t>
            </a:r>
          </a:p>
          <a:p>
            <a:pPr marL="342900" lvl="0" indent="-342900"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Zdroje, například potrava, jsou omezené a relativně stabilní v průběhu času. </a:t>
            </a:r>
          </a:p>
          <a:p>
            <a:pPr marL="342900" lvl="0" indent="-342900"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Boj o přežití přetrvává.</a:t>
            </a:r>
          </a:p>
          <a:p>
            <a:pPr marL="342900" lvl="0" indent="-342900"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Každý jednotlivec v populaci se liší od jiného; mnoho těchto odchylek je dědičných.</a:t>
            </a:r>
          </a:p>
          <a:p>
            <a:pPr marL="342900" lvl="0" indent="-342900"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Jedinci málo přizpůsobení životnímu prostředí nemají šanci na přežití a rozmnožování; jedinci více přizpůsobení životnímu prostředí mají větší šanci na přežití, rozmnožování a předání dědičných rysů budoucím generacím, které vytváří </a:t>
            </a:r>
            <a:r>
              <a:rPr lang="cs-CZ" sz="1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 přirozeného výběru</a:t>
            </a:r>
            <a:r>
              <a:rPr lang="cs-CZ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(X </a:t>
            </a:r>
            <a:r>
              <a:rPr lang="cs-CZ" sz="1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Pohlavní výběr </a:t>
            </a:r>
            <a:r>
              <a:rPr lang="cs-CZ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upřednostňování nebo znevýhodňování určitého fenotypu při rozmnožování (volbě partnera).</a:t>
            </a:r>
          </a:p>
          <a:p>
            <a:pPr marL="342900" lvl="0" indent="-342900"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Tímto pomalým procesem se populace adaptují svému prostředí, tyto změny se v průběhu času akumulují a vytvářejí nové druhy</a:t>
            </a:r>
            <a:r>
              <a:rPr lang="cs-CZ" sz="16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6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740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8533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F7B5DE-533F-4B69-A36A-24F8B54AC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cs-CZ" sz="2100" b="1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Hejnol</a:t>
            </a:r>
            <a:r>
              <a:rPr lang="cs-CZ" sz="21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A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2017.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Ladders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Trees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Complexity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Metaphors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Evolutionary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Thinking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In Anna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Lowenhaupt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Tsing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Heather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Anne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Swanson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Elaine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Gan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Nils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Bubandt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eds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.):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Arts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Living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on a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Damaged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Planet -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Ghosts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Monsters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Anthropocene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University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Minnesota </a:t>
            </a:r>
            <a:r>
              <a:rPr lang="cs-CZ" sz="21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Press</a:t>
            </a:r>
            <a:r>
              <a:rPr lang="cs-CZ" sz="21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pp.G87–G102</a:t>
            </a:r>
            <a:endParaRPr lang="cs-CZ" sz="2100" dirty="0">
              <a:solidFill>
                <a:srgbClr val="FFFFFF"/>
              </a:solidFill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12192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45F90-E620-4F80-9A43-B518CA066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852530"/>
            <a:ext cx="9872871" cy="3243469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053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CC37BB-1140-4A6F-8D72-DC2EAB90B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MODERTNITA </a:t>
            </a:r>
            <a:br>
              <a:rPr lang="cs-CZ" sz="2800" b="1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800" b="1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br>
              <a:rPr lang="cs-CZ" sz="2800" b="1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800" b="1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KOLONIALISMUS</a:t>
            </a:r>
            <a:endParaRPr lang="cs-CZ" sz="2800" b="1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93370D-127A-40C1-87C3-019C14744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6067" y="533401"/>
            <a:ext cx="6419804" cy="5562600"/>
          </a:xfrm>
        </p:spPr>
        <p:txBody>
          <a:bodyPr anchor="ctr">
            <a:normAutofit/>
          </a:bodyPr>
          <a:lstStyle/>
          <a:p>
            <a:pPr marL="342900" lvl="0" indent="-342900">
              <a:buFont typeface="Wingdings" panose="05000000000000000000" pitchFamily="2" charset="2"/>
              <a:buChar char=""/>
            </a:pPr>
            <a:endParaRPr lang="cs-CZ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cs-CZ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modernitu 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nelze oddělit od </a:t>
            </a:r>
            <a:r>
              <a:rPr lang="cs-CZ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imperialistického a koloniálního projektu </a:t>
            </a:r>
          </a:p>
          <a:p>
            <a:pPr marL="342900" indent="-342900">
              <a:buFont typeface="Wingdings" panose="05000000000000000000" pitchFamily="2" charset="2"/>
              <a:buChar char=""/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kolonialismus úzce souvisí s evolucionismem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(k</a:t>
            </a:r>
            <a:r>
              <a:rPr lang="cs-CZ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oloniální expanze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= setkání s obrovskou </a:t>
            </a:r>
            <a:r>
              <a:rPr lang="cs-CZ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variabilitou lidství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= evolucionismus ji vysvětluje jako rozdílný stupeň vývoje jednotlivých lidských skupin, kde nejvyšším stupeň představuje evropská civilizace = koloniální projekt se pak v tomto světle může legitimizovat jako pomoc těm méně rozvinutým)</a:t>
            </a:r>
            <a:endParaRPr lang="cs-CZ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je do velké míry </a:t>
            </a:r>
            <a:r>
              <a:rPr lang="cs-CZ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produktem interakcí mezi západem a nezápadním světem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interakcí psychických, lingvistických, normativních, byrokratických, vojenských: je přesnější mluvit o </a:t>
            </a:r>
            <a:r>
              <a:rPr lang="cs-CZ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multiplicitě modernit </a:t>
            </a:r>
            <a:endParaRPr lang="cs-CZ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740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71F104-7F50-48B9-AFB9-C5E467444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cs-CZ" sz="2800" b="1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KOLONIALISMUS</a:t>
            </a:r>
            <a:r>
              <a:rPr lang="cs-CZ" sz="28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28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648F9-52C9-4F56-9767-79BAE369A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6067" y="361951"/>
            <a:ext cx="6419804" cy="6048374"/>
          </a:xfrm>
        </p:spPr>
        <p:txBody>
          <a:bodyPr anchor="ctr">
            <a:normAutofit/>
          </a:bodyPr>
          <a:lstStyle/>
          <a:p>
            <a:pPr>
              <a:spcAft>
                <a:spcPts val="1000"/>
              </a:spcAft>
            </a:pPr>
            <a:r>
              <a:rPr lang="cs-CZ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od 16. st. </a:t>
            </a:r>
            <a:r>
              <a:rPr lang="cs-CZ" sz="18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cs-CZ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od objevení Ameriky do poloviny 20. století</a:t>
            </a:r>
            <a:endParaRPr lang="cs-CZ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„systém nadvlády a kontroly nad územími mimo hranice vlastního státu“</a:t>
            </a:r>
            <a:endParaRPr lang="cs-CZ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nejen ekonomická exploatace, ale i </a:t>
            </a:r>
            <a:r>
              <a:rPr lang="cs-CZ" sz="18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politický imperialismus</a:t>
            </a:r>
            <a:r>
              <a:rPr lang="cs-CZ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= zavádění nových, nepůvodních systémů správy a vlády a kulturní hegemonie = </a:t>
            </a:r>
            <a:r>
              <a:rPr lang="cs-CZ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důsl</a:t>
            </a:r>
            <a:r>
              <a:rPr lang="cs-CZ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proměny lokálních kultur, jejich „hybridizace“ </a:t>
            </a:r>
            <a:endParaRPr lang="cs-CZ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největší rozkvět evropského kolonialismu mezi válkami – ale už současně předzvěsti úpadku</a:t>
            </a:r>
          </a:p>
          <a:p>
            <a:pPr>
              <a:spcAft>
                <a:spcPts val="1000"/>
              </a:spcAft>
            </a:pPr>
            <a:r>
              <a:rPr lang="cs-CZ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DEKOLONIZACE po </a:t>
            </a:r>
            <a:r>
              <a:rPr lang="cs-CZ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II.sv.v</a:t>
            </a:r>
            <a:r>
              <a:rPr lang="cs-CZ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(Indie – 1947; poslední Zimbabwe – 1980 + specifický statut Macaa, Hongkongu do roku 1999)</a:t>
            </a:r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hlinkClick r:id="rId2"/>
              </a:rPr>
              <a:t>https://commons.wikimedia.org/wiki/Atlas_of_colonialism</a:t>
            </a:r>
            <a:endParaRPr lang="cs-CZ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</a:rPr>
              <a:t>https://en.wikipedia.org/wiki/History_of_colonialism#/media/File:Colonisation2.gif</a:t>
            </a:r>
          </a:p>
        </p:txBody>
      </p:sp>
    </p:spTree>
    <p:extLst>
      <p:ext uri="{BB962C8B-B14F-4D97-AF65-F5344CB8AC3E}">
        <p14:creationId xmlns:p14="http://schemas.microsoft.com/office/powerpoint/2010/main" val="1601218970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</Template>
  <TotalTime>3410</TotalTime>
  <Words>2246</Words>
  <Application>Microsoft Office PowerPoint</Application>
  <PresentationFormat>Širokoúhlá obrazovka</PresentationFormat>
  <Paragraphs>160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Calibri</vt:lpstr>
      <vt:lpstr>Corbel</vt:lpstr>
      <vt:lpstr>Symbol</vt:lpstr>
      <vt:lpstr>Times New Roman</vt:lpstr>
      <vt:lpstr>Wingdings</vt:lpstr>
      <vt:lpstr>Základ</vt:lpstr>
      <vt:lpstr>Modernita, kolonialismus a vztah k jinakosti </vt:lpstr>
      <vt:lpstr>Moderní x předmoderní svět</vt:lpstr>
      <vt:lpstr>Z. Bauman   Tekutá modernita</vt:lpstr>
      <vt:lpstr>Ulrich Beck - Riziková společnost (1986) </vt:lpstr>
      <vt:lpstr>Klíčový koncept modernity:  POKROK</vt:lpstr>
      <vt:lpstr>Zdroje představivosti v/o moderní době: Evolucionismus   - Idea, že vše podléhá trvalému vývoji od jednodušších ke komplexnějším formám   - Prosadil se jako všudypřítomný výklad vývoje světa – přírody i společnosti  Darwin: O původu druhů – 1859; O původu člověka – 1871; </vt:lpstr>
      <vt:lpstr>Hejnol, A. 2017. Ladders, Trees, Complexity, and Other Metaphors in Evolutionary Thinking. In Anna Lowenhaupt Tsing, Heather Anne Swanson, Elaine Gan, Nils Bubandt (eds.): Arts of Living on a Damaged Planet - Ghosts and Monsters of the Anthropocene. University of Minnesota Press, pp.G87–G102</vt:lpstr>
      <vt:lpstr>MODERTNITA   A   KOLONIALISMUS</vt:lpstr>
      <vt:lpstr>KOLONIALISMUS </vt:lpstr>
      <vt:lpstr> DEKOLONIZACE  Alberto Arce and Norman Long. 2000. Anthropology, Development and Modernities. Exploring discourses, counter-tendencies and violence.  Routledge  </vt:lpstr>
      <vt:lpstr>„ROZVOJ“</vt:lpstr>
      <vt:lpstr>POSTKOLONIÁLNÍ STUDIA</vt:lpstr>
      <vt:lpstr>Kritika modernity  a  Alternativy</vt:lpstr>
      <vt:lpstr>B. Latour   Nikdy jsme nebyli moderní (1991)</vt:lpstr>
      <vt:lpstr>Mnohonásobné modernity  Alternativní modernity  Hybridita</vt:lpstr>
      <vt:lpstr>Subaltern studies  (Ranajit Guha, Homi Bhabha,  Dipesh Chakrabarty, Partha Chatterjee, Gayatri Chakravorty Spivak)</vt:lpstr>
      <vt:lpstr>MNOHONÁSOBNÉ MODERNITY     ALTERNATIVNÍ MODERNITY  </vt:lpstr>
      <vt:lpstr>HYBRIDITA </vt:lpstr>
      <vt:lpstr>KRITIKA  konceptu HYBRIDITY</vt:lpstr>
      <vt:lpstr>Anna Lowenhaupt Tsing, Heather Anne Swanson, Elaine Gan, Nils Bubandt (eds.). 2017.  Arts of Living on a Damaged Planet - Ghosts and Monsters of the Anthropocene. University of Minnesota Press</vt:lpstr>
      <vt:lpstr>Prezentace aplikace PowerPoint</vt:lpstr>
      <vt:lpstr>Prezentace aplikace PowerPoint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Modernita, kolonialismus a vztah k jinakosti</dc:title>
  <dc:creator>Markéta Zandlová</dc:creator>
  <cp:lastModifiedBy>uživatel</cp:lastModifiedBy>
  <cp:revision>19</cp:revision>
  <dcterms:created xsi:type="dcterms:W3CDTF">2020-10-13T10:39:36Z</dcterms:created>
  <dcterms:modified xsi:type="dcterms:W3CDTF">2023-10-20T09:05:47Z</dcterms:modified>
</cp:coreProperties>
</file>