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62" r:id="rId5"/>
    <p:sldId id="270" r:id="rId6"/>
    <p:sldId id="314" r:id="rId7"/>
    <p:sldId id="265" r:id="rId8"/>
    <p:sldId id="286" r:id="rId9"/>
    <p:sldId id="290" r:id="rId10"/>
    <p:sldId id="291" r:id="rId11"/>
    <p:sldId id="292" r:id="rId12"/>
    <p:sldId id="293" r:id="rId13"/>
    <p:sldId id="294" r:id="rId14"/>
    <p:sldId id="295" r:id="rId15"/>
    <p:sldId id="298" r:id="rId16"/>
    <p:sldId id="299" r:id="rId17"/>
    <p:sldId id="287" r:id="rId18"/>
    <p:sldId id="312" r:id="rId19"/>
    <p:sldId id="29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7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46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16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0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2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7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7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3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D5F88-DB2F-48A5-B577-17C9305C29D1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92F1-AFC7-450B-90E2-BDDB97339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6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69665"/>
            <a:ext cx="9144000" cy="1477146"/>
          </a:xfrm>
        </p:spPr>
        <p:txBody>
          <a:bodyPr>
            <a:normAutofit/>
          </a:bodyPr>
          <a:lstStyle/>
          <a:p>
            <a:r>
              <a:rPr lang="cs-CZ" dirty="0" smtClean="0"/>
              <a:t>Metodologická </a:t>
            </a:r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13909"/>
            <a:ext cx="9144000" cy="256685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Diplomní seminář I</a:t>
            </a:r>
            <a:r>
              <a:rPr lang="cs-CZ" dirty="0" smtClean="0"/>
              <a:t>.: Sociokulturní antropologie</a:t>
            </a:r>
          </a:p>
          <a:p>
            <a:r>
              <a:rPr lang="cs-CZ" dirty="0" smtClean="0"/>
              <a:t>Mgr. Hedvika Novotná, Ph.D., PhDr. Dana Bittnerová, CSc.</a:t>
            </a:r>
          </a:p>
          <a:p>
            <a:r>
              <a:rPr lang="cs-CZ" dirty="0" smtClean="0"/>
              <a:t>FHS UK 2022/23</a:t>
            </a:r>
          </a:p>
          <a:p>
            <a:endParaRPr lang="cs-CZ" sz="3200" dirty="0"/>
          </a:p>
          <a:p>
            <a:r>
              <a:rPr lang="cs-CZ" sz="2000" dirty="0" smtClean="0"/>
              <a:t>via odd. „Kvalitativní </a:t>
            </a:r>
            <a:r>
              <a:rPr lang="cs-CZ" sz="2000" dirty="0" smtClean="0"/>
              <a:t>výzkum“ in</a:t>
            </a:r>
            <a:r>
              <a:rPr lang="cs-CZ" sz="2000" dirty="0" smtClean="0"/>
              <a:t>: Novotná, H., Špaček, O., Šťovíčková </a:t>
            </a:r>
            <a:r>
              <a:rPr lang="cs-CZ" sz="2000" dirty="0" err="1" smtClean="0"/>
              <a:t>Jantulová</a:t>
            </a:r>
            <a:r>
              <a:rPr lang="cs-CZ" sz="2000" dirty="0" smtClean="0"/>
              <a:t>, M.: </a:t>
            </a:r>
            <a:r>
              <a:rPr lang="cs-CZ" sz="2000" i="1" dirty="0" smtClean="0"/>
              <a:t>Metody výzkumu ve společenských vědách</a:t>
            </a:r>
            <a:r>
              <a:rPr lang="cs-CZ" sz="2000" dirty="0" smtClean="0"/>
              <a:t>. Praha: FHS UK 2019.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3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Etnografie: zúčastněné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zúčastněné pozorování = </a:t>
            </a:r>
            <a:r>
              <a:rPr lang="cs-CZ" dirty="0" smtClean="0"/>
              <a:t>pozorování + </a:t>
            </a:r>
            <a:r>
              <a:rPr lang="cs-CZ" dirty="0"/>
              <a:t>neformální </a:t>
            </a:r>
            <a:r>
              <a:rPr lang="cs-CZ" dirty="0" smtClean="0"/>
              <a:t>rozhovory + terénní poznámky</a:t>
            </a:r>
            <a:endParaRPr lang="cs-CZ" dirty="0"/>
          </a:p>
          <a:p>
            <a:pPr lvl="1"/>
            <a:r>
              <a:rPr lang="cs-CZ" dirty="0"/>
              <a:t>Participace v prostoru, v sociální síti, v </a:t>
            </a:r>
            <a:r>
              <a:rPr lang="cs-CZ" dirty="0" smtClean="0"/>
              <a:t>praktice</a:t>
            </a:r>
          </a:p>
          <a:p>
            <a:pPr lvl="1"/>
            <a:r>
              <a:rPr lang="cs-CZ" dirty="0" smtClean="0"/>
              <a:t>Data </a:t>
            </a:r>
            <a:r>
              <a:rPr lang="cs-CZ" dirty="0"/>
              <a:t>vytváří badatel = terénní poznámky x </a:t>
            </a:r>
            <a:r>
              <a:rPr lang="cs-CZ" dirty="0" err="1"/>
              <a:t>jotting</a:t>
            </a:r>
            <a:r>
              <a:rPr lang="cs-CZ" dirty="0"/>
              <a:t> x terénní </a:t>
            </a:r>
            <a:r>
              <a:rPr lang="cs-CZ" dirty="0" smtClean="0"/>
              <a:t>deník</a:t>
            </a:r>
            <a:endParaRPr lang="cs-CZ" dirty="0"/>
          </a:p>
          <a:p>
            <a:pPr lvl="1"/>
            <a:r>
              <a:rPr lang="cs-CZ" dirty="0"/>
              <a:t>Poznámky: deskriptivní, teoretické, metodologické</a:t>
            </a:r>
          </a:p>
          <a:p>
            <a:pPr lvl="1"/>
            <a:r>
              <a:rPr lang="cs-CZ" dirty="0"/>
              <a:t>PROČ </a:t>
            </a:r>
            <a:r>
              <a:rPr lang="cs-CZ" dirty="0" smtClean="0"/>
              <a:t>(prostředí, rekvizity, osoby, činnost) a PROČ</a:t>
            </a:r>
            <a:r>
              <a:rPr lang="cs-CZ" baseline="30000" dirty="0" smtClean="0"/>
              <a:t>2 </a:t>
            </a:r>
            <a:r>
              <a:rPr lang="cs-CZ" dirty="0" smtClean="0"/>
              <a:t>(Promluvy, reflexe, odůvodnění, čas)</a:t>
            </a:r>
            <a:endParaRPr lang="cs-CZ" dirty="0"/>
          </a:p>
          <a:p>
            <a:pPr lvl="1"/>
            <a:r>
              <a:rPr lang="cs-CZ" dirty="0" smtClean="0"/>
              <a:t>Princip </a:t>
            </a:r>
            <a:r>
              <a:rPr lang="cs-CZ" dirty="0"/>
              <a:t>trychtýře = </a:t>
            </a:r>
            <a:r>
              <a:rPr lang="cs-CZ" b="1" dirty="0"/>
              <a:t>postupné zacilování výzkumu</a:t>
            </a:r>
          </a:p>
          <a:p>
            <a:pPr lvl="1"/>
            <a:r>
              <a:rPr lang="cs-CZ" b="1" dirty="0"/>
              <a:t>Vhodné pro sledování sociální </a:t>
            </a:r>
            <a:r>
              <a:rPr lang="cs-CZ" b="1" dirty="0" smtClean="0"/>
              <a:t>reality</a:t>
            </a:r>
            <a:endParaRPr lang="cs-CZ" b="1" dirty="0"/>
          </a:p>
          <a:p>
            <a:r>
              <a:rPr lang="cs-CZ" dirty="0" smtClean="0"/>
              <a:t>Limity </a:t>
            </a:r>
            <a:r>
              <a:rPr lang="cs-CZ" dirty="0" err="1" smtClean="0"/>
              <a:t>insiderů</a:t>
            </a:r>
            <a:r>
              <a:rPr lang="cs-CZ" dirty="0" smtClean="0"/>
              <a:t> x outsiderů</a:t>
            </a:r>
          </a:p>
          <a:p>
            <a:r>
              <a:rPr lang="cs-CZ" dirty="0" smtClean="0"/>
              <a:t>Míra účasti: okrajové, aktivní, úplné členství</a:t>
            </a:r>
          </a:p>
          <a:p>
            <a:r>
              <a:rPr lang="cs-CZ" dirty="0" smtClean="0"/>
              <a:t>Účastnit se či pozorovat + psát si poznámky</a:t>
            </a:r>
          </a:p>
          <a:p>
            <a:r>
              <a:rPr lang="cs-CZ" dirty="0" smtClean="0"/>
              <a:t>Klíčový informátor</a:t>
            </a:r>
          </a:p>
          <a:p>
            <a:r>
              <a:rPr lang="cs-CZ" dirty="0" smtClean="0"/>
              <a:t>Etnografie </a:t>
            </a:r>
            <a:r>
              <a:rPr lang="cs-CZ" dirty="0" err="1" smtClean="0"/>
              <a:t>offline</a:t>
            </a:r>
            <a:r>
              <a:rPr lang="cs-CZ" dirty="0" smtClean="0"/>
              <a:t> x online; </a:t>
            </a:r>
            <a:r>
              <a:rPr lang="cs-CZ" dirty="0" err="1" smtClean="0"/>
              <a:t>multi-sited</a:t>
            </a:r>
            <a:r>
              <a:rPr lang="cs-CZ" dirty="0" smtClean="0"/>
              <a:t>, go-</a:t>
            </a:r>
            <a:r>
              <a:rPr lang="cs-CZ" dirty="0" err="1" smtClean="0"/>
              <a:t>along</a:t>
            </a:r>
            <a:r>
              <a:rPr lang="cs-CZ" dirty="0" smtClean="0"/>
              <a:t>, </a:t>
            </a:r>
            <a:r>
              <a:rPr lang="cs-CZ" dirty="0" err="1" smtClean="0"/>
              <a:t>autoetnografie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Neetnografické pozorování – např. nezúčastněné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38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576"/>
            <a:ext cx="10515600" cy="470448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Chceme </a:t>
            </a:r>
            <a:r>
              <a:rPr lang="cs-CZ" altLang="cs-CZ" dirty="0"/>
              <a:t>hloubkově porozumět tomu, jak sami aktéři </a:t>
            </a:r>
            <a:r>
              <a:rPr lang="cs-CZ" altLang="cs-CZ" dirty="0" smtClean="0"/>
              <a:t>rozumějí </a:t>
            </a:r>
            <a:r>
              <a:rPr lang="cs-CZ" altLang="cs-CZ" dirty="0"/>
              <a:t>určité sociální realitě – jaké významy přikládají nějaké sociální situaci, jaké vztahy konstruují v určité sociální skupině, jak sami sebe situují v nějakém sociálním kontextu a jak rozumí své roli v něm apod</a:t>
            </a:r>
            <a:r>
              <a:rPr lang="cs-CZ" altLang="cs-CZ" dirty="0" smtClean="0"/>
              <a:t>. … </a:t>
            </a:r>
            <a:r>
              <a:rPr lang="cs-CZ" altLang="cs-CZ" b="1" dirty="0" err="1" smtClean="0"/>
              <a:t>emická</a:t>
            </a:r>
            <a:r>
              <a:rPr lang="cs-CZ" altLang="cs-CZ" b="1" dirty="0" smtClean="0"/>
              <a:t> perspektiva</a:t>
            </a:r>
            <a:r>
              <a:rPr lang="cs-CZ" altLang="cs-CZ" dirty="0" smtClean="0"/>
              <a:t> </a:t>
            </a: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sz="3600" b="1" dirty="0"/>
          </a:p>
          <a:p>
            <a:pPr>
              <a:lnSpc>
                <a:spcPct val="80000"/>
              </a:lnSpc>
            </a:pPr>
            <a:r>
              <a:rPr lang="cs-CZ" altLang="cs-CZ" b="1" dirty="0" smtClean="0"/>
              <a:t>Aktérské popisy </a:t>
            </a:r>
            <a:r>
              <a:rPr lang="cs-CZ" altLang="cs-CZ" dirty="0" smtClean="0"/>
              <a:t>zkušenosti, popisy, </a:t>
            </a:r>
            <a:r>
              <a:rPr lang="cs-CZ" altLang="cs-CZ" dirty="0"/>
              <a:t>které nelze získat jinde než u živého informátora </a:t>
            </a:r>
            <a:endParaRPr lang="cs-CZ" altLang="cs-CZ" dirty="0" smtClean="0"/>
          </a:p>
          <a:p>
            <a:pPr>
              <a:lnSpc>
                <a:spcPct val="80000"/>
              </a:lnSpc>
            </a:pPr>
            <a:r>
              <a:rPr lang="cs-CZ" altLang="cs-CZ" b="1" dirty="0" smtClean="0"/>
              <a:t>subjektivní </a:t>
            </a:r>
            <a:r>
              <a:rPr lang="cs-CZ" altLang="cs-CZ" b="1" dirty="0"/>
              <a:t>porozumění sociální realitě</a:t>
            </a:r>
            <a:r>
              <a:rPr lang="cs-CZ" altLang="cs-CZ" dirty="0" smtClean="0"/>
              <a:t>, </a:t>
            </a:r>
            <a:r>
              <a:rPr lang="cs-CZ" altLang="cs-CZ" b="1" dirty="0"/>
              <a:t>prožívání</a:t>
            </a:r>
            <a:r>
              <a:rPr lang="cs-CZ" altLang="cs-CZ" dirty="0"/>
              <a:t> určitých </a:t>
            </a:r>
            <a:r>
              <a:rPr lang="cs-CZ" altLang="cs-CZ" dirty="0" smtClean="0"/>
              <a:t>situací (např. fenomenologie)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Konstrukce a reprezentace osobní zkušenosti (např. </a:t>
            </a:r>
            <a:r>
              <a:rPr lang="cs-CZ" altLang="cs-CZ" dirty="0" err="1" smtClean="0"/>
              <a:t>narativy</a:t>
            </a:r>
            <a:r>
              <a:rPr lang="cs-CZ" altLang="cs-CZ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Zajímá </a:t>
            </a:r>
            <a:r>
              <a:rPr lang="cs-CZ" altLang="cs-CZ" dirty="0"/>
              <a:t>nás, jak je </a:t>
            </a:r>
            <a:r>
              <a:rPr lang="cs-CZ" altLang="cs-CZ" b="1" dirty="0"/>
              <a:t>v průběhu rozhovoru konstruován </a:t>
            </a:r>
            <a:r>
              <a:rPr lang="cs-CZ" altLang="cs-CZ" b="1" dirty="0" smtClean="0"/>
              <a:t>význam/diskurz</a:t>
            </a:r>
            <a:r>
              <a:rPr lang="cs-CZ" altLang="cs-CZ" dirty="0" smtClean="0"/>
              <a:t> </a:t>
            </a:r>
            <a:r>
              <a:rPr lang="cs-CZ" altLang="cs-CZ" dirty="0"/>
              <a:t>určitých událostí, jevů, situací </a:t>
            </a:r>
            <a:r>
              <a:rPr lang="cs-CZ" altLang="cs-CZ" dirty="0" smtClean="0"/>
              <a:t>(např. </a:t>
            </a:r>
            <a:r>
              <a:rPr lang="cs-CZ" altLang="cs-CZ" dirty="0" err="1" smtClean="0"/>
              <a:t>etnometodologie</a:t>
            </a:r>
            <a:r>
              <a:rPr lang="cs-CZ" altLang="cs-CZ" dirty="0" smtClean="0"/>
              <a:t>, diskurzivní přístupy)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X něco zjistit nejde: např. tělesné automatismy, detaily, to, co aktér nechce, nevnímá, zapomíná, o čem nic neví, jak něco vidí někdo druhý…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Rozhovor ≠ </a:t>
            </a:r>
            <a:r>
              <a:rPr lang="cs-CZ" altLang="cs-CZ" dirty="0"/>
              <a:t>obraz sociální </a:t>
            </a:r>
            <a:r>
              <a:rPr lang="cs-CZ" altLang="cs-CZ" dirty="0" smtClean="0"/>
              <a:t>reality !</a:t>
            </a:r>
            <a:endParaRPr lang="cs-CZ" alt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92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dirty="0"/>
              <a:t>Kontextuální </a:t>
            </a:r>
            <a:r>
              <a:rPr lang="cs-CZ" altLang="cs-CZ" dirty="0" smtClean="0"/>
              <a:t>událost a její vliv</a:t>
            </a:r>
          </a:p>
          <a:p>
            <a:pPr lvl="1"/>
            <a:r>
              <a:rPr lang="cs-CZ" altLang="cs-CZ" dirty="0" smtClean="0"/>
              <a:t>Obsah</a:t>
            </a:r>
          </a:p>
          <a:p>
            <a:pPr lvl="1"/>
            <a:r>
              <a:rPr lang="cs-CZ" altLang="cs-CZ" dirty="0" smtClean="0"/>
              <a:t>Průběh (</a:t>
            </a:r>
            <a:r>
              <a:rPr lang="cs-CZ" altLang="cs-CZ" b="1" dirty="0" smtClean="0"/>
              <a:t>situovanost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Typy rozhovorů</a:t>
            </a:r>
          </a:p>
          <a:p>
            <a:pPr lvl="1"/>
            <a:r>
              <a:rPr lang="cs-CZ" altLang="cs-CZ" dirty="0" err="1" smtClean="0"/>
              <a:t>Polostrukturovaný</a:t>
            </a:r>
            <a:r>
              <a:rPr lang="cs-CZ" altLang="cs-CZ" dirty="0" smtClean="0"/>
              <a:t> (osnova, interakce, vliv výzkumníka na strukturaci tématu = jasně definovaný výzkumný problém, homogenní vzorek, cca 12-15 aktérů?)</a:t>
            </a:r>
          </a:p>
          <a:p>
            <a:pPr lvl="1"/>
            <a:r>
              <a:rPr lang="cs-CZ" altLang="cs-CZ" dirty="0" smtClean="0"/>
              <a:t>Nestrukturovaný (v rámci zúčastněného pozorování, situovaná událost, počet nehraje roli)</a:t>
            </a:r>
          </a:p>
          <a:p>
            <a:pPr lvl="1"/>
            <a:r>
              <a:rPr lang="cs-CZ" altLang="cs-CZ" dirty="0" smtClean="0"/>
              <a:t>Narativní a narativně biografický (podnětová otázka, </a:t>
            </a:r>
            <a:r>
              <a:rPr lang="cs-CZ" altLang="cs-CZ" dirty="0"/>
              <a:t>minimalizace ovlivnění </a:t>
            </a:r>
            <a:r>
              <a:rPr lang="cs-CZ" altLang="cs-CZ" dirty="0" smtClean="0"/>
              <a:t>výzkumníkem, sledují se nejen obsahy, ale i způsoby vyjadřování, výzkumy sebepojetí = identity x oral </a:t>
            </a:r>
            <a:r>
              <a:rPr lang="cs-CZ" altLang="cs-CZ" dirty="0" err="1" smtClean="0"/>
              <a:t>history</a:t>
            </a:r>
            <a:r>
              <a:rPr lang="cs-CZ" altLang="cs-CZ" dirty="0" smtClean="0"/>
              <a:t> – jak reflektují minulost s. 330)</a:t>
            </a:r>
          </a:p>
          <a:p>
            <a:pPr lvl="1"/>
            <a:r>
              <a:rPr lang="cs-CZ" altLang="cs-CZ" dirty="0" err="1" smtClean="0">
                <a:solidFill>
                  <a:schemeClr val="accent2"/>
                </a:solidFill>
              </a:rPr>
              <a:t>Focus</a:t>
            </a:r>
            <a:r>
              <a:rPr lang="cs-CZ" altLang="cs-CZ" dirty="0" smtClean="0">
                <a:solidFill>
                  <a:schemeClr val="accent2"/>
                </a:solidFill>
              </a:rPr>
              <a:t> </a:t>
            </a:r>
            <a:r>
              <a:rPr lang="cs-CZ" altLang="cs-CZ" dirty="0" err="1" smtClean="0">
                <a:solidFill>
                  <a:schemeClr val="accent2"/>
                </a:solidFill>
              </a:rPr>
              <a:t>group</a:t>
            </a:r>
            <a:r>
              <a:rPr lang="cs-CZ" altLang="cs-CZ" dirty="0" smtClean="0">
                <a:solidFill>
                  <a:schemeClr val="accent2"/>
                </a:solidFill>
              </a:rPr>
              <a:t> (skupinový rozhovor a skupinová diskuse, 4 – 10 lidí, skupinová dynamika např. Jarkovská – děti cizinci)</a:t>
            </a:r>
          </a:p>
          <a:p>
            <a:pPr lvl="1"/>
            <a:r>
              <a:rPr lang="cs-CZ" altLang="cs-CZ" dirty="0" smtClean="0"/>
              <a:t>… s využitím komunikační technologií: </a:t>
            </a:r>
            <a:r>
              <a:rPr lang="cs-CZ" altLang="cs-CZ" dirty="0" smtClean="0">
                <a:solidFill>
                  <a:schemeClr val="accent2"/>
                </a:solidFill>
              </a:rPr>
              <a:t>asynchronní – písemné mailové odpovědi</a:t>
            </a:r>
            <a:r>
              <a:rPr lang="cs-CZ" altLang="cs-CZ" dirty="0"/>
              <a:t>; telefon – </a:t>
            </a:r>
            <a:r>
              <a:rPr lang="cs-CZ" altLang="cs-CZ" dirty="0" err="1"/>
              <a:t>polostrukturovaný</a:t>
            </a:r>
            <a:r>
              <a:rPr lang="cs-CZ" altLang="cs-CZ" dirty="0"/>
              <a:t>, kratší; online </a:t>
            </a:r>
            <a:r>
              <a:rPr lang="cs-CZ" altLang="cs-CZ" dirty="0" smtClean="0"/>
              <a:t>– podobné face-to-face)</a:t>
            </a:r>
          </a:p>
          <a:p>
            <a:pPr lvl="1"/>
            <a:r>
              <a:rPr lang="cs-CZ" altLang="cs-CZ" dirty="0" smtClean="0"/>
              <a:t>Pomoc při rozhovoru: fotky a dobové dokumenty, go-</a:t>
            </a:r>
            <a:r>
              <a:rPr lang="cs-CZ" altLang="cs-CZ" dirty="0" err="1" smtClean="0"/>
              <a:t>along</a:t>
            </a:r>
            <a:r>
              <a:rPr lang="cs-CZ" altLang="cs-CZ" dirty="0" smtClean="0"/>
              <a:t>, čára života, mentální mapy…</a:t>
            </a:r>
          </a:p>
          <a:p>
            <a:r>
              <a:rPr lang="cs-CZ" altLang="cs-CZ" dirty="0" smtClean="0"/>
              <a:t>Záznam rozhovoru</a:t>
            </a:r>
          </a:p>
          <a:p>
            <a:r>
              <a:rPr lang="cs-CZ" altLang="cs-CZ" dirty="0" smtClean="0"/>
              <a:t>Pasportizace: sociodemografické údaje + místo, čas, okolnosti a průběh rozhovoru</a:t>
            </a:r>
          </a:p>
          <a:p>
            <a:pPr lvl="1"/>
            <a:r>
              <a:rPr lang="cs-CZ" altLang="cs-CZ" dirty="0" smtClean="0"/>
              <a:t>KVÍZ: co jsou sociodemografické údaje?</a:t>
            </a:r>
          </a:p>
          <a:p>
            <a:r>
              <a:rPr lang="cs-CZ" altLang="cs-CZ" dirty="0" smtClean="0"/>
              <a:t>Transkripce (adekvátní povaze rozhovoru a cílům výzkumu)</a:t>
            </a:r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47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Nevtíravé výzkumné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Zdroje dat, které primárně nevytváříme, ale jsou </a:t>
            </a:r>
            <a:r>
              <a:rPr lang="cs-CZ" b="1" dirty="0" smtClean="0"/>
              <a:t>již v čase stabilně přítomny</a:t>
            </a:r>
          </a:p>
          <a:p>
            <a:pPr lvl="1"/>
            <a:r>
              <a:rPr lang="cs-CZ" dirty="0" smtClean="0"/>
              <a:t>Institucionální povahy</a:t>
            </a:r>
          </a:p>
          <a:p>
            <a:pPr lvl="1"/>
            <a:r>
              <a:rPr lang="cs-CZ" dirty="0" smtClean="0"/>
              <a:t>Osobní povahy</a:t>
            </a:r>
          </a:p>
          <a:p>
            <a:pPr lvl="1"/>
            <a:r>
              <a:rPr lang="cs-CZ" dirty="0" smtClean="0"/>
              <a:t>Mediální zdroje</a:t>
            </a:r>
          </a:p>
          <a:p>
            <a:pPr lvl="1"/>
            <a:r>
              <a:rPr lang="cs-CZ" dirty="0" smtClean="0"/>
              <a:t>Literární a umělecké texty</a:t>
            </a:r>
          </a:p>
          <a:p>
            <a:pPr lvl="1"/>
            <a:r>
              <a:rPr lang="cs-CZ" dirty="0" smtClean="0"/>
              <a:t>Vizuální/Ikonografické zdroje (obrazy, fota, mapy, výkresy, plány)</a:t>
            </a:r>
          </a:p>
          <a:p>
            <a:pPr lvl="1"/>
            <a:r>
              <a:rPr lang="cs-CZ" dirty="0" smtClean="0"/>
              <a:t>Zvukové/hudební zdroje/záznamy</a:t>
            </a:r>
          </a:p>
          <a:p>
            <a:pPr lvl="1"/>
            <a:r>
              <a:rPr lang="cs-CZ" dirty="0" smtClean="0"/>
              <a:t>Audiovizuální</a:t>
            </a:r>
          </a:p>
          <a:p>
            <a:pPr lvl="1"/>
            <a:r>
              <a:rPr lang="cs-CZ" dirty="0" smtClean="0"/>
              <a:t>Hmotné (oděvy, šperky, odpadky)</a:t>
            </a:r>
          </a:p>
          <a:p>
            <a:pPr lvl="1"/>
            <a:r>
              <a:rPr lang="cs-CZ" dirty="0" smtClean="0"/>
              <a:t>Virtuální</a:t>
            </a:r>
          </a:p>
          <a:p>
            <a:pPr lvl="1"/>
            <a:r>
              <a:rPr lang="cs-CZ" dirty="0" smtClean="0"/>
              <a:t>Sekundární data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82677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Nevtíravé </a:t>
            </a:r>
            <a:r>
              <a:rPr lang="cs-CZ" dirty="0" smtClean="0"/>
              <a:t>výzkumné techniky … jako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Hlavní zdroje dat pro celý výzkum</a:t>
            </a:r>
          </a:p>
          <a:p>
            <a:pPr lvl="1"/>
            <a:r>
              <a:rPr lang="cs-CZ" dirty="0" smtClean="0"/>
              <a:t>např. Jak se fotila dovolená v 70. letech 20. stol.?</a:t>
            </a:r>
          </a:p>
          <a:p>
            <a:r>
              <a:rPr lang="cs-CZ" dirty="0" smtClean="0"/>
              <a:t>Další zdroje dat pro kontext výzkumu (pro výzkum vedený dalšími technikami (a) pro jev (b) pro kontext)</a:t>
            </a:r>
          </a:p>
          <a:p>
            <a:r>
              <a:rPr lang="cs-CZ" dirty="0" smtClean="0"/>
              <a:t>Podpora jiných zdrojů dat pro techniky tvorby primárních dat</a:t>
            </a:r>
          </a:p>
          <a:p>
            <a:endParaRPr lang="cs-CZ" dirty="0" smtClean="0"/>
          </a:p>
          <a:p>
            <a:r>
              <a:rPr lang="cs-CZ" dirty="0" smtClean="0"/>
              <a:t>Triangulace…</a:t>
            </a:r>
          </a:p>
          <a:p>
            <a:endParaRPr lang="cs-CZ" dirty="0" smtClean="0"/>
          </a:p>
          <a:p>
            <a:r>
              <a:rPr lang="cs-CZ" dirty="0" smtClean="0"/>
              <a:t>Výhody – neobtěžujeme, výzkum podřídíme svému rytmu</a:t>
            </a:r>
          </a:p>
          <a:p>
            <a:r>
              <a:rPr lang="cs-CZ" dirty="0" smtClean="0"/>
              <a:t>Nevýhody – materiálů se na nic nezeptáme, nelze jít za ně v případě, že nezapojíme jiné techniky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b="1" dirty="0" smtClean="0"/>
              <a:t>kritika zdrojů dat </a:t>
            </a:r>
            <a:r>
              <a:rPr lang="cs-CZ" dirty="0" smtClean="0"/>
              <a:t>= explicitně popsat povahu dat a jejich kontexty/rámce vzniku a s tím spojené limity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524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tvorby dat … analytické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Data vytvářím/volím s předpokladem určitého typu analýzy</a:t>
            </a:r>
          </a:p>
          <a:p>
            <a:r>
              <a:rPr lang="cs-CZ" dirty="0" smtClean="0"/>
              <a:t>Nevylučuje ale a priori jiný typ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Možnosti analýzy</a:t>
            </a:r>
          </a:p>
          <a:p>
            <a:r>
              <a:rPr lang="cs-CZ" u="sng" dirty="0" smtClean="0"/>
              <a:t>Etnografie</a:t>
            </a:r>
            <a:r>
              <a:rPr lang="cs-CZ" dirty="0" smtClean="0"/>
              <a:t> – komplexní přístup generovaný skrze </a:t>
            </a:r>
            <a:r>
              <a:rPr lang="cs-CZ" dirty="0"/>
              <a:t>proces </a:t>
            </a:r>
            <a:r>
              <a:rPr lang="cs-CZ" dirty="0" smtClean="0"/>
              <a:t>terénních poznámek, čtení, promýšlení a </a:t>
            </a:r>
            <a:r>
              <a:rPr lang="cs-CZ" b="1" dirty="0" smtClean="0"/>
              <a:t>psaní</a:t>
            </a:r>
            <a:r>
              <a:rPr lang="cs-CZ" dirty="0" smtClean="0"/>
              <a:t>. Kontinuální proces od počátku.</a:t>
            </a:r>
          </a:p>
          <a:p>
            <a:r>
              <a:rPr lang="cs-CZ" u="sng" dirty="0" smtClean="0"/>
              <a:t>Segmentace a kódování </a:t>
            </a:r>
            <a:r>
              <a:rPr lang="cs-CZ" dirty="0" smtClean="0"/>
              <a:t>– relativně operacionalizovaný postup, hledání důkazů a jejich označování, přeskupování a přeznačování. </a:t>
            </a:r>
          </a:p>
          <a:p>
            <a:pPr lvl="1"/>
            <a:r>
              <a:rPr lang="cs-CZ" dirty="0" smtClean="0"/>
              <a:t>Segmenty – kódy (</a:t>
            </a:r>
            <a:r>
              <a:rPr lang="cs-CZ" dirty="0" err="1" smtClean="0"/>
              <a:t>codebook</a:t>
            </a:r>
            <a:r>
              <a:rPr lang="cs-CZ" dirty="0" smtClean="0"/>
              <a:t>) – poznámky →→ kategorie → parciální tvorba textu</a:t>
            </a:r>
          </a:p>
          <a:p>
            <a:pPr lvl="1"/>
            <a:r>
              <a:rPr lang="cs-CZ" dirty="0" smtClean="0"/>
              <a:t>Kódy</a:t>
            </a:r>
          </a:p>
          <a:p>
            <a:pPr lvl="2"/>
            <a:r>
              <a:rPr lang="cs-CZ" dirty="0"/>
              <a:t>o</a:t>
            </a:r>
            <a:r>
              <a:rPr lang="cs-CZ" dirty="0" smtClean="0"/>
              <a:t>tevřené x uzavřené kódování (pozn.: rámcová analýza – spíš ne)</a:t>
            </a:r>
          </a:p>
          <a:p>
            <a:pPr lvl="2"/>
            <a:r>
              <a:rPr lang="cs-CZ" dirty="0" smtClean="0"/>
              <a:t>popisné, </a:t>
            </a:r>
            <a:r>
              <a:rPr lang="cs-CZ" dirty="0" err="1" smtClean="0"/>
              <a:t>interpretativní</a:t>
            </a:r>
            <a:r>
              <a:rPr lang="cs-CZ" dirty="0" smtClean="0"/>
              <a:t>, strukturální (= kategorie) /</a:t>
            </a:r>
            <a:r>
              <a:rPr lang="cs-CZ" i="1" dirty="0" smtClean="0"/>
              <a:t>vyučuju z domova – karanténa – důvěra v péči národního státu/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Narativní – vychází z literární vědy: hledání linie příběhu, struktury vyprávění, prázdná místa, hledají formu, </a:t>
            </a:r>
            <a:r>
              <a:rPr lang="cs-CZ" dirty="0" err="1" smtClean="0">
                <a:solidFill>
                  <a:schemeClr val="tx2"/>
                </a:solidFill>
              </a:rPr>
              <a:t>sebesituovanost</a:t>
            </a:r>
            <a:r>
              <a:rPr lang="cs-CZ" dirty="0" smtClean="0">
                <a:solidFill>
                  <a:schemeClr val="tx2"/>
                </a:solidFill>
              </a:rPr>
              <a:t>, významová hierarchie událostí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Diskurzivní, fenomenologická analýza atd.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8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tvorby dat … analytické postupy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 = výsledek analýzy</a:t>
            </a:r>
          </a:p>
          <a:p>
            <a:r>
              <a:rPr lang="cs-CZ" dirty="0" smtClean="0"/>
              <a:t>První třídění dat</a:t>
            </a:r>
          </a:p>
          <a:p>
            <a:pPr lvl="1"/>
            <a:r>
              <a:rPr lang="cs-CZ" dirty="0" smtClean="0"/>
              <a:t>Nalezení vnitřní logiky v zkoumané sociální realitě</a:t>
            </a:r>
          </a:p>
          <a:p>
            <a:r>
              <a:rPr lang="cs-CZ" dirty="0" smtClean="0"/>
              <a:t>Vlastní interpretace</a:t>
            </a:r>
          </a:p>
          <a:p>
            <a:pPr lvl="1"/>
            <a:r>
              <a:rPr lang="cs-CZ" dirty="0" smtClean="0"/>
              <a:t>Propojení s literaturou </a:t>
            </a:r>
          </a:p>
          <a:p>
            <a:pPr lvl="2"/>
            <a:r>
              <a:rPr lang="cs-CZ" dirty="0" smtClean="0"/>
              <a:t>Podpoření argumentů</a:t>
            </a:r>
          </a:p>
          <a:p>
            <a:pPr lvl="2"/>
            <a:r>
              <a:rPr lang="cs-CZ" dirty="0" smtClean="0"/>
              <a:t>Verifikace vlastní interpretace</a:t>
            </a:r>
          </a:p>
          <a:p>
            <a:pPr lvl="2"/>
            <a:r>
              <a:rPr lang="cs-CZ" b="1" dirty="0" smtClean="0"/>
              <a:t>Prohloubení / posunutí prvního třídění</a:t>
            </a:r>
            <a:r>
              <a:rPr lang="cs-CZ" dirty="0" smtClean="0"/>
              <a:t>, </a:t>
            </a:r>
            <a:r>
              <a:rPr lang="cs-CZ" dirty="0" err="1" smtClean="0"/>
              <a:t>zavztažení</a:t>
            </a:r>
            <a:r>
              <a:rPr lang="cs-CZ" dirty="0" smtClean="0"/>
              <a:t> aspektů, které nebyly v prvém třídění dat registrovány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5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pro úvahu o </a:t>
            </a:r>
            <a:r>
              <a:rPr lang="cs-CZ" dirty="0" err="1" smtClean="0"/>
              <a:t>bc.</a:t>
            </a:r>
            <a:r>
              <a:rPr lang="cs-CZ" dirty="0" smtClean="0"/>
              <a:t>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places</a:t>
            </a:r>
            <a:r>
              <a:rPr lang="cs-CZ" dirty="0" smtClean="0"/>
              <a:t>,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!!!</a:t>
            </a:r>
          </a:p>
          <a:p>
            <a:r>
              <a:rPr lang="cs-CZ" dirty="0" smtClean="0"/>
              <a:t>V počátku spíše úzce vymezené terény / homogenní vzorky</a:t>
            </a:r>
          </a:p>
          <a:p>
            <a:pPr lvl="1"/>
            <a:r>
              <a:rPr lang="cs-CZ" dirty="0" smtClean="0"/>
              <a:t>Pokud se v procesu výzkumu posune/rozšíří, lze s tím (</a:t>
            </a:r>
            <a:r>
              <a:rPr lang="cs-CZ" dirty="0" err="1" smtClean="0"/>
              <a:t>reflektovaně</a:t>
            </a:r>
            <a:r>
              <a:rPr lang="cs-CZ" dirty="0" smtClean="0"/>
              <a:t> = vědomě) zacházet</a:t>
            </a:r>
          </a:p>
          <a:p>
            <a:pPr lvl="1"/>
            <a:r>
              <a:rPr lang="cs-CZ" dirty="0" smtClean="0"/>
              <a:t>Metodologicky nekomplikovat (x smíšené výzkumy, komparativní výzkumy…)</a:t>
            </a:r>
          </a:p>
          <a:p>
            <a:r>
              <a:rPr lang="cs-CZ" dirty="0" smtClean="0"/>
              <a:t>Bc. práce = kvalifikační práce </a:t>
            </a:r>
          </a:p>
          <a:p>
            <a:pPr lvl="1"/>
            <a:r>
              <a:rPr lang="cs-CZ" dirty="0" smtClean="0"/>
              <a:t>= předvést nějaké vědní řemeslo</a:t>
            </a:r>
          </a:p>
          <a:p>
            <a:pPr lvl="1"/>
            <a:r>
              <a:rPr lang="cs-CZ" dirty="0" smtClean="0"/>
              <a:t>stát při zemi = neaspirovat na objevení Ameriky či změnu politických strategií  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bc.</a:t>
            </a:r>
            <a:r>
              <a:rPr lang="cs-CZ" dirty="0" smtClean="0"/>
              <a:t> práce může přinést nějaké nové poznání</a:t>
            </a:r>
          </a:p>
          <a:p>
            <a:pPr lvl="1"/>
            <a:r>
              <a:rPr lang="cs-CZ" dirty="0" smtClean="0"/>
              <a:t>Obvykle spíše situovaná generalizace, než třeba tvorba nové teorie</a:t>
            </a:r>
          </a:p>
          <a:p>
            <a:r>
              <a:rPr lang="cs-CZ" dirty="0" smtClean="0"/>
              <a:t>Spíše než vysoké ambice v cílech důraz na hloubku (ideografický a induktivní přístup)</a:t>
            </a:r>
          </a:p>
          <a:p>
            <a:r>
              <a:rPr lang="cs-CZ" dirty="0" err="1" smtClean="0"/>
              <a:t>Kvali</a:t>
            </a:r>
            <a:r>
              <a:rPr lang="cs-CZ" dirty="0" smtClean="0"/>
              <a:t> výzkum nelze předem detailně naplánovat (interaktivní </a:t>
            </a:r>
            <a:r>
              <a:rPr lang="cs-CZ" dirty="0" err="1" smtClean="0"/>
              <a:t>char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ýzkumu), ale je nezbytné jej předem promýšlet</a:t>
            </a:r>
          </a:p>
          <a:p>
            <a:r>
              <a:rPr lang="cs-CZ" dirty="0" smtClean="0"/>
              <a:t>Subjektivita, reflexivita, transparentnost, možnosti zobecnění…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Pokračovat v rešerši </a:t>
            </a:r>
            <a:r>
              <a:rPr lang="cs-CZ" dirty="0"/>
              <a:t>literatury k </a:t>
            </a:r>
            <a:r>
              <a:rPr lang="cs-CZ" dirty="0" smtClean="0"/>
              <a:t>tématu + metodologické promýšlení </a:t>
            </a:r>
            <a:r>
              <a:rPr lang="cs-CZ" dirty="0" smtClean="0"/>
              <a:t>projektu (stačí heslovitě)</a:t>
            </a:r>
            <a:endParaRPr lang="cs-CZ" dirty="0"/>
          </a:p>
          <a:p>
            <a:r>
              <a:rPr lang="cs-CZ" dirty="0"/>
              <a:t>+ přečíst alespoň jeden odborný text, který se přímo týká vybrané oblasti zájmu</a:t>
            </a:r>
          </a:p>
          <a:p>
            <a:pPr lvl="1"/>
            <a:r>
              <a:rPr lang="cs-CZ" dirty="0"/>
              <a:t>identifikovat v celém textu či jeho části: oblast zájmu, téma a otázku, k čemu text dospěl a jak vy chcete na tento závěr navázat = položit si svoji otázku, všímejte si i metodologie.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Napsat anotaci textu (do 15 řádek)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Napsat, jak se text vztahuje k oblasti zájmu (</a:t>
            </a:r>
            <a:r>
              <a:rPr lang="cs-CZ" dirty="0" err="1"/>
              <a:t>bc.</a:t>
            </a:r>
            <a:r>
              <a:rPr lang="cs-CZ" dirty="0"/>
              <a:t> práci)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Na základě tohoto textu </a:t>
            </a:r>
            <a:r>
              <a:rPr lang="cs-CZ" dirty="0" smtClean="0"/>
              <a:t>přesně formulovat </a:t>
            </a:r>
            <a:r>
              <a:rPr lang="cs-CZ" dirty="0"/>
              <a:t>jednu výzkumnou </a:t>
            </a:r>
            <a:r>
              <a:rPr lang="cs-CZ" dirty="0" smtClean="0"/>
              <a:t>otázku </a:t>
            </a:r>
            <a:r>
              <a:rPr lang="cs-CZ" dirty="0"/>
              <a:t>(popř. max. 3 výzkumné otázky)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988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Otázky, nejasnosti, diskuze?</a:t>
            </a:r>
          </a:p>
          <a:p>
            <a:endParaRPr lang="cs-CZ" dirty="0"/>
          </a:p>
          <a:p>
            <a:r>
              <a:rPr lang="cs-CZ" dirty="0" smtClean="0"/>
              <a:t>Děkujeme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98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antropologa/bakalářské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Porozumět sociální realitě</a:t>
            </a:r>
          </a:p>
          <a:p>
            <a:r>
              <a:rPr lang="cs-CZ" dirty="0" smtClean="0"/>
              <a:t>Dokázat ji popsat a interpretovat (antropologie věda deskriptivní a </a:t>
            </a:r>
            <a:r>
              <a:rPr lang="cs-CZ" dirty="0" err="1" smtClean="0"/>
              <a:t>interpretativní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Interpretovat ≠ hodnotit !!! (jak na úrovni výzkumných otázek, tak výsledků výzkumu) </a:t>
            </a:r>
          </a:p>
          <a:p>
            <a:endParaRPr lang="cs-CZ" dirty="0"/>
          </a:p>
          <a:p>
            <a:r>
              <a:rPr lang="cs-CZ" dirty="0" smtClean="0"/>
              <a:t>Co je sociální realita, které chci porozumět?</a:t>
            </a:r>
          </a:p>
          <a:p>
            <a:r>
              <a:rPr lang="cs-CZ" dirty="0" smtClean="0"/>
              <a:t>Resp. kde ji antropolog hledá/kam ji umisťuje?</a:t>
            </a:r>
          </a:p>
          <a:p>
            <a:pPr marL="0" indent="0">
              <a:buNone/>
            </a:pPr>
            <a:r>
              <a:rPr lang="cs-CZ" dirty="0" smtClean="0"/>
              <a:t>= realita je vše kolem nás, ale výzkumník si vybírá</a:t>
            </a:r>
          </a:p>
          <a:p>
            <a:pPr marL="0" indent="0">
              <a:buNone/>
            </a:pPr>
            <a:r>
              <a:rPr lang="cs-CZ" dirty="0" smtClean="0"/>
              <a:t>= natáčí úhel pohledu</a:t>
            </a:r>
          </a:p>
        </p:txBody>
      </p:sp>
    </p:spTree>
    <p:extLst>
      <p:ext uri="{BB962C8B-B14F-4D97-AF65-F5344CB8AC3E}">
        <p14:creationId xmlns:p14="http://schemas.microsoft.com/office/powerpoint/2010/main" val="11535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Bc. práce v </a:t>
            </a:r>
            <a:r>
              <a:rPr lang="cs-CZ" dirty="0" err="1" smtClean="0"/>
              <a:t>antropo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cs-CZ" dirty="0" smtClean="0"/>
              <a:t>Teoretická…</a:t>
            </a:r>
          </a:p>
          <a:p>
            <a:r>
              <a:rPr lang="cs-CZ" dirty="0" smtClean="0"/>
              <a:t>Empirická…</a:t>
            </a:r>
          </a:p>
          <a:p>
            <a:endParaRPr lang="cs-CZ" dirty="0"/>
          </a:p>
          <a:p>
            <a:r>
              <a:rPr lang="cs-CZ" dirty="0" smtClean="0"/>
              <a:t>Vždy nároky na </a:t>
            </a:r>
          </a:p>
          <a:p>
            <a:pPr lvl="1"/>
            <a:r>
              <a:rPr lang="cs-CZ" dirty="0" smtClean="0"/>
              <a:t>Výběr tématu = volba terénu/zdrojů dat = úvaha o analýze a interpretaci dat</a:t>
            </a:r>
          </a:p>
          <a:p>
            <a:pPr lvl="2"/>
            <a:r>
              <a:rPr lang="cs-CZ" dirty="0" smtClean="0"/>
              <a:t>Př.: rozhovory = co si lidé myslí x pozorování = co dělají (nelze opačně)</a:t>
            </a:r>
          </a:p>
          <a:p>
            <a:pPr lvl="1"/>
            <a:endParaRPr lang="cs-CZ" dirty="0"/>
          </a:p>
          <a:p>
            <a:r>
              <a:rPr lang="cs-CZ" dirty="0" smtClean="0"/>
              <a:t>Data = to, co vstupuje do analýzy</a:t>
            </a:r>
          </a:p>
        </p:txBody>
      </p:sp>
    </p:spTree>
    <p:extLst>
      <p:ext uri="{BB962C8B-B14F-4D97-AF65-F5344CB8AC3E}">
        <p14:creationId xmlns:p14="http://schemas.microsoft.com/office/powerpoint/2010/main" val="28789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= vytváříme sami v procesu výzkumu</a:t>
            </a:r>
          </a:p>
          <a:p>
            <a:r>
              <a:rPr lang="cs-CZ" dirty="0" smtClean="0"/>
              <a:t>Sekundární = vytvořil jiný výzkumník ve svém výzkumu</a:t>
            </a:r>
          </a:p>
          <a:p>
            <a:r>
              <a:rPr lang="cs-CZ" dirty="0" smtClean="0"/>
              <a:t>Další zdroje dat = vše, co vzniklo nezávisle na empirickém výzkumu</a:t>
            </a:r>
          </a:p>
          <a:p>
            <a:pPr lvl="1"/>
            <a:r>
              <a:rPr lang="cs-CZ" dirty="0" smtClean="0"/>
              <a:t>Analyzuji data ve veřejné sféře (= empirický výzkum)</a:t>
            </a:r>
          </a:p>
          <a:p>
            <a:pPr lvl="2"/>
            <a:r>
              <a:rPr lang="cs-CZ" dirty="0" smtClean="0"/>
              <a:t>Např. mediální, hmotná, vizuální, audio, </a:t>
            </a:r>
            <a:r>
              <a:rPr lang="cs-CZ" dirty="0" err="1" smtClean="0"/>
              <a:t>instituc</a:t>
            </a:r>
            <a:r>
              <a:rPr lang="cs-CZ" dirty="0" smtClean="0"/>
              <a:t>., </a:t>
            </a:r>
            <a:r>
              <a:rPr lang="cs-CZ" dirty="0" err="1" smtClean="0"/>
              <a:t>virtuál</a:t>
            </a:r>
            <a:r>
              <a:rPr lang="cs-CZ" dirty="0" smtClean="0"/>
              <a:t>. atp. – viz Nevtíravé přístupy </a:t>
            </a:r>
          </a:p>
          <a:p>
            <a:pPr lvl="1"/>
            <a:r>
              <a:rPr lang="cs-CZ" dirty="0" smtClean="0"/>
              <a:t>Analyzuji výsledné analýzy/interpretace = odborné texty (= </a:t>
            </a:r>
            <a:r>
              <a:rPr lang="cs-CZ" b="1" dirty="0" smtClean="0"/>
              <a:t>teoretická práce</a:t>
            </a:r>
            <a:r>
              <a:rPr lang="cs-CZ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383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Empirický </a:t>
            </a:r>
            <a:r>
              <a:rPr lang="cs-CZ" dirty="0" err="1" smtClean="0"/>
              <a:t>kvali</a:t>
            </a:r>
            <a:r>
              <a:rPr lang="cs-CZ" dirty="0" smtClean="0"/>
              <a:t> výzkum: o co jde = o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POPIS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lidé dělají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Kdo</a:t>
            </a:r>
            <a:r>
              <a:rPr lang="cs-CZ" dirty="0" smtClean="0"/>
              <a:t> jsou ti lidé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Jak </a:t>
            </a:r>
            <a:r>
              <a:rPr lang="cs-CZ" dirty="0" smtClean="0"/>
              <a:t>tomu rozumějí (</a:t>
            </a:r>
            <a:r>
              <a:rPr lang="cs-CZ" dirty="0" err="1" smtClean="0"/>
              <a:t>emická</a:t>
            </a:r>
            <a:r>
              <a:rPr lang="cs-CZ" dirty="0" smtClean="0"/>
              <a:t> perspektiva)/jak to zakoušejí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Kde</a:t>
            </a:r>
            <a:r>
              <a:rPr lang="cs-CZ" dirty="0" smtClean="0"/>
              <a:t> se to děje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Kdy</a:t>
            </a:r>
            <a:r>
              <a:rPr lang="cs-CZ" dirty="0" smtClean="0"/>
              <a:t> se to děje</a:t>
            </a:r>
          </a:p>
          <a:p>
            <a:r>
              <a:rPr lang="cs-CZ" dirty="0" smtClean="0"/>
              <a:t> = Za součinnosti </a:t>
            </a:r>
            <a:r>
              <a:rPr lang="cs-CZ" dirty="0" smtClean="0">
                <a:solidFill>
                  <a:srgbClr val="FF0000"/>
                </a:solidFill>
              </a:rPr>
              <a:t>dalších aktérů </a:t>
            </a:r>
            <a:r>
              <a:rPr lang="cs-CZ" dirty="0" smtClean="0"/>
              <a:t>(i ne-lidských) se tak děje =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INTERPRETACE</a:t>
            </a:r>
          </a:p>
          <a:p>
            <a:r>
              <a:rPr lang="cs-CZ" b="1" dirty="0" smtClean="0"/>
              <a:t>Proč se tak děje? </a:t>
            </a:r>
          </a:p>
          <a:p>
            <a:pPr marL="0" indent="0">
              <a:buNone/>
            </a:pPr>
            <a:r>
              <a:rPr lang="cs-CZ" dirty="0" smtClean="0"/>
              <a:t>(první třídění dat → propojování s literaturou)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3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</a:t>
            </a:r>
            <a:r>
              <a:rPr lang="cs-CZ" dirty="0" smtClean="0"/>
              <a:t>designy </a:t>
            </a:r>
            <a:r>
              <a:rPr lang="cs-CZ" dirty="0" err="1" smtClean="0"/>
              <a:t>kvali</a:t>
            </a:r>
            <a:r>
              <a:rPr lang="cs-CZ" dirty="0" smtClean="0"/>
              <a:t> výzkumu (výběr)</a:t>
            </a:r>
            <a:r>
              <a:rPr lang="cs-CZ" dirty="0"/>
              <a:t/>
            </a:r>
            <a:br>
              <a:rPr lang="cs-CZ" dirty="0"/>
            </a:br>
            <a:r>
              <a:rPr lang="cs-CZ" sz="4000" dirty="0" smtClean="0"/>
              <a:t>Logika: terén/vzorek – techniky tvorby dat –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724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Etnografie</a:t>
            </a:r>
          </a:p>
          <a:p>
            <a:pPr lvl="1"/>
            <a:r>
              <a:rPr lang="cs-CZ" dirty="0" smtClean="0"/>
              <a:t>Jak se něco někde děje … dlouhodobý intenzivní pobyt v terénu</a:t>
            </a:r>
          </a:p>
          <a:p>
            <a:pPr lvl="1"/>
            <a:r>
              <a:rPr lang="cs-CZ" dirty="0" smtClean="0"/>
              <a:t>Terén … zúčastněné pozorování … </a:t>
            </a:r>
            <a:r>
              <a:rPr lang="cs-CZ" dirty="0" err="1" smtClean="0"/>
              <a:t>Spradleyho</a:t>
            </a:r>
            <a:r>
              <a:rPr lang="cs-CZ" dirty="0" smtClean="0"/>
              <a:t> trychtýř – terénní poznámky / segmentace a kódování… situovaná generalizace </a:t>
            </a:r>
          </a:p>
          <a:p>
            <a:pPr lvl="1"/>
            <a:r>
              <a:rPr lang="cs-CZ" dirty="0" smtClean="0"/>
              <a:t>Obvykle synchronní</a:t>
            </a:r>
          </a:p>
          <a:p>
            <a:r>
              <a:rPr lang="cs-CZ" dirty="0" smtClean="0"/>
              <a:t>Narativní/biografické výzkumy</a:t>
            </a:r>
          </a:p>
          <a:p>
            <a:pPr lvl="1"/>
            <a:r>
              <a:rPr lang="cs-CZ" dirty="0" smtClean="0"/>
              <a:t>Příběh o něčem/někom, analýza vyprávění o něčem/někom (</a:t>
            </a:r>
            <a:r>
              <a:rPr lang="cs-CZ" dirty="0" err="1" smtClean="0"/>
              <a:t>spec</a:t>
            </a:r>
            <a:r>
              <a:rPr lang="cs-CZ" dirty="0" smtClean="0"/>
              <a:t>.: autobiografie) </a:t>
            </a:r>
          </a:p>
          <a:p>
            <a:pPr lvl="1"/>
            <a:r>
              <a:rPr lang="cs-CZ" dirty="0" smtClean="0"/>
              <a:t>Prim. (zejm. narativní rozhovory) i sek. zdroje dat a další zdroje dat (</a:t>
            </a:r>
            <a:r>
              <a:rPr lang="cs-CZ" dirty="0" err="1" smtClean="0"/>
              <a:t>inst</a:t>
            </a:r>
            <a:r>
              <a:rPr lang="cs-CZ" dirty="0" smtClean="0"/>
              <a:t>., osobní, literární, mediální, virtuální…) … obvykle zacílení na jedince/jeden proces (tj. může být terén i subjekt/y výzkumu i vzorek) … menší rozsah „vzorku“ a velký detail a </a:t>
            </a:r>
            <a:r>
              <a:rPr lang="cs-CZ" dirty="0" err="1" smtClean="0"/>
              <a:t>kontextualizace</a:t>
            </a:r>
            <a:r>
              <a:rPr lang="cs-CZ" dirty="0" smtClean="0"/>
              <a:t> … narativní analýzy (segmentace a kódování spíš jen pomocně) </a:t>
            </a:r>
          </a:p>
          <a:p>
            <a:pPr lvl="1"/>
            <a:r>
              <a:rPr lang="cs-CZ" dirty="0" smtClean="0"/>
              <a:t>Obvykle diachronní</a:t>
            </a:r>
          </a:p>
          <a:p>
            <a:r>
              <a:rPr lang="cs-CZ" dirty="0" smtClean="0"/>
              <a:t>Diskurzivní přístupy</a:t>
            </a:r>
          </a:p>
          <a:p>
            <a:pPr lvl="1"/>
            <a:r>
              <a:rPr lang="cs-CZ" dirty="0" smtClean="0"/>
              <a:t>Důraz na jazyk a jazykové/významové reprezentace světa; mocenské aspekty soc. reality</a:t>
            </a:r>
          </a:p>
          <a:p>
            <a:pPr lvl="1"/>
            <a:r>
              <a:rPr lang="cs-CZ" dirty="0" smtClean="0"/>
              <a:t>Spíše zdroje dat vzniklé nezávisle na vlastním výzkumu (pokud prim. data, pak rozhovory) … korpusy textů … diskurzivní analýzy / segmentace a kódování</a:t>
            </a:r>
          </a:p>
          <a:p>
            <a:r>
              <a:rPr lang="cs-CZ" dirty="0" smtClean="0"/>
              <a:t>Fenomenologické přístupy</a:t>
            </a:r>
          </a:p>
          <a:p>
            <a:pPr lvl="1"/>
            <a:r>
              <a:rPr lang="cs-CZ" dirty="0" smtClean="0"/>
              <a:t>Subjektivní zkušenost aktérů s něčím, tj. prožívání, popis a interpretace nějakého jevu (akcent na </a:t>
            </a:r>
            <a:r>
              <a:rPr lang="cs-CZ" dirty="0" err="1" smtClean="0"/>
              <a:t>emickou</a:t>
            </a:r>
            <a:r>
              <a:rPr lang="cs-CZ" dirty="0" smtClean="0"/>
              <a:t> perspektivu) … obvykle rozhovory (narativní, </a:t>
            </a:r>
            <a:r>
              <a:rPr lang="cs-CZ" dirty="0" err="1" smtClean="0"/>
              <a:t>polostrukturované</a:t>
            </a:r>
            <a:r>
              <a:rPr lang="cs-CZ" dirty="0" smtClean="0"/>
              <a:t>) …fenomenologické analýzy / segmentace a kódování</a:t>
            </a:r>
          </a:p>
          <a:p>
            <a:r>
              <a:rPr lang="cs-CZ" dirty="0" smtClean="0"/>
              <a:t>Reflexe aktérů … výzkumy </a:t>
            </a:r>
            <a:r>
              <a:rPr lang="cs-CZ" dirty="0" err="1" smtClean="0"/>
              <a:t>zal</a:t>
            </a:r>
            <a:r>
              <a:rPr lang="cs-CZ" dirty="0" smtClean="0"/>
              <a:t>. na </a:t>
            </a:r>
            <a:r>
              <a:rPr lang="cs-CZ" dirty="0" err="1" smtClean="0"/>
              <a:t>polostrukt</a:t>
            </a:r>
            <a:r>
              <a:rPr lang="cs-CZ" dirty="0" smtClean="0"/>
              <a:t>. rozhovorech (blízké fenomenologii, ale ne nutně) … homogenní vzorek … segmentace a kódování</a:t>
            </a:r>
          </a:p>
          <a:p>
            <a:r>
              <a:rPr lang="cs-CZ" dirty="0" smtClean="0"/>
              <a:t>Vizuální antropologie, hudební antropologie, studia materiální kultury, digitální antropologie, mediální studia…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2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Terén x vzorek v </a:t>
            </a:r>
            <a:r>
              <a:rPr lang="cs-CZ" dirty="0" err="1" smtClean="0"/>
              <a:t>kvali</a:t>
            </a:r>
            <a:r>
              <a:rPr lang="cs-CZ" dirty="0" smtClean="0"/>
              <a:t> výzkumech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Terén</a:t>
            </a:r>
          </a:p>
          <a:p>
            <a:pPr lvl="1"/>
            <a:r>
              <a:rPr lang="cs-CZ" dirty="0" err="1" smtClean="0"/>
              <a:t>antropo</a:t>
            </a:r>
            <a:r>
              <a:rPr lang="cs-CZ" dirty="0" smtClean="0"/>
              <a:t> (</a:t>
            </a:r>
            <a:r>
              <a:rPr lang="cs-CZ" dirty="0" err="1" smtClean="0"/>
              <a:t>etnogr</a:t>
            </a:r>
            <a:r>
              <a:rPr lang="cs-CZ" dirty="0" smtClean="0"/>
              <a:t>.) pojem 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ztahuje se k povaze prostředí, v němž bude realizován terénní (etnograf.) výzkum</a:t>
            </a:r>
          </a:p>
          <a:p>
            <a:pPr lvl="1"/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places</a:t>
            </a:r>
            <a:r>
              <a:rPr lang="cs-CZ" dirty="0" smtClean="0"/>
              <a:t>,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… </a:t>
            </a:r>
            <a:endParaRPr lang="cs-CZ" dirty="0"/>
          </a:p>
          <a:p>
            <a:r>
              <a:rPr lang="cs-CZ" dirty="0" smtClean="0"/>
              <a:t>Vzorek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ztahuje se obecně ke </a:t>
            </a:r>
            <a:r>
              <a:rPr lang="cs-CZ" dirty="0" err="1" smtClean="0"/>
              <a:t>kvali</a:t>
            </a:r>
            <a:r>
              <a:rPr lang="cs-CZ" dirty="0" smtClean="0"/>
              <a:t> výzkumu</a:t>
            </a:r>
          </a:p>
          <a:p>
            <a:pPr lvl="1"/>
            <a:r>
              <a:rPr lang="cs-CZ" dirty="0" smtClean="0"/>
              <a:t>vyjadřuje logiku výběru subjektů výzkumu (primárně lidských, ale i ne-lidských – tedy výběr zdrojů dat, které budeme analyzovat) </a:t>
            </a:r>
          </a:p>
          <a:p>
            <a:r>
              <a:rPr lang="cs-CZ" dirty="0" smtClean="0"/>
              <a:t>Vždy tzv. „přirozené prostředí“ (x „laboratoř“)</a:t>
            </a:r>
          </a:p>
          <a:p>
            <a:pPr lvl="1"/>
            <a:r>
              <a:rPr lang="cs-CZ" dirty="0" smtClean="0"/>
              <a:t>Tam, kde se zkoumaný problém „děje“ (v terénu, v rozhovorech, v archivu, v médiích…)</a:t>
            </a:r>
          </a:p>
          <a:p>
            <a:pPr lvl="1"/>
            <a:r>
              <a:rPr lang="cs-CZ" dirty="0" smtClean="0"/>
              <a:t>!!! výpovědní hodnota dat → možnosti závěrů a zobecnění</a:t>
            </a:r>
          </a:p>
          <a:p>
            <a:pPr lvl="2"/>
            <a:r>
              <a:rPr lang="cs-CZ" dirty="0" smtClean="0"/>
              <a:t>Praxe x reflexe aktérů x mediální reflexe soc. reality x soc. realita zaznamenaná v archivech atd. </a:t>
            </a:r>
          </a:p>
        </p:txBody>
      </p:sp>
    </p:spTree>
    <p:extLst>
      <p:ext uri="{BB962C8B-B14F-4D97-AF65-F5344CB8AC3E}">
        <p14:creationId xmlns:p14="http://schemas.microsoft.com/office/powerpoint/2010/main" val="34579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 zákl</a:t>
            </a:r>
            <a:r>
              <a:rPr lang="cs-CZ" dirty="0"/>
              <a:t>. </a:t>
            </a:r>
            <a:r>
              <a:rPr lang="cs-CZ" dirty="0" smtClean="0"/>
              <a:t>strategie a postupy </a:t>
            </a:r>
            <a:r>
              <a:rPr lang="cs-CZ" dirty="0"/>
              <a:t>výběru </a:t>
            </a:r>
            <a:r>
              <a:rPr lang="cs-CZ" dirty="0" smtClean="0"/>
              <a:t>vzorku</a:t>
            </a:r>
            <a:r>
              <a:rPr lang="cs-CZ" dirty="0"/>
              <a:t> </a:t>
            </a:r>
            <a:r>
              <a:rPr lang="cs-CZ" dirty="0" smtClean="0"/>
              <a:t>(klíčové pojmy = rozvahy)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Účelový výběr</a:t>
            </a:r>
          </a:p>
          <a:p>
            <a:pPr lvl="1"/>
            <a:r>
              <a:rPr lang="cs-CZ" dirty="0" smtClean="0"/>
              <a:t>Kritéria výběru (homogenní x heterogenní x deviantní vzorek)</a:t>
            </a:r>
          </a:p>
          <a:p>
            <a:pPr lvl="1"/>
            <a:r>
              <a:rPr lang="cs-CZ" dirty="0" smtClean="0"/>
              <a:t>Techniky tvorby vzorku (vyčerpávající, účelové, nabalování)</a:t>
            </a:r>
          </a:p>
          <a:p>
            <a:pPr lvl="1"/>
            <a:r>
              <a:rPr lang="cs-CZ" dirty="0" smtClean="0">
                <a:solidFill>
                  <a:schemeClr val="accent2"/>
                </a:solidFill>
              </a:rPr>
              <a:t>Pozn.: cílený výběr (případová studie) – není typický pro </a:t>
            </a:r>
            <a:r>
              <a:rPr lang="cs-CZ" dirty="0" err="1" smtClean="0">
                <a:solidFill>
                  <a:schemeClr val="accent2"/>
                </a:solidFill>
              </a:rPr>
              <a:t>antropo</a:t>
            </a:r>
            <a:r>
              <a:rPr lang="cs-CZ" dirty="0" smtClean="0">
                <a:solidFill>
                  <a:schemeClr val="accent2"/>
                </a:solidFill>
              </a:rPr>
              <a:t>, ale lze zvážit jako diskuzi/inspiraci k logice výběru terénu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Teoretický výběr</a:t>
            </a:r>
          </a:p>
          <a:p>
            <a:pPr lvl="1"/>
            <a:r>
              <a:rPr lang="cs-CZ" dirty="0" smtClean="0">
                <a:solidFill>
                  <a:schemeClr val="accent2"/>
                </a:solidFill>
              </a:rPr>
              <a:t>Vztahuje se prim. k metodě zakotvené teorie (</a:t>
            </a:r>
            <a:r>
              <a:rPr lang="cs-CZ" dirty="0" err="1" smtClean="0">
                <a:solidFill>
                  <a:schemeClr val="accent2"/>
                </a:solidFill>
              </a:rPr>
              <a:t>Grounded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theory</a:t>
            </a:r>
            <a:r>
              <a:rPr lang="cs-CZ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accent2"/>
                </a:solidFill>
              </a:rPr>
              <a:t>GT je prim. sociologický design (přejímaný dalšími obory) – není typická pro </a:t>
            </a:r>
            <a:r>
              <a:rPr lang="cs-CZ" dirty="0" err="1" smtClean="0">
                <a:solidFill>
                  <a:schemeClr val="accent2"/>
                </a:solidFill>
              </a:rPr>
              <a:t>antropo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cs-CZ" dirty="0" smtClean="0">
                <a:solidFill>
                  <a:schemeClr val="accent2"/>
                </a:solidFill>
              </a:rPr>
              <a:t>Lze zvážit jako diskuzi/inspiraci k logice kontextuálního přístupu k terénu</a:t>
            </a:r>
          </a:p>
          <a:p>
            <a:pPr lvl="2"/>
            <a:r>
              <a:rPr lang="cs-CZ" dirty="0" smtClean="0">
                <a:solidFill>
                  <a:schemeClr val="accent2"/>
                </a:solidFill>
              </a:rPr>
              <a:t>ale pozor na tzv. saturaci (teorie, vzorku) ≠ etnografické </a:t>
            </a:r>
            <a:r>
              <a:rPr lang="cs-CZ" dirty="0" err="1" smtClean="0">
                <a:solidFill>
                  <a:schemeClr val="accent2"/>
                </a:solidFill>
              </a:rPr>
              <a:t>epist</a:t>
            </a:r>
            <a:r>
              <a:rPr lang="cs-CZ" dirty="0" smtClean="0">
                <a:solidFill>
                  <a:schemeClr val="accent2"/>
                </a:solidFill>
              </a:rPr>
              <a:t>. přístupy  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b="1" dirty="0" smtClean="0"/>
              <a:t>Etnografie</a:t>
            </a:r>
            <a:r>
              <a:rPr lang="cs-CZ" dirty="0" smtClean="0"/>
              <a:t>: viz „terén“ a výběr terénu (v procesu výzkumu pak vybíráme/se nám vyjevují konkrétní aktéři a/či zdroje dat)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Respondent x proband </a:t>
            </a:r>
            <a:r>
              <a:rPr lang="cs-CZ" dirty="0" smtClean="0"/>
              <a:t>x aktér x informátor/informant x komunikační partner x </a:t>
            </a:r>
            <a:r>
              <a:rPr lang="cs-CZ" dirty="0" err="1" smtClean="0"/>
              <a:t>narátor</a:t>
            </a:r>
            <a:r>
              <a:rPr lang="cs-CZ" dirty="0" smtClean="0"/>
              <a:t> x participant/účastník výzkumu / výzkumný partner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28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Terén x vzorek … techniky tvorby dat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zkoumané sociální reality limituje či predestinuje nástroje = techniky tvorby</a:t>
            </a:r>
          </a:p>
          <a:p>
            <a:r>
              <a:rPr lang="cs-CZ" dirty="0" smtClean="0"/>
              <a:t>Volím takové postupy, aby účel byl dosažen = odpověď na VP a VO:</a:t>
            </a:r>
          </a:p>
          <a:p>
            <a:r>
              <a:rPr lang="cs-CZ" dirty="0" smtClean="0"/>
              <a:t>Jedna technika x kombinace technik… (viz dále)</a:t>
            </a:r>
          </a:p>
          <a:p>
            <a:pPr lvl="1"/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79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1928</Words>
  <Application>Microsoft Office PowerPoint</Application>
  <PresentationFormat>Širokoúhlá obrazovka</PresentationFormat>
  <Paragraphs>196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Metodologická rozvaha</vt:lpstr>
      <vt:lpstr>Úkol antropologa/bakalářské práce</vt:lpstr>
      <vt:lpstr>Bc. práce v antropo</vt:lpstr>
      <vt:lpstr>Data</vt:lpstr>
      <vt:lpstr>Empirický kvali výzkum: o co jde = o data</vt:lpstr>
      <vt:lpstr>Základní designy kvali výzkumu (výběr) Logika: terén/vzorek – techniky tvorby dat – analýza</vt:lpstr>
      <vt:lpstr>Terén x vzorek v kvali výzkumech</vt:lpstr>
      <vt:lpstr>Opakování: zákl. strategie a postupy výběru vzorku (klíčové pojmy = rozvahy)</vt:lpstr>
      <vt:lpstr>Terén x vzorek … techniky tvorby dat </vt:lpstr>
      <vt:lpstr>Etnografie: zúčastněné pozorování</vt:lpstr>
      <vt:lpstr>Rozhovor</vt:lpstr>
      <vt:lpstr>Rozhovor</vt:lpstr>
      <vt:lpstr>Nevtíravé výzkumné techniky</vt:lpstr>
      <vt:lpstr>Nevtíravé výzkumné techniky … jako</vt:lpstr>
      <vt:lpstr>Techniky tvorby dat … analytické postupy</vt:lpstr>
      <vt:lpstr>Techniky tvorby dat … analytické postupy</vt:lpstr>
      <vt:lpstr>Podstatné pro úvahu o bc. práci</vt:lpstr>
      <vt:lpstr>Úkol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Diplomní seminář I. Sociokulturní antropologie</dc:title>
  <dc:creator>Uživatel systému Windows</dc:creator>
  <cp:lastModifiedBy>Hedvika Novotná</cp:lastModifiedBy>
  <cp:revision>63</cp:revision>
  <dcterms:created xsi:type="dcterms:W3CDTF">2020-10-15T18:56:37Z</dcterms:created>
  <dcterms:modified xsi:type="dcterms:W3CDTF">2023-11-30T14:13:21Z</dcterms:modified>
</cp:coreProperties>
</file>