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93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26"/>
    <p:restoredTop sz="96327"/>
  </p:normalViewPr>
  <p:slideViewPr>
    <p:cSldViewPr snapToGrid="0">
      <p:cViewPr varScale="1">
        <p:scale>
          <a:sx n="123" d="100"/>
          <a:sy n="123" d="100"/>
        </p:scale>
        <p:origin x="912" y="192"/>
      </p:cViewPr>
      <p:guideLst/>
    </p:cSldViewPr>
  </p:slideViewPr>
  <p:outlineViewPr>
    <p:cViewPr>
      <p:scale>
        <a:sx n="33" d="100"/>
        <a:sy n="33" d="100"/>
      </p:scale>
      <p:origin x="0" y="-4080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C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6A3425-22CA-8548-AE13-1AE8D9C2C260}" type="datetimeFigureOut">
              <a:rPr lang="ru-CZ" smtClean="0"/>
              <a:t>21.02.2026</a:t>
            </a:fld>
            <a:endParaRPr lang="ru-C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C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C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C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BDB5D7-C8C2-3F4F-9258-02754E613CA0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264038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DB5D7-C8C2-3F4F-9258-02754E613CA0}" type="slidenum">
              <a:rPr lang="ru-CZ" smtClean="0"/>
              <a:t>1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3616309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DB5D7-C8C2-3F4F-9258-02754E613CA0}" type="slidenum">
              <a:rPr lang="ru-CZ" smtClean="0"/>
              <a:t>10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22847227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DB5D7-C8C2-3F4F-9258-02754E613CA0}" type="slidenum">
              <a:rPr lang="ru-CZ" smtClean="0"/>
              <a:t>11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29758147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DB5D7-C8C2-3F4F-9258-02754E613CA0}" type="slidenum">
              <a:rPr lang="ru-CZ" smtClean="0"/>
              <a:t>12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15248224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DB5D7-C8C2-3F4F-9258-02754E613CA0}" type="slidenum">
              <a:rPr lang="ru-CZ" smtClean="0"/>
              <a:t>13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10854370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DB5D7-C8C2-3F4F-9258-02754E613CA0}" type="slidenum">
              <a:rPr lang="ru-CZ" smtClean="0"/>
              <a:t>14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6392662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DB5D7-C8C2-3F4F-9258-02754E613CA0}" type="slidenum">
              <a:rPr lang="ru-CZ" smtClean="0"/>
              <a:t>15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18828843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DB5D7-C8C2-3F4F-9258-02754E613CA0}" type="slidenum">
              <a:rPr lang="ru-CZ" smtClean="0"/>
              <a:t>16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9861274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DB5D7-C8C2-3F4F-9258-02754E613CA0}" type="slidenum">
              <a:rPr lang="ru-CZ" smtClean="0"/>
              <a:t>17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872533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DB5D7-C8C2-3F4F-9258-02754E613CA0}" type="slidenum">
              <a:rPr lang="ru-CZ" smtClean="0"/>
              <a:t>18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2909916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DB5D7-C8C2-3F4F-9258-02754E613CA0}" type="slidenum">
              <a:rPr lang="ru-CZ" smtClean="0"/>
              <a:t>19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8647366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DB5D7-C8C2-3F4F-9258-02754E613CA0}" type="slidenum">
              <a:rPr lang="ru-CZ" smtClean="0"/>
              <a:t>2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24810234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DB5D7-C8C2-3F4F-9258-02754E613CA0}" type="slidenum">
              <a:rPr lang="ru-CZ" smtClean="0"/>
              <a:t>20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40649129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DB5D7-C8C2-3F4F-9258-02754E613CA0}" type="slidenum">
              <a:rPr lang="ru-CZ" smtClean="0"/>
              <a:t>21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9761946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DB5D7-C8C2-3F4F-9258-02754E613CA0}" type="slidenum">
              <a:rPr lang="ru-CZ" smtClean="0"/>
              <a:t>3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3977891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DB5D7-C8C2-3F4F-9258-02754E613CA0}" type="slidenum">
              <a:rPr lang="ru-CZ" smtClean="0"/>
              <a:t>4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7609145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DB5D7-C8C2-3F4F-9258-02754E613CA0}" type="slidenum">
              <a:rPr lang="ru-CZ" smtClean="0"/>
              <a:t>5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489487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DB5D7-C8C2-3F4F-9258-02754E613CA0}" type="slidenum">
              <a:rPr lang="ru-CZ" smtClean="0"/>
              <a:t>6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13179894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DB5D7-C8C2-3F4F-9258-02754E613CA0}" type="slidenum">
              <a:rPr lang="ru-CZ" smtClean="0"/>
              <a:t>7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10645962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DB5D7-C8C2-3F4F-9258-02754E613CA0}" type="slidenum">
              <a:rPr lang="ru-CZ" smtClean="0"/>
              <a:t>8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0757232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DB5D7-C8C2-3F4F-9258-02754E613CA0}" type="slidenum">
              <a:rPr lang="ru-CZ" smtClean="0"/>
              <a:t>9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991856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3C2B07E4-CDF9-4C88-A2F3-04620E58224D}" type="datetimeFigureOut">
              <a:rPr lang="en-US" smtClean="0"/>
              <a:pPr/>
              <a:t>2/21/26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CZ"/>
            </a:p>
          </p:txBody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CZ"/>
            </a:p>
          </p:txBody>
        </p:sp>
      </p:grpSp>
    </p:spTree>
    <p:extLst>
      <p:ext uri="{BB962C8B-B14F-4D97-AF65-F5344CB8AC3E}">
        <p14:creationId xmlns:p14="http://schemas.microsoft.com/office/powerpoint/2010/main" val="3465188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2/21/26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237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2/21/26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434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2/21/26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004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C2B07E4-CDF9-4C88-A2F3-04620E58224D}" type="datetimeFigureOut">
              <a:rPr lang="en-US" smtClean="0"/>
              <a:pPr/>
              <a:t>2/21/26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514885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2/21/26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234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2/21/26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009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2/21/26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533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2/21/26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608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C2B07E4-CDF9-4C88-A2F3-04620E58224D}" type="datetimeFigureOut">
              <a:rPr lang="en-US" smtClean="0"/>
              <a:pPr/>
              <a:t>2/21/26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87435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C2B07E4-CDF9-4C88-A2F3-04620E58224D}" type="datetimeFigureOut">
              <a:rPr lang="en-US" smtClean="0"/>
              <a:pPr/>
              <a:t>2/21/26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2973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3C2B07E4-CDF9-4C88-A2F3-04620E58224D}" type="datetimeFigureOut">
              <a:rPr lang="en-US" smtClean="0"/>
              <a:pPr/>
              <a:t>2/21/26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426817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Абстрактный белый фон с сетью">
            <a:extLst>
              <a:ext uri="{FF2B5EF4-FFF2-40B4-BE49-F238E27FC236}">
                <a16:creationId xmlns:a16="http://schemas.microsoft.com/office/drawing/2014/main" id="{D672E4DF-8696-3BE7-0F6C-DD428DED74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5714"/>
          <a:stretch>
            <a:fillRect/>
          </a:stretch>
        </p:blipFill>
        <p:spPr>
          <a:xfrm>
            <a:off x="20" y="10"/>
            <a:ext cx="12191980" cy="6859300"/>
          </a:xfrm>
          <a:prstGeom prst="rect">
            <a:avLst/>
          </a:prstGeom>
        </p:spPr>
      </p:pic>
      <p:sp>
        <p:nvSpPr>
          <p:cNvPr id="6" name="Rectangle 8">
            <a:extLst>
              <a:ext uri="{FF2B5EF4-FFF2-40B4-BE49-F238E27FC236}">
                <a16:creationId xmlns:a16="http://schemas.microsoft.com/office/drawing/2014/main" id="{EF1A96B9-F717-4812-9DB0-C99D994623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5560" y="1137137"/>
            <a:ext cx="9867482" cy="4570327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226038F9-8CE0-4A41-9EF0-3A27023DEF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752858" y="744469"/>
            <a:ext cx="3275668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CZ"/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BB5C5996-5C1E-4768-90AE-87BED835C6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C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9F64325-B3A9-390E-0E94-FC1D50DAFA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ru-CZ" dirty="0">
                <a:solidFill>
                  <a:srgbClr val="191B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№ 1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146E4909-DC7F-8A42-58FA-F739F8A62F6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auto">
          <a:xfrm>
            <a:off x="1915129" y="1883458"/>
            <a:ext cx="8500624" cy="1908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1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CZ" altLang="ru-CZ" sz="4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СИНТАКСИС. ВВЕДЕНИЕ И ОСНОВНЫЕ ПОНЯТИЯ.</a:t>
            </a:r>
            <a:endParaRPr kumimoji="0" lang="ru-CZ" altLang="ru-CZ" sz="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50530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C25428-8660-6F6B-FFD5-C4E142B722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F20A374D-06B7-7EDD-159D-6D25EA5E62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283554"/>
            <a:ext cx="4002955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CZ" sz="4400" b="0" i="0" u="none" strike="noStrike" cap="none" normalizeH="0" baseline="0" dirty="0">
                <a:ln>
                  <a:noFill/>
                </a:ln>
                <a:solidFill>
                  <a:srgbClr val="191B0E"/>
                </a:solidFill>
                <a:effectLst/>
                <a:latin typeface="Times New Roman" panose="02020603050405020304" pitchFamily="18" charset="0"/>
              </a:rPr>
              <a:t>5. Предложение</a:t>
            </a:r>
            <a:endParaRPr kumimoji="0" lang="ru-CZ" altLang="ru-CZ" sz="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672D18D-3D09-615D-65F3-EAF5D7C3081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371600" y="2242036"/>
            <a:ext cx="9664262" cy="295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ru-CZ" altLang="ru-CZ" sz="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синтаксическое единство, обладающее смысловой и интонационной законченностью;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признак –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предикативность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(= устанавливаемая говорящим и выражаемая языковыми средствами отнесенность высказывания к действительности – формируется из объективной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модальности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(реальной (изъявительное наклонение) или нереальной (сослагательное и повелительное наклонение)) и синтаксического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некоторые лингвисты добавляют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kumimoji="0" lang="ru-CZ" altLang="ru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931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7C744-FCBC-603A-B6D3-F1136ADAF7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D642CC22-FD08-87F9-56A6-1794421A3B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263869" y="547672"/>
            <a:ext cx="9664262" cy="2000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CZ" dirty="0">
                <a:solidFill>
                  <a:srgbClr val="191B0E"/>
                </a:solidFill>
                <a:latin typeface="Times New Roman" panose="02020603050405020304" pitchFamily="18" charset="0"/>
              </a:rPr>
              <a:t>6</a:t>
            </a:r>
            <a:r>
              <a:rPr kumimoji="0" lang="ru-RU" altLang="ru-CZ" sz="4400" b="0" i="0" u="none" strike="noStrike" cap="none" normalizeH="0" baseline="0" dirty="0">
                <a:ln>
                  <a:noFill/>
                </a:ln>
                <a:solidFill>
                  <a:srgbClr val="191B0E"/>
                </a:solidFill>
                <a:effectLst/>
                <a:latin typeface="Times New Roman" panose="02020603050405020304" pitchFamily="18" charset="0"/>
              </a:rPr>
              <a:t>. Сложное синтаксическое целое / сверхфразовое единство</a:t>
            </a:r>
            <a:endParaRPr kumimoji="0" lang="ru-CZ" altLang="ru-CZ" sz="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A2FCE45-095B-F15F-F8FF-7DFDC15745E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371600" y="2996089"/>
            <a:ext cx="9664262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ru-CZ" altLang="ru-CZ" sz="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сочетание нескольких предложений в тексте, характеризующееся относительной завершенностью темы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микротемы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смысловой и синтаксической спаянностью компонентов;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средство выражения смысловых и законченных единств.</a:t>
            </a:r>
          </a:p>
        </p:txBody>
      </p:sp>
    </p:spTree>
    <p:extLst>
      <p:ext uri="{BB962C8B-B14F-4D97-AF65-F5344CB8AC3E}">
        <p14:creationId xmlns:p14="http://schemas.microsoft.com/office/powerpoint/2010/main" val="17739763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3ACE1B-0D0F-E855-EE40-3060CED72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3866B77A-66D5-2E59-4950-612FA85E99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1" y="283554"/>
            <a:ext cx="9664262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CZ" sz="4400" b="0" i="0" u="none" strike="noStrike" cap="none" normalizeH="0" baseline="0" dirty="0">
                <a:ln>
                  <a:noFill/>
                </a:ln>
                <a:solidFill>
                  <a:srgbClr val="191B0E"/>
                </a:solidFill>
                <a:effectLst/>
                <a:latin typeface="Times New Roman" panose="02020603050405020304" pitchFamily="18" charset="0"/>
              </a:rPr>
              <a:t>7. Текст</a:t>
            </a:r>
            <a:endParaRPr kumimoji="0" lang="ru-CZ" altLang="ru-CZ" sz="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6EBC1CB6-348E-9CD5-AFD9-A209D9D37E8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371600" y="1301523"/>
            <a:ext cx="9902536" cy="4835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ru-CZ" altLang="ru-CZ" sz="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объединенная по смыслу последовательность знаковых единиц, основными свойствами которой являются связность и цельность;</a:t>
            </a:r>
          </a:p>
          <a:p>
            <a:pPr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коммуникативная единица высшего уровня;</a:t>
            </a:r>
          </a:p>
          <a:p>
            <a:pPr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обладает качеством смысловой завершенности как цельное литературное произведение, т. е. законченное информационное и структурное целое;</a:t>
            </a:r>
          </a:p>
          <a:p>
            <a:pPr>
              <a:buFontTx/>
              <a:buChar char="-"/>
            </a:pP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синтаксис текста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изучает:</a:t>
            </a:r>
          </a:p>
          <a:p>
            <a:pPr lvl="1">
              <a:buFontTx/>
              <a:buChar char="-"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морфемы образуют словоформы, словоформы – словосочетания, слова и словосочетания – предложения, предложения – СФЕ, а совокупность СФЕ образует целое текста. Сюда же относится когезия и когерентность текста;</a:t>
            </a:r>
          </a:p>
          <a:p>
            <a:pPr lvl="1">
              <a:buFontTx/>
              <a:buChar char="-"/>
            </a:pPr>
            <a:r>
              <a:rPr lang="ru-RU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пресуппозиции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(компонент смысла текста, который не выражен словесно, это предварительное знание, дающее возможность адекватно воспринять текст), т. е. фоновые знания.</a:t>
            </a:r>
          </a:p>
          <a:p>
            <a:pPr lvl="1">
              <a:buFontTx/>
              <a:buChar char="-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9450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08E3B5-6171-EAE4-91B7-2AE27AC86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A7514C35-0A2C-2BE6-4E01-754021CF01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283554"/>
            <a:ext cx="8771953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CZ" sz="4400" b="0" i="0" u="none" strike="noStrike" cap="none" normalizeH="0" baseline="0" dirty="0">
                <a:ln>
                  <a:noFill/>
                </a:ln>
                <a:solidFill>
                  <a:srgbClr val="191B0E"/>
                </a:solidFill>
                <a:effectLst/>
                <a:latin typeface="Times New Roman" panose="02020603050405020304" pitchFamily="18" charset="0"/>
              </a:rPr>
              <a:t>Синтаксические связи и отношения</a:t>
            </a:r>
            <a:endParaRPr kumimoji="0" lang="ru-CZ" altLang="ru-CZ" sz="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4E6A1718-6EC9-EDFA-13A4-8E547A0224E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371600" y="1020465"/>
            <a:ext cx="9664262" cy="621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ru-CZ" altLang="ru-CZ" sz="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</a:endParaRPr>
          </a:p>
          <a:p>
            <a:pPr marL="0" indent="0">
              <a:buNone/>
            </a:pPr>
            <a:r>
              <a:rPr kumimoji="0" lang="ru-RU" altLang="ru-CZ" sz="1900" b="1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Синтаксические отношения</a:t>
            </a:r>
            <a:r>
              <a:rPr kumimoji="0" lang="ru-RU" altLang="ru-CZ" sz="190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смысловые отношения между компонентами синтаксической единицы. Явление плана </a:t>
            </a:r>
            <a:r>
              <a:rPr kumimoji="0" lang="ru-RU" altLang="ru-CZ" sz="1900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содержания</a:t>
            </a:r>
            <a:r>
              <a:rPr kumimoji="0" lang="ru-RU" altLang="ru-CZ" sz="190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языка;</a:t>
            </a:r>
          </a:p>
          <a:p>
            <a:pPr marL="0" indent="0">
              <a:buNone/>
            </a:pPr>
            <a:r>
              <a:rPr kumimoji="0" lang="ru-RU" altLang="ru-CZ" sz="1900" b="1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Синтаксическая связь</a:t>
            </a:r>
            <a:r>
              <a:rPr kumimoji="0" lang="ru-RU" altLang="ru-CZ" sz="1900" b="1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kumimoji="0" lang="ru-RU" altLang="ru-CZ" sz="190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формальное выражение смысловых отношений между сочетающимися в речи языковыми единицами. Явление плана </a:t>
            </a:r>
            <a:r>
              <a:rPr lang="ru-RU" sz="19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выражения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 языка;</a:t>
            </a:r>
          </a:p>
          <a:p>
            <a:pPr>
              <a:buFontTx/>
              <a:buChar char="-"/>
            </a:pP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Одни и те же отношения могут выражаться различными видами связей, а один и тот же вид связи способен оформлять разные отношения;</a:t>
            </a:r>
          </a:p>
          <a:p>
            <a:pPr marL="0" indent="0">
              <a:buNone/>
            </a:pPr>
            <a:r>
              <a:rPr lang="ru-RU" sz="1900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Основные виды синтаксических отношений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</a:p>
          <a:p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ru-RU" sz="19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предикативные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 – характерны для предложений (отношения между подлежащим и сказуемым)</a:t>
            </a:r>
          </a:p>
          <a:p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ru-RU" sz="19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непредикативные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 – характерны для предложений и словосочетаний</a:t>
            </a:r>
            <a:endParaRPr lang="ru-RU" sz="1900" u="sng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ru-RU" sz="1700" i="0" dirty="0">
                <a:solidFill>
                  <a:srgbClr val="000000"/>
                </a:solidFill>
                <a:latin typeface="Times New Roman" panose="02020603050405020304" pitchFamily="18" charset="0"/>
              </a:rPr>
              <a:t>полупредикативные отношения (например, причастный оборот по отношению к определяемому слову);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</a:rPr>
              <a:t>собственно непредикативные отношения (определительные, обстоятельственные, объектные, субъектные, </a:t>
            </a:r>
            <a:r>
              <a:rPr lang="ru-RU" sz="17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комплетивные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  <a:r>
              <a:rPr lang="ru-RU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pPr marL="0" lvl="2" indent="0">
              <a:spcBef>
                <a:spcPts val="1000"/>
              </a:spcBef>
              <a:buNone/>
            </a:pPr>
            <a:r>
              <a:rPr lang="ru-RU" sz="1900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Основные виды синтаксических связей: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 сочинение и подчинение</a:t>
            </a:r>
          </a:p>
          <a:p>
            <a:pPr lvl="2">
              <a:buFont typeface="Arial" panose="020B0604020202020204" pitchFamily="34" charset="0"/>
              <a:buChar char="•"/>
            </a:pPr>
            <a:endParaRPr lang="ru-RU" sz="1700" i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9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7356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50FEF7-572C-ABFF-E2C5-E182DA57E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FF881EFC-EF0D-1203-296F-6D9F6CAD4D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283554"/>
            <a:ext cx="5255349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CZ" sz="4400" b="0" i="0" u="none" strike="noStrike" cap="none" normalizeH="0" baseline="0" dirty="0">
                <a:ln>
                  <a:noFill/>
                </a:ln>
                <a:solidFill>
                  <a:srgbClr val="191B0E"/>
                </a:solidFill>
                <a:effectLst/>
                <a:latin typeface="Times New Roman" panose="02020603050405020304" pitchFamily="18" charset="0"/>
              </a:rPr>
              <a:t>Сочинительная связь</a:t>
            </a:r>
            <a:endParaRPr kumimoji="0" lang="ru-CZ" altLang="ru-CZ" sz="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161AC1BE-40CC-9D2B-23C5-109354906F1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371600" y="1468279"/>
            <a:ext cx="9664262" cy="53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ru-CZ" altLang="ru-CZ" sz="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</a:endParaRPr>
          </a:p>
          <a:p>
            <a:r>
              <a:rPr lang="ru-RU" sz="1900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Сочинительная связь</a:t>
            </a:r>
            <a:r>
              <a:rPr lang="ru-RU" sz="19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– объединение синтаксически </a:t>
            </a:r>
            <a:r>
              <a:rPr lang="ru-RU" sz="19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равных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 компонентов;</a:t>
            </a:r>
          </a:p>
          <a:p>
            <a:pPr lvl="1">
              <a:spcAft>
                <a:spcPts val="0"/>
              </a:spcAft>
            </a:pPr>
            <a:r>
              <a:rPr lang="ru-RU" sz="1800" i="0" dirty="0">
                <a:latin typeface="Times New Roman"/>
                <a:ea typeface="Times New Roman"/>
              </a:rPr>
              <a:t>Если объединены </a:t>
            </a:r>
            <a:r>
              <a:rPr lang="ru-RU" sz="1800" i="0" u="sng" dirty="0">
                <a:latin typeface="Times New Roman"/>
                <a:ea typeface="Times New Roman"/>
              </a:rPr>
              <a:t>слова</a:t>
            </a:r>
            <a:r>
              <a:rPr lang="ru-RU" sz="1800" i="0" dirty="0">
                <a:latin typeface="Times New Roman"/>
                <a:ea typeface="Times New Roman"/>
              </a:rPr>
              <a:t>, то они выступают в качестве </a:t>
            </a:r>
            <a:r>
              <a:rPr lang="ru-RU" sz="1800" i="0" u="sng" dirty="0">
                <a:latin typeface="Times New Roman"/>
                <a:ea typeface="Times New Roman"/>
              </a:rPr>
              <a:t>однородных членов предложения;</a:t>
            </a:r>
            <a:endParaRPr lang="cs-CZ" sz="1800" i="0" dirty="0">
              <a:latin typeface="Times New Roman"/>
              <a:ea typeface="Times New Roman"/>
            </a:endParaRPr>
          </a:p>
          <a:p>
            <a:pPr lvl="1">
              <a:spcAft>
                <a:spcPts val="0"/>
              </a:spcAft>
            </a:pPr>
            <a:r>
              <a:rPr lang="ru-RU" sz="1800" i="0" dirty="0">
                <a:latin typeface="Times New Roman"/>
                <a:ea typeface="Times New Roman"/>
              </a:rPr>
              <a:t>Если объединены </a:t>
            </a:r>
            <a:r>
              <a:rPr lang="ru-RU" sz="1800" i="0" u="sng" dirty="0">
                <a:latin typeface="Times New Roman"/>
                <a:ea typeface="Times New Roman"/>
              </a:rPr>
              <a:t>предикативные части сложного предложения</a:t>
            </a:r>
            <a:r>
              <a:rPr lang="ru-RU" sz="1800" i="0" dirty="0">
                <a:latin typeface="Times New Roman"/>
                <a:ea typeface="Times New Roman"/>
              </a:rPr>
              <a:t>, то это </a:t>
            </a:r>
            <a:r>
              <a:rPr lang="ru-RU" sz="1800" i="0" u="sng" dirty="0">
                <a:latin typeface="Times New Roman"/>
                <a:ea typeface="Times New Roman"/>
              </a:rPr>
              <a:t>части сложносочиненного предложения</a:t>
            </a:r>
            <a:r>
              <a:rPr lang="ru-RU" sz="1800" dirty="0">
                <a:latin typeface="Times New Roman"/>
                <a:ea typeface="Times New Roman"/>
              </a:rPr>
              <a:t>.</a:t>
            </a:r>
            <a:endParaRPr lang="cs-CZ" sz="1800" dirty="0">
              <a:latin typeface="Times New Roman"/>
              <a:ea typeface="Times New Roman"/>
            </a:endParaRPr>
          </a:p>
          <a:p>
            <a:endParaRPr lang="ru-RU" sz="19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sz="1900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Способы выражения</a:t>
            </a:r>
            <a:r>
              <a:rPr lang="ru-RU" sz="19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– с помощью сочинительных союзов или </a:t>
            </a:r>
            <a:r>
              <a:rPr lang="ru-RU" sz="19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бессоюзно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;</a:t>
            </a:r>
          </a:p>
          <a:p>
            <a:r>
              <a:rPr lang="ru-RU" sz="1900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Разновидности</a:t>
            </a:r>
            <a:r>
              <a:rPr lang="ru-RU" sz="19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</a:p>
          <a:p>
            <a:pPr lvl="1">
              <a:spcAft>
                <a:spcPts val="0"/>
              </a:spcAft>
            </a:pPr>
            <a:r>
              <a:rPr lang="ru-RU" sz="1800" b="1" dirty="0">
                <a:latin typeface="Times New Roman"/>
                <a:ea typeface="Times New Roman"/>
              </a:rPr>
              <a:t>Соединительная связь (</a:t>
            </a:r>
            <a:r>
              <a:rPr lang="cs-CZ" sz="1800" b="1" dirty="0">
                <a:latin typeface="Times New Roman"/>
                <a:ea typeface="Times New Roman"/>
              </a:rPr>
              <a:t>vztah slučovací</a:t>
            </a:r>
            <a:r>
              <a:rPr lang="ru-RU" sz="1800" b="1" dirty="0">
                <a:latin typeface="Times New Roman"/>
                <a:ea typeface="Times New Roman"/>
              </a:rPr>
              <a:t>) </a:t>
            </a:r>
            <a:r>
              <a:rPr lang="ru-RU" sz="1800" i="1" dirty="0">
                <a:latin typeface="Times New Roman"/>
                <a:ea typeface="Times New Roman"/>
              </a:rPr>
              <a:t>Я знаю как Москву, так и Санкт-Петербург.</a:t>
            </a:r>
            <a:endParaRPr lang="cs-CZ" sz="1800" dirty="0">
              <a:latin typeface="Times New Roman"/>
              <a:ea typeface="Times New Roman"/>
            </a:endParaRPr>
          </a:p>
          <a:p>
            <a:pPr lvl="1">
              <a:spcAft>
                <a:spcPts val="0"/>
              </a:spcAft>
            </a:pPr>
            <a:r>
              <a:rPr lang="ru-RU" sz="1800" b="1" dirty="0">
                <a:latin typeface="Times New Roman"/>
                <a:ea typeface="Times New Roman"/>
              </a:rPr>
              <a:t>Противительная связь (</a:t>
            </a:r>
            <a:r>
              <a:rPr lang="cs-CZ" sz="1800" b="1" dirty="0">
                <a:latin typeface="Times New Roman"/>
                <a:ea typeface="Times New Roman"/>
              </a:rPr>
              <a:t>vztah odporovací</a:t>
            </a:r>
            <a:r>
              <a:rPr lang="ru-RU" sz="1800" b="1" dirty="0">
                <a:latin typeface="Times New Roman"/>
                <a:ea typeface="Times New Roman"/>
              </a:rPr>
              <a:t>) </a:t>
            </a:r>
            <a:r>
              <a:rPr lang="ru-RU" sz="1800" i="1" dirty="0">
                <a:latin typeface="Times New Roman"/>
                <a:ea typeface="Times New Roman"/>
              </a:rPr>
              <a:t>Проект был заманчивый, однако трудноосуществимый.</a:t>
            </a:r>
            <a:endParaRPr lang="cs-CZ" sz="1800" dirty="0">
              <a:latin typeface="Times New Roman"/>
              <a:ea typeface="Times New Roman"/>
            </a:endParaRPr>
          </a:p>
          <a:p>
            <a:pPr lvl="1">
              <a:spcAft>
                <a:spcPts val="0"/>
              </a:spcAft>
            </a:pPr>
            <a:r>
              <a:rPr lang="ru-RU" sz="1800" b="1" dirty="0">
                <a:latin typeface="Times New Roman"/>
                <a:ea typeface="Times New Roman"/>
              </a:rPr>
              <a:t>Градационная связь (</a:t>
            </a:r>
            <a:r>
              <a:rPr lang="cs-CZ" sz="1800" b="1" dirty="0">
                <a:latin typeface="Times New Roman"/>
                <a:ea typeface="Times New Roman"/>
              </a:rPr>
              <a:t>vztah stupňovací</a:t>
            </a:r>
            <a:r>
              <a:rPr lang="ru-RU" sz="1800" b="1" dirty="0">
                <a:latin typeface="Times New Roman"/>
                <a:ea typeface="Times New Roman"/>
              </a:rPr>
              <a:t>) </a:t>
            </a:r>
            <a:r>
              <a:rPr lang="ru-RU" sz="1800" i="1" dirty="0">
                <a:latin typeface="Times New Roman"/>
                <a:ea typeface="Times New Roman"/>
              </a:rPr>
              <a:t>Сосед играет не только на трубе, но и на тромбоне.</a:t>
            </a:r>
            <a:endParaRPr lang="cs-CZ" sz="1800" dirty="0">
              <a:latin typeface="Times New Roman"/>
              <a:ea typeface="Times New Roman"/>
            </a:endParaRPr>
          </a:p>
          <a:p>
            <a:pPr lvl="1">
              <a:spcAft>
                <a:spcPts val="0"/>
              </a:spcAft>
            </a:pPr>
            <a:r>
              <a:rPr lang="ru-RU" sz="1800" b="1" dirty="0">
                <a:latin typeface="Times New Roman"/>
                <a:ea typeface="Times New Roman"/>
              </a:rPr>
              <a:t>Разделительная связь (</a:t>
            </a:r>
            <a:r>
              <a:rPr lang="cs-CZ" sz="1800" b="1" dirty="0">
                <a:latin typeface="Times New Roman"/>
                <a:ea typeface="Times New Roman"/>
              </a:rPr>
              <a:t>vztah vylučovací</a:t>
            </a:r>
            <a:r>
              <a:rPr lang="ru-RU" sz="1800" b="1" dirty="0">
                <a:latin typeface="Times New Roman"/>
                <a:ea typeface="Times New Roman"/>
              </a:rPr>
              <a:t>) </a:t>
            </a:r>
            <a:r>
              <a:rPr lang="ru-RU" sz="1800" i="1" dirty="0">
                <a:latin typeface="Times New Roman"/>
                <a:ea typeface="Times New Roman"/>
              </a:rPr>
              <a:t>То снег, то дождь идет.</a:t>
            </a:r>
            <a:endParaRPr lang="cs-CZ" sz="1800" dirty="0">
              <a:latin typeface="Times New Roman"/>
              <a:ea typeface="Times New Roman"/>
            </a:endParaRPr>
          </a:p>
          <a:p>
            <a:endParaRPr lang="ru-RU" sz="19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99922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C1A948-FB61-8519-BFFF-68CE0492F3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8F60ADBE-2678-F602-722D-53A0624494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283554"/>
            <a:ext cx="5571077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CZ" sz="4400" b="0" i="0" u="none" strike="noStrike" cap="none" normalizeH="0" baseline="0" dirty="0">
                <a:ln>
                  <a:noFill/>
                </a:ln>
                <a:solidFill>
                  <a:srgbClr val="191B0E"/>
                </a:solidFill>
                <a:effectLst/>
                <a:latin typeface="Times New Roman" panose="02020603050405020304" pitchFamily="18" charset="0"/>
              </a:rPr>
              <a:t>Подчинительная связь</a:t>
            </a:r>
            <a:endParaRPr kumimoji="0" lang="ru-CZ" altLang="ru-CZ" sz="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15510E50-A9CC-4B88-82A9-25C8EC6843E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371600" y="2231564"/>
            <a:ext cx="9664262" cy="3795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ru-CZ" altLang="ru-CZ" sz="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</a:endParaRPr>
          </a:p>
          <a:p>
            <a:pPr marL="0" indent="0">
              <a:buNone/>
            </a:pPr>
            <a:endParaRPr lang="ru-RU" sz="19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sz="1900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Подчинительная связь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 – объединение синтаксически </a:t>
            </a:r>
            <a:r>
              <a:rPr lang="ru-RU" sz="19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неравных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 компонентов (главного и зависимого);</a:t>
            </a:r>
          </a:p>
          <a:p>
            <a:pPr>
              <a:spcAft>
                <a:spcPts val="0"/>
              </a:spcAft>
            </a:pPr>
            <a:r>
              <a:rPr lang="ru-RU" sz="1800" b="1" u="sng" dirty="0">
                <a:latin typeface="Times New Roman"/>
                <a:ea typeface="Times New Roman"/>
              </a:rPr>
              <a:t>Способы выражения:</a:t>
            </a:r>
            <a:r>
              <a:rPr lang="ru-RU" sz="1800" b="1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с помощью флексий, с помощью  флексий с предлогами, с помощью  подчинительных союзов и относительных местоимений (в сложных предложениях);</a:t>
            </a:r>
          </a:p>
          <a:p>
            <a:pPr>
              <a:spcAft>
                <a:spcPts val="0"/>
              </a:spcAft>
            </a:pPr>
            <a:r>
              <a:rPr lang="ru-RU" sz="1800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Разновидности</a:t>
            </a:r>
            <a:r>
              <a:rPr lang="ru-RU" sz="1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ru-RU" sz="1700" i="0" dirty="0">
                <a:solidFill>
                  <a:srgbClr val="000000"/>
                </a:solidFill>
                <a:latin typeface="Times New Roman" panose="02020603050405020304" pitchFamily="18" charset="0"/>
              </a:rPr>
              <a:t>согласование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</a:rPr>
              <a:t>управление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ru-RU" sz="1700" i="0" dirty="0">
                <a:solidFill>
                  <a:srgbClr val="000000"/>
                </a:solidFill>
                <a:latin typeface="Times New Roman" panose="02020603050405020304" pitchFamily="18" charset="0"/>
              </a:rPr>
              <a:t>примыкание</a:t>
            </a:r>
          </a:p>
          <a:p>
            <a:pPr marL="0" indent="0">
              <a:buNone/>
            </a:pPr>
            <a:endParaRPr lang="ru-RU" sz="19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337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D4E6A1-83E3-A5AA-15C8-440799AF5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4DBBF4D1-1423-6719-0D66-5F25865B32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125899"/>
            <a:ext cx="7068282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CZ" sz="4400" b="0" i="0" u="none" strike="noStrike" cap="none" normalizeH="0" baseline="0" dirty="0">
                <a:ln>
                  <a:noFill/>
                </a:ln>
                <a:solidFill>
                  <a:srgbClr val="191B0E"/>
                </a:solidFill>
                <a:effectLst/>
                <a:latin typeface="Times New Roman" panose="02020603050405020304" pitchFamily="18" charset="0"/>
              </a:rPr>
              <a:t>Виды подчинительной связи</a:t>
            </a:r>
            <a:endParaRPr kumimoji="0" lang="ru-CZ" altLang="ru-CZ" sz="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1957158-7EB7-A05F-97C8-D241F6B6BDB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371600" y="899511"/>
            <a:ext cx="9664262" cy="6218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</a:pPr>
            <a:endParaRPr kumimoji="0" lang="ru-CZ" altLang="ru-CZ" sz="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latin typeface="Times New Roman"/>
                <a:ea typeface="Times New Roman"/>
              </a:rPr>
              <a:t>1. Атрибутивная детерминация выражается </a:t>
            </a:r>
            <a:r>
              <a:rPr lang="ru-RU" sz="1800" b="1" u="sng" dirty="0">
                <a:latin typeface="Times New Roman"/>
                <a:ea typeface="Times New Roman"/>
              </a:rPr>
              <a:t>СОГЛАСОВАНИЕМ</a:t>
            </a:r>
            <a:r>
              <a:rPr lang="ru-RU" sz="1800" dirty="0">
                <a:latin typeface="Times New Roman"/>
                <a:ea typeface="Times New Roman"/>
              </a:rPr>
              <a:t> = KONGRUENCE</a:t>
            </a:r>
            <a:endParaRPr lang="cs-CZ" sz="1800" dirty="0">
              <a:latin typeface="Times New Roman"/>
              <a:ea typeface="Times New Roman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/>
                <a:ea typeface="Times New Roman"/>
              </a:rPr>
              <a:t>полное:</a:t>
            </a:r>
            <a:r>
              <a:rPr lang="ru-RU" sz="1800" i="1" dirty="0">
                <a:latin typeface="Times New Roman"/>
                <a:ea typeface="Times New Roman"/>
              </a:rPr>
              <a:t> (без) свежих газет (</a:t>
            </a:r>
            <a:r>
              <a:rPr lang="ru-RU" sz="1800" dirty="0">
                <a:latin typeface="Times New Roman"/>
                <a:ea typeface="Times New Roman"/>
              </a:rPr>
              <a:t>исходное словосочетание </a:t>
            </a:r>
            <a:r>
              <a:rPr lang="ru-RU" sz="1800" i="1" dirty="0">
                <a:latin typeface="Times New Roman"/>
                <a:ea typeface="Times New Roman"/>
              </a:rPr>
              <a:t>– свежие газеты)</a:t>
            </a:r>
            <a:endParaRPr lang="cs-CZ" sz="1800" dirty="0">
              <a:latin typeface="Times New Roman"/>
              <a:ea typeface="Times New Roman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/>
                <a:ea typeface="Times New Roman"/>
              </a:rPr>
              <a:t>скрытое:</a:t>
            </a:r>
            <a:r>
              <a:rPr lang="ru-RU" sz="1800" i="1" dirty="0">
                <a:latin typeface="Times New Roman"/>
                <a:ea typeface="Times New Roman"/>
              </a:rPr>
              <a:t> (без) черного кофе</a:t>
            </a:r>
            <a:endParaRPr lang="cs-CZ" sz="1800" dirty="0">
              <a:latin typeface="Times New Roman"/>
              <a:ea typeface="Times New Roman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/>
                <a:ea typeface="Times New Roman"/>
              </a:rPr>
              <a:t>ассоциативное:</a:t>
            </a:r>
            <a:r>
              <a:rPr lang="ru-RU" sz="1800" i="1" dirty="0">
                <a:latin typeface="Times New Roman"/>
                <a:ea typeface="Times New Roman"/>
              </a:rPr>
              <a:t> вечерний Брно</a:t>
            </a:r>
            <a:endParaRPr lang="cs-CZ" sz="1800" dirty="0">
              <a:latin typeface="Times New Roman"/>
              <a:ea typeface="Times New Roman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/>
                <a:ea typeface="Times New Roman"/>
              </a:rPr>
              <a:t>по смыслу:</a:t>
            </a:r>
            <a:r>
              <a:rPr lang="ru-RU" sz="1800" i="1" dirty="0">
                <a:latin typeface="Times New Roman"/>
                <a:ea typeface="Times New Roman"/>
              </a:rPr>
              <a:t> вы храбрый/храбрая</a:t>
            </a:r>
            <a:endParaRPr lang="cs-CZ" sz="1800" dirty="0">
              <a:latin typeface="Times New Roman"/>
              <a:ea typeface="Times New Roman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/>
                <a:ea typeface="Times New Roman"/>
              </a:rPr>
              <a:t>неполное:</a:t>
            </a:r>
            <a:r>
              <a:rPr lang="ru-RU" sz="1800" i="1" dirty="0">
                <a:latin typeface="Times New Roman"/>
                <a:ea typeface="Times New Roman"/>
              </a:rPr>
              <a:t> наша секретарь </a:t>
            </a:r>
            <a:r>
              <a:rPr lang="ru-RU" sz="1800" dirty="0">
                <a:latin typeface="Times New Roman"/>
                <a:ea typeface="Times New Roman"/>
              </a:rPr>
              <a:t>(не все категории, отсутствует согласование в роде)</a:t>
            </a:r>
            <a:endParaRPr lang="cs-CZ" sz="1800" dirty="0">
              <a:latin typeface="Times New Roman"/>
              <a:ea typeface="Times New Roman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/>
                <a:ea typeface="Times New Roman"/>
              </a:rPr>
              <a:t>с количественным числительным (предметно-счетные конструкции)</a:t>
            </a:r>
            <a:endParaRPr lang="cs-CZ" sz="1800" dirty="0">
              <a:latin typeface="Times New Roman"/>
              <a:ea typeface="Times New Roman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800" dirty="0">
              <a:latin typeface="Times New Roman"/>
              <a:ea typeface="Times New Roman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latin typeface="Times New Roman"/>
                <a:ea typeface="Times New Roman"/>
              </a:rPr>
              <a:t>2. Объектная детерминация выражается </a:t>
            </a:r>
            <a:r>
              <a:rPr lang="ru-RU" sz="1800" b="1" u="sng" dirty="0">
                <a:latin typeface="Times New Roman"/>
                <a:ea typeface="Times New Roman"/>
              </a:rPr>
              <a:t>УПРАВЛЕНИЕМ</a:t>
            </a:r>
            <a:r>
              <a:rPr lang="ru-RU" sz="1800" dirty="0">
                <a:latin typeface="Times New Roman"/>
                <a:ea typeface="Times New Roman"/>
              </a:rPr>
              <a:t> = REKCE</a:t>
            </a:r>
            <a:endParaRPr lang="cs-CZ" sz="1800" dirty="0">
              <a:latin typeface="Times New Roman"/>
              <a:ea typeface="Times New Roman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800" i="1" dirty="0">
                <a:latin typeface="Times New Roman"/>
                <a:ea typeface="Times New Roman"/>
              </a:rPr>
              <a:t>Заниматься спортом, занятия спортом, занятый спортом</a:t>
            </a:r>
            <a:endParaRPr lang="cs-CZ" sz="1800" dirty="0">
              <a:latin typeface="Times New Roman"/>
              <a:ea typeface="Times New Roman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800" b="1" dirty="0">
                <a:latin typeface="Times New Roman"/>
                <a:ea typeface="Times New Roman"/>
              </a:rPr>
              <a:t>Сильное</a:t>
            </a:r>
            <a:r>
              <a:rPr lang="ru-RU" sz="1800" dirty="0">
                <a:latin typeface="Times New Roman"/>
                <a:ea typeface="Times New Roman"/>
              </a:rPr>
              <a:t> управление требует единственно возможной формы слова. </a:t>
            </a:r>
            <a:r>
              <a:rPr lang="ru-RU" sz="1800" i="1" dirty="0">
                <a:latin typeface="Times New Roman"/>
                <a:ea typeface="Times New Roman"/>
              </a:rPr>
              <a:t>Отказаться от чего.</a:t>
            </a:r>
            <a:endParaRPr lang="cs-CZ" sz="1800" dirty="0">
              <a:latin typeface="Times New Roman"/>
              <a:ea typeface="Times New Roman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800" b="1" dirty="0">
                <a:latin typeface="Times New Roman"/>
                <a:ea typeface="Times New Roman"/>
              </a:rPr>
              <a:t>Слабое</a:t>
            </a:r>
            <a:r>
              <a:rPr lang="ru-RU" sz="1800" dirty="0">
                <a:latin typeface="Times New Roman"/>
                <a:ea typeface="Times New Roman"/>
              </a:rPr>
              <a:t> допускает различные формы по смыслу. </a:t>
            </a:r>
            <a:r>
              <a:rPr lang="ru-RU" sz="1800" i="1" dirty="0">
                <a:latin typeface="Times New Roman"/>
                <a:ea typeface="Times New Roman"/>
              </a:rPr>
              <a:t>Жить ...</a:t>
            </a:r>
            <a:endParaRPr lang="cs-CZ" sz="1800" dirty="0">
              <a:latin typeface="Times New Roman"/>
              <a:ea typeface="Times New Roman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800" dirty="0">
              <a:latin typeface="Times New Roman"/>
              <a:ea typeface="Times New Roman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latin typeface="Times New Roman"/>
                <a:ea typeface="Times New Roman"/>
              </a:rPr>
              <a:t>3. Обстоятельственная, адвербиальная</a:t>
            </a:r>
            <a:r>
              <a:rPr lang="ru-RU" sz="1800" dirty="0">
                <a:latin typeface="Times New Roman"/>
                <a:ea typeface="Times New Roman"/>
              </a:rPr>
              <a:t> </a:t>
            </a:r>
            <a:r>
              <a:rPr lang="ru-RU" sz="1800" b="1" dirty="0">
                <a:latin typeface="Times New Roman"/>
                <a:ea typeface="Times New Roman"/>
              </a:rPr>
              <a:t>выражается </a:t>
            </a:r>
            <a:r>
              <a:rPr lang="ru-RU" sz="1800" b="1" u="sng" dirty="0">
                <a:latin typeface="Times New Roman"/>
                <a:ea typeface="Times New Roman"/>
              </a:rPr>
              <a:t>ПРИМЫКАНИЕМ</a:t>
            </a:r>
            <a:r>
              <a:rPr lang="ru-RU" sz="1800" dirty="0">
                <a:latin typeface="Times New Roman"/>
                <a:ea typeface="Times New Roman"/>
              </a:rPr>
              <a:t> = ADJUNKCE</a:t>
            </a:r>
            <a:endParaRPr lang="cs-CZ" sz="1800" dirty="0">
              <a:latin typeface="Times New Roman"/>
              <a:ea typeface="Times New Roman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800" i="1" dirty="0">
                <a:latin typeface="Times New Roman"/>
                <a:ea typeface="Times New Roman"/>
              </a:rPr>
              <a:t>Быстро писать, надо ехать, говорить не умолкая, быть умнее других, стиль модерн</a:t>
            </a:r>
            <a:endParaRPr lang="cs-CZ" sz="1800" dirty="0">
              <a:latin typeface="Times New Roman"/>
              <a:ea typeface="Times New Roman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800" dirty="0">
              <a:latin typeface="Times New Roman"/>
              <a:ea typeface="Times New Roman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latin typeface="Times New Roman"/>
                <a:ea typeface="Times New Roman"/>
              </a:rPr>
              <a:t>4. Комбинация предикативного и </a:t>
            </a:r>
            <a:r>
              <a:rPr lang="ru-RU" sz="1800" b="1" dirty="0" err="1">
                <a:latin typeface="Times New Roman"/>
                <a:ea typeface="Times New Roman"/>
              </a:rPr>
              <a:t>детерминативного</a:t>
            </a:r>
            <a:r>
              <a:rPr lang="ru-RU" sz="1800" b="1" dirty="0">
                <a:latin typeface="Times New Roman"/>
                <a:ea typeface="Times New Roman"/>
              </a:rPr>
              <a:t> отношений создает конструкции с </a:t>
            </a:r>
            <a:r>
              <a:rPr lang="ru-RU" sz="1800" b="1" dirty="0" err="1">
                <a:latin typeface="Times New Roman"/>
                <a:ea typeface="Times New Roman"/>
              </a:rPr>
              <a:t>дуплексивом</a:t>
            </a:r>
            <a:r>
              <a:rPr lang="ru-RU" sz="1800" b="1" dirty="0">
                <a:latin typeface="Times New Roman"/>
                <a:ea typeface="Times New Roman"/>
              </a:rPr>
              <a:t> (</a:t>
            </a:r>
            <a:r>
              <a:rPr lang="ru-RU" sz="1800" b="1" dirty="0" err="1">
                <a:latin typeface="Times New Roman"/>
                <a:ea typeface="Times New Roman"/>
              </a:rPr>
              <a:t>doplněk</a:t>
            </a:r>
            <a:r>
              <a:rPr lang="ru-RU" sz="1800" b="1" i="1" dirty="0">
                <a:latin typeface="Times New Roman"/>
                <a:ea typeface="Times New Roman"/>
              </a:rPr>
              <a:t>).</a:t>
            </a:r>
            <a:r>
              <a:rPr lang="ru-RU" sz="1800" i="1" dirty="0">
                <a:latin typeface="Times New Roman"/>
                <a:ea typeface="Times New Roman"/>
              </a:rPr>
              <a:t> Брат вернулся усталым.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ru-RU" sz="1800" i="1" dirty="0">
              <a:latin typeface="Times New Roman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i="1" dirty="0">
                <a:latin typeface="Times New Roman"/>
              </a:rPr>
              <a:t>Согласование, управление, примыкание – разновидности </a:t>
            </a:r>
            <a:r>
              <a:rPr lang="ru-RU" sz="1800" i="1" u="sng" dirty="0">
                <a:latin typeface="Times New Roman"/>
              </a:rPr>
              <a:t>синтаксических связей</a:t>
            </a:r>
            <a:r>
              <a:rPr lang="ru-RU" sz="1800" i="1" dirty="0">
                <a:latin typeface="Times New Roman"/>
              </a:rPr>
              <a:t>;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i="1" dirty="0">
                <a:latin typeface="Times New Roman"/>
              </a:rPr>
              <a:t>Атрибутивные, объектные, обстоятельственные и синкретичные – разновидности </a:t>
            </a:r>
            <a:r>
              <a:rPr lang="ru-RU" sz="1800" i="1" u="sng" dirty="0">
                <a:latin typeface="Times New Roman"/>
              </a:rPr>
              <a:t>синтаксических отношений</a:t>
            </a:r>
            <a:r>
              <a:rPr lang="ru-RU" sz="1800" i="1" dirty="0">
                <a:latin typeface="Times New Roman"/>
              </a:rPr>
              <a:t>.</a:t>
            </a:r>
            <a:endParaRPr lang="cs-CZ" sz="18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ru-RU" sz="19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7224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C488EF-4581-5851-BA1A-A113D786D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Синтаксическая система РЯ в сопоставлении с системой ЧЯ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186E889-9BE5-616C-F04D-4A84888A57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spcAft>
                <a:spcPts val="0"/>
              </a:spcAft>
              <a:buFont typeface="Wingdings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Синтаксические системы РЯ и ЧЯ благодаря родственности во многом подобны и имеют много общего;</a:t>
            </a:r>
            <a:endParaRPr lang="cs-CZ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buFont typeface="Wingdings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Однако между этими языками есть и значительные, существенные отличия;</a:t>
            </a:r>
            <a:endParaRPr lang="cs-CZ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buFont typeface="Wingdings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Основное отличие – </a:t>
            </a:r>
            <a:r>
              <a:rPr lang="ru-RU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широта распространения ассиметричной модели предложения в РЯ;</a:t>
            </a:r>
            <a:endParaRPr lang="ru-RU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buFont typeface="Wingdings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 в ЧЯ, и в РЯ основной является двучленная модель, конструкция включающая подлежащее и сказуемое. (</a:t>
            </a:r>
            <a:r>
              <a:rPr lang="ru-RU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Дедушка работает. </a:t>
            </a:r>
            <a:r>
              <a:rPr lang="cs-CZ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Dědeček pracuje</a:t>
            </a:r>
            <a:r>
              <a:rPr lang="ru-RU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.);</a:t>
            </a:r>
            <a:endParaRPr lang="cs-CZ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Асимметричность конструкции предложения означает подавление одного из главных членов предложения, </a:t>
            </a:r>
            <a:r>
              <a:rPr lang="ru-RU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его формальную </a:t>
            </a:r>
            <a:r>
              <a:rPr lang="ru-RU" u="sng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невыраженность</a:t>
            </a:r>
            <a:r>
              <a:rPr lang="ru-RU" u="sng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его выражение нетипичными способами</a:t>
            </a: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31331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AFCC4D-9A35-B227-1A50-77E0709DF3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F995AF-3D3A-A094-E4BD-63428FAC2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ЧЯ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11DE74-B6B6-019A-4D6E-FA3C89A135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76552"/>
            <a:ext cx="9601200" cy="4290848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  <a:buFont typeface="Wingdings" pitchFamily="2" charset="2"/>
              <a:buChar char="§"/>
            </a:pPr>
            <a:r>
              <a:rPr lang="ru-RU" b="1" u="sng" dirty="0">
                <a:latin typeface="Times New Roman"/>
                <a:ea typeface="Times New Roman"/>
              </a:rPr>
              <a:t>Отсутствие в РЯ спрягаемой формы глагола «быть» в настоящем времени</a:t>
            </a:r>
            <a:r>
              <a:rPr lang="ru-RU" u="sng" dirty="0">
                <a:latin typeface="Times New Roman"/>
                <a:ea typeface="Times New Roman"/>
              </a:rPr>
              <a:t>.</a:t>
            </a:r>
            <a:endParaRPr lang="cs-CZ" u="sng" dirty="0">
              <a:latin typeface="Times New Roman"/>
              <a:ea typeface="Times New Roman"/>
            </a:endParaRPr>
          </a:p>
          <a:p>
            <a:pPr lvl="1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i="0" dirty="0">
                <a:latin typeface="Times New Roman"/>
                <a:ea typeface="Times New Roman"/>
              </a:rPr>
              <a:t>Полнозначный глагол </a:t>
            </a:r>
            <a:r>
              <a:rPr lang="ru-RU" i="1" dirty="0">
                <a:latin typeface="Times New Roman"/>
                <a:ea typeface="Times New Roman"/>
              </a:rPr>
              <a:t>Театр находится в центре города.</a:t>
            </a:r>
            <a:endParaRPr lang="cs-CZ" dirty="0">
              <a:latin typeface="Times New Roman"/>
              <a:ea typeface="Times New Roman"/>
            </a:endParaRPr>
          </a:p>
          <a:p>
            <a:pPr lvl="1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i="0" dirty="0">
                <a:latin typeface="Times New Roman"/>
                <a:ea typeface="Times New Roman"/>
              </a:rPr>
              <a:t>Нулевая связка </a:t>
            </a:r>
            <a:r>
              <a:rPr lang="ru-RU" i="1" dirty="0">
                <a:latin typeface="Times New Roman"/>
                <a:ea typeface="Times New Roman"/>
              </a:rPr>
              <a:t>Земля – планета средних размеров.</a:t>
            </a:r>
            <a:endParaRPr lang="cs-CZ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  <a:buFont typeface="Wingdings" pitchFamily="2" charset="2"/>
              <a:buChar char="§"/>
            </a:pPr>
            <a:r>
              <a:rPr lang="ru-RU" b="1" u="sng" dirty="0">
                <a:latin typeface="Times New Roman"/>
              </a:rPr>
              <a:t>Необходимость употреблять личные местоимения в позиции подлежащего </a:t>
            </a:r>
            <a:r>
              <a:rPr lang="ru-RU" dirty="0">
                <a:latin typeface="Times New Roman"/>
                <a:ea typeface="Times New Roman"/>
              </a:rPr>
              <a:t>(не только там, где это необходимо по смыслу, но и в остальных случаях по аналогии).</a:t>
            </a:r>
            <a:endParaRPr lang="cs-CZ" dirty="0"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i="1" dirty="0">
                <a:latin typeface="Times New Roman"/>
                <a:ea typeface="Times New Roman"/>
              </a:rPr>
              <a:t>	Вы готовы? Я здесь сегодня один. // Мы все живем в этом микрорайоне. Я работаю на стройке.</a:t>
            </a:r>
            <a:endParaRPr lang="cs-CZ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  <a:buFont typeface="Wingdings" pitchFamily="2" charset="2"/>
              <a:buChar char="Ø"/>
            </a:pPr>
            <a:r>
              <a:rPr lang="ru-RU" dirty="0">
                <a:latin typeface="Times New Roman"/>
                <a:ea typeface="Times New Roman"/>
              </a:rPr>
              <a:t>И в РЯ возможно в разговорной речи опущение личного местоимения (</a:t>
            </a:r>
            <a:r>
              <a:rPr lang="ru-RU" i="1" dirty="0">
                <a:latin typeface="Times New Roman"/>
                <a:ea typeface="Times New Roman"/>
              </a:rPr>
              <a:t>Приду вовремя).</a:t>
            </a:r>
            <a:endParaRPr lang="cs-CZ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  <a:buFont typeface="Wingdings" pitchFamily="2" charset="2"/>
              <a:buChar char="§"/>
            </a:pPr>
            <a:r>
              <a:rPr lang="ru-RU" b="1" u="sng" dirty="0">
                <a:latin typeface="Times New Roman"/>
              </a:rPr>
              <a:t>В разговорной речи в РЯ можно очень часто наблюдать эллипсис глаголов движения и речи</a:t>
            </a:r>
            <a:r>
              <a:rPr lang="ru-RU" b="1" dirty="0">
                <a:latin typeface="Times New Roman"/>
              </a:rPr>
              <a:t> </a:t>
            </a:r>
            <a:r>
              <a:rPr lang="ru-RU" i="1" dirty="0">
                <a:latin typeface="Times New Roman"/>
              </a:rPr>
              <a:t>(я в библиотеку).</a:t>
            </a:r>
            <a:endParaRPr lang="cs-CZ" i="1" dirty="0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949656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24DED1-0CA0-C502-DD00-F6DB972CC2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B0BBC8-C8E5-8F62-D060-FB83CC4A1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ЧЯ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73042E-59C4-F2D4-2A8D-97A64E2C65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76552"/>
            <a:ext cx="9601200" cy="4290848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ru-RU" b="1" u="sng" dirty="0">
                <a:latin typeface="Times New Roman"/>
                <a:ea typeface="Times New Roman"/>
              </a:rPr>
              <a:t>Субъект действия вытеснен с формальной позиции подлежащего (им. п.) и выражен косвенным падежом.</a:t>
            </a:r>
            <a:endParaRPr lang="cs-CZ" u="sng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endParaRPr lang="cs-CZ" dirty="0"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</a:rPr>
              <a:t>Род. п. </a:t>
            </a:r>
            <a:r>
              <a:rPr lang="ru-RU" i="1" dirty="0">
                <a:latin typeface="Times New Roman"/>
                <a:ea typeface="Times New Roman"/>
              </a:rPr>
              <a:t>Ошибок в диктанте не было. В здании нет пожарных лестниц.</a:t>
            </a:r>
            <a:endParaRPr lang="cs-CZ" dirty="0"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</a:rPr>
              <a:t>Род. п. </a:t>
            </a:r>
            <a:r>
              <a:rPr lang="ru-RU" i="1" dirty="0">
                <a:latin typeface="Times New Roman"/>
                <a:ea typeface="Times New Roman"/>
              </a:rPr>
              <a:t>У меня есть вопросы.</a:t>
            </a:r>
            <a:endParaRPr lang="cs-CZ" dirty="0"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</a:rPr>
              <a:t>Дат. п. </a:t>
            </a:r>
            <a:r>
              <a:rPr lang="ru-RU" i="1" dirty="0">
                <a:latin typeface="Times New Roman"/>
                <a:ea typeface="Times New Roman"/>
              </a:rPr>
              <a:t>Нам хочется гулять, а не работать. Лишь бы нам повезло</a:t>
            </a:r>
            <a:r>
              <a:rPr lang="ru-RU" dirty="0">
                <a:latin typeface="Times New Roman"/>
                <a:ea typeface="Times New Roman"/>
              </a:rPr>
              <a:t>. Этот тип очень распространен для выражения модальных отношений. Употребляется с предикативными наречиями и модальными выражениями (</a:t>
            </a:r>
            <a:r>
              <a:rPr lang="ru-RU" i="1" dirty="0">
                <a:latin typeface="Times New Roman"/>
                <a:ea typeface="Times New Roman"/>
              </a:rPr>
              <a:t>надо, можно, придется</a:t>
            </a:r>
            <a:r>
              <a:rPr lang="ru-RU" dirty="0">
                <a:latin typeface="Times New Roman"/>
                <a:ea typeface="Times New Roman"/>
              </a:rPr>
              <a:t>)</a:t>
            </a:r>
            <a:endParaRPr lang="cs-CZ" dirty="0"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</a:rPr>
              <a:t>Твор. п. </a:t>
            </a:r>
            <a:r>
              <a:rPr lang="ru-RU" i="1" dirty="0">
                <a:latin typeface="Times New Roman"/>
                <a:ea typeface="Times New Roman"/>
              </a:rPr>
              <a:t>Лодку унесло ветром. Его ранило пулей</a:t>
            </a:r>
            <a:r>
              <a:rPr lang="ru-RU" dirty="0">
                <a:latin typeface="Times New Roman"/>
                <a:ea typeface="Times New Roman"/>
              </a:rPr>
              <a:t>.</a:t>
            </a:r>
            <a:endParaRPr lang="cs-CZ" i="1" dirty="0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61088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1">
            <a:extLst>
              <a:ext uri="{FF2B5EF4-FFF2-40B4-BE49-F238E27FC236}">
                <a16:creationId xmlns:a16="http://schemas.microsoft.com/office/drawing/2014/main" id="{BA75F4A0-FEAF-4F1B-9C48-7688BF9D4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3B29C8ED-2E48-C6A3-F241-33405F26F2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991865" y="415046"/>
            <a:ext cx="9867331" cy="86808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fontAlgn="base">
              <a:spcAft>
                <a:spcPct val="0"/>
              </a:spcAft>
              <a:buClrTx/>
              <a:buSzTx/>
              <a:tabLst/>
            </a:pPr>
            <a:endParaRPr kumimoji="0" lang="en-US" altLang="ru-CZ" b="1" i="0" u="none" strike="noStrike" cap="none" normalizeH="0" dirty="0">
              <a:ln>
                <a:noFill/>
              </a:ln>
              <a:effectLst/>
            </a:endParaRPr>
          </a:p>
          <a:p>
            <a:pPr marL="0" marR="0" lvl="0" indent="0" fontAlgn="base">
              <a:spcAft>
                <a:spcPct val="0"/>
              </a:spcAft>
              <a:buClrTx/>
              <a:buSzTx/>
              <a:tabLst/>
            </a:pPr>
            <a:r>
              <a:rPr kumimoji="0" lang="ru-RU" sz="4000" b="0" i="0" u="none" strike="noStrike" cap="none" normalizeH="0" noProof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Разделы грамматики как науки</a:t>
            </a:r>
          </a:p>
          <a:p>
            <a:pPr marL="0" marR="0" lvl="0" indent="0" fontAlgn="base">
              <a:spcAft>
                <a:spcPct val="0"/>
              </a:spcAft>
              <a:buClrTx/>
              <a:buSzTx/>
              <a:tabLst/>
            </a:pPr>
            <a:endParaRPr kumimoji="0" lang="en-US" altLang="ru-CZ" b="0" i="0" u="none" strike="noStrike" cap="none" normalizeH="0" dirty="0">
              <a:ln>
                <a:noFill/>
              </a:ln>
              <a:effectLst/>
            </a:endParaRPr>
          </a:p>
        </p:txBody>
      </p:sp>
      <p:sp>
        <p:nvSpPr>
          <p:cNvPr id="19" name="Freeform: Shape 13">
            <a:extLst>
              <a:ext uri="{FF2B5EF4-FFF2-40B4-BE49-F238E27FC236}">
                <a16:creationId xmlns:a16="http://schemas.microsoft.com/office/drawing/2014/main" id="{F1EC79F3-0DE6-47BA-9C5C-039C54F4AC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 flipH="1">
            <a:off x="1730653" y="-921117"/>
            <a:ext cx="1756584" cy="4408488"/>
          </a:xfrm>
          <a:custGeom>
            <a:avLst/>
            <a:gdLst>
              <a:gd name="connsiteX0" fmla="*/ 1756584 w 1756584"/>
              <a:gd name="connsiteY0" fmla="*/ 4408488 h 4408488"/>
              <a:gd name="connsiteX1" fmla="*/ 1756584 w 1756584"/>
              <a:gd name="connsiteY1" fmla="*/ 0 h 4408488"/>
              <a:gd name="connsiteX2" fmla="*/ 1350810 w 1756584"/>
              <a:gd name="connsiteY2" fmla="*/ 0 h 4408488"/>
              <a:gd name="connsiteX3" fmla="*/ 1350810 w 1756584"/>
              <a:gd name="connsiteY3" fmla="*/ 4024068 h 4408488"/>
              <a:gd name="connsiteX4" fmla="*/ 0 w 1756584"/>
              <a:gd name="connsiteY4" fmla="*/ 4023445 h 4408488"/>
              <a:gd name="connsiteX5" fmla="*/ 0 w 1756584"/>
              <a:gd name="connsiteY5" fmla="*/ 4408488 h 4408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56584" h="4408488">
                <a:moveTo>
                  <a:pt x="1756584" y="4408488"/>
                </a:moveTo>
                <a:lnTo>
                  <a:pt x="1756584" y="0"/>
                </a:lnTo>
                <a:lnTo>
                  <a:pt x="1350810" y="0"/>
                </a:lnTo>
                <a:lnTo>
                  <a:pt x="1350810" y="4024068"/>
                </a:lnTo>
                <a:lnTo>
                  <a:pt x="0" y="4023445"/>
                </a:lnTo>
                <a:lnTo>
                  <a:pt x="0" y="4408488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86C2B07-2A41-4CB1-9C51-F037AF4176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 flipV="1">
            <a:off x="8673443" y="2182330"/>
            <a:ext cx="1755930" cy="4408488"/>
          </a:xfrm>
          <a:custGeom>
            <a:avLst/>
            <a:gdLst>
              <a:gd name="connsiteX0" fmla="*/ 0 w 1755930"/>
              <a:gd name="connsiteY0" fmla="*/ 4023420 h 4408488"/>
              <a:gd name="connsiteX1" fmla="*/ 1 w 1755930"/>
              <a:gd name="connsiteY1" fmla="*/ 4408488 h 4408488"/>
              <a:gd name="connsiteX2" fmla="*/ 1755930 w 1755930"/>
              <a:gd name="connsiteY2" fmla="*/ 4408488 h 4408488"/>
              <a:gd name="connsiteX3" fmla="*/ 1755930 w 1755930"/>
              <a:gd name="connsiteY3" fmla="*/ 0 h 4408488"/>
              <a:gd name="connsiteX4" fmla="*/ 1350156 w 1755930"/>
              <a:gd name="connsiteY4" fmla="*/ 0 h 4408488"/>
              <a:gd name="connsiteX5" fmla="*/ 1350156 w 1755930"/>
              <a:gd name="connsiteY5" fmla="*/ 4023628 h 4408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55930" h="4408488">
                <a:moveTo>
                  <a:pt x="0" y="4023420"/>
                </a:moveTo>
                <a:lnTo>
                  <a:pt x="1" y="4408488"/>
                </a:lnTo>
                <a:lnTo>
                  <a:pt x="1755930" y="4408488"/>
                </a:lnTo>
                <a:lnTo>
                  <a:pt x="1755930" y="0"/>
                </a:lnTo>
                <a:lnTo>
                  <a:pt x="1350156" y="0"/>
                </a:lnTo>
                <a:lnTo>
                  <a:pt x="1350156" y="4023628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CZ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41D131D7-766F-EDD2-7E92-7128EEFC06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1" y="1123486"/>
            <a:ext cx="9639868" cy="351675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-384048" defTabSz="914400" fontAlgn="base">
              <a:lnSpc>
                <a:spcPct val="94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 typeface="Franklin Gothic Book" panose="020B0503020102020204" pitchFamily="34" charset="0"/>
              <a:buNone/>
              <a:tabLst/>
            </a:pPr>
            <a:endParaRPr kumimoji="0" lang="ru-RU" sz="2000" b="1" i="0" u="none" strike="noStrike" cap="none" normalizeH="0" noProof="0" dirty="0">
              <a:ln>
                <a:noFill/>
              </a:ln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-384048" defTabSz="914400" fontAlgn="base">
              <a:lnSpc>
                <a:spcPct val="94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 typeface="Franklin Gothic Book" panose="020B0503020102020204" pitchFamily="34" charset="0"/>
              <a:tabLst/>
            </a:pPr>
            <a:r>
              <a:rPr kumimoji="0" lang="ru-RU" sz="2000" b="1" i="0" u="sng" strike="noStrike" cap="none" normalizeH="0" noProof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Грамматика</a:t>
            </a:r>
            <a:r>
              <a:rPr kumimoji="0" lang="ru-RU" sz="2000" b="0" i="0" u="none" strike="noStrike" cap="none" normalizeH="0" noProof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раздел языкознания, изучающий строение и изменение слов, словосочетаний и предложений со стороны формы и содержания.</a:t>
            </a:r>
          </a:p>
          <a:p>
            <a:pPr marL="0" marR="0" lvl="0" indent="-384048" defTabSz="914400" fontAlgn="base">
              <a:lnSpc>
                <a:spcPct val="94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 typeface="Franklin Gothic Book" panose="020B0503020102020204" pitchFamily="34" charset="0"/>
              <a:tabLst/>
            </a:pPr>
            <a:endParaRPr kumimoji="0" lang="ru-RU" sz="2000" b="0" i="0" u="none" strike="noStrike" cap="none" normalizeH="0" noProof="0" dirty="0">
              <a:ln>
                <a:noFill/>
              </a:ln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-384048" defTabSz="914400" fontAlgn="base">
              <a:lnSpc>
                <a:spcPct val="94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 typeface="Franklin Gothic Book" panose="020B0503020102020204" pitchFamily="34" charset="0"/>
              <a:tabLst/>
            </a:pPr>
            <a:r>
              <a:rPr kumimoji="0" lang="ru-RU" sz="2000" b="0" i="0" u="none" strike="noStrike" cap="none" normalizeH="0" noProof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Грамматика делится на морфологию и синтаксис.</a:t>
            </a:r>
          </a:p>
          <a:p>
            <a:pPr marL="0" marR="0" lvl="0" indent="-384048" defTabSz="914400" fontAlgn="base">
              <a:lnSpc>
                <a:spcPct val="94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 typeface="Franklin Gothic Book" panose="020B0503020102020204" pitchFamily="34" charset="0"/>
              <a:tabLst/>
            </a:pPr>
            <a:endParaRPr kumimoji="0" lang="ru-RU" sz="2000" b="0" i="0" u="none" strike="noStrike" cap="none" normalizeH="0" noProof="0" dirty="0">
              <a:ln>
                <a:noFill/>
              </a:ln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-384048" defTabSz="914400" fontAlgn="base">
              <a:lnSpc>
                <a:spcPct val="94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 typeface="Franklin Gothic Book" panose="020B0503020102020204" pitchFamily="34" charset="0"/>
              <a:tabLst/>
            </a:pPr>
            <a:r>
              <a:rPr kumimoji="0" lang="ru-RU" sz="2000" b="0" i="0" u="none" strike="noStrike" cap="none" normalizeH="0" noProof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 </a:t>
            </a:r>
            <a:r>
              <a:rPr kumimoji="0" lang="ru-RU" sz="2000" b="1" i="0" u="sng" strike="noStrike" cap="none" normalizeH="0" noProof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морфологии</a:t>
            </a:r>
            <a:r>
              <a:rPr kumimoji="0" lang="ru-RU" sz="2000" b="0" i="0" u="none" strike="noStrike" cap="none" normalizeH="0" noProof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центральные единицы – </a:t>
            </a:r>
            <a:r>
              <a:rPr kumimoji="0" lang="ru-RU" sz="2000" b="0" i="0" u="sng" strike="noStrike" cap="none" normalizeH="0" noProof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слово и морфема</a:t>
            </a:r>
            <a:r>
              <a:rPr kumimoji="0" lang="ru-RU" sz="2000" b="0" i="0" u="none" strike="noStrike" cap="none" normalizeH="0" noProof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изучаются слова как части речи, учение о структуре слова и его форм.</a:t>
            </a:r>
          </a:p>
          <a:p>
            <a:pPr marL="0" marR="0" lvl="0" indent="-384048" defTabSz="914400" fontAlgn="base">
              <a:lnSpc>
                <a:spcPct val="94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 typeface="Franklin Gothic Book" panose="020B0503020102020204" pitchFamily="34" charset="0"/>
              <a:tabLst/>
            </a:pPr>
            <a:endParaRPr kumimoji="0" lang="ru-RU" sz="2000" b="0" i="0" u="none" strike="noStrike" cap="none" normalizeH="0" noProof="0" dirty="0">
              <a:ln>
                <a:noFill/>
              </a:ln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-384048" defTabSz="914400" fontAlgn="base">
              <a:lnSpc>
                <a:spcPct val="94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 typeface="Franklin Gothic Book" panose="020B0503020102020204" pitchFamily="34" charset="0"/>
              <a:tabLst/>
            </a:pPr>
            <a:r>
              <a:rPr kumimoji="0" lang="ru-RU" sz="2000" b="0" i="0" u="none" strike="noStrike" cap="none" normalizeH="0" noProof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 </a:t>
            </a:r>
            <a:r>
              <a:rPr kumimoji="0" lang="ru-RU" sz="2000" b="1" i="0" u="sng" strike="noStrike" cap="none" normalizeH="0" noProof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синтаксисе</a:t>
            </a:r>
            <a:r>
              <a:rPr kumimoji="0" lang="ru-RU" sz="2000" b="0" i="0" u="none" strike="noStrike" cap="none" normalizeH="0" noProof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центральные единицы – </a:t>
            </a:r>
            <a:r>
              <a:rPr kumimoji="0" lang="ru-RU" sz="2000" b="0" i="0" u="sng" strike="noStrike" cap="none" normalizeH="0" noProof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словосочетание и предложение</a:t>
            </a:r>
            <a:r>
              <a:rPr kumimoji="0" lang="ru-RU" sz="2000" b="0" i="0" u="none" strike="noStrike" cap="none" normalizeH="0" noProof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изучается строй связанной речи, учение о словосочетании и предложении.</a:t>
            </a:r>
          </a:p>
          <a:p>
            <a:pPr marL="0" marR="0" lvl="0" indent="-384048" defTabSz="914400" fontAlgn="base">
              <a:lnSpc>
                <a:spcPct val="94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 typeface="Franklin Gothic Book" panose="020B0503020102020204" pitchFamily="34" charset="0"/>
              <a:buNone/>
              <a:tabLst/>
            </a:pPr>
            <a:endParaRPr kumimoji="0" lang="ru-RU" sz="2000" b="0" i="0" u="none" strike="noStrike" cap="none" normalizeH="0" noProof="0" dirty="0">
              <a:ln>
                <a:noFill/>
              </a:ln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3F67AAC-C977-4759-A5C8-6BC998F963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6453386"/>
            <a:ext cx="12191998" cy="40461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8233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29BB67-3199-9B82-8332-78930F5128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3447B1-0A74-EF18-2C3E-DFD945B99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ЧЯ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63811B-1EE5-5692-0185-4DF2529849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76552"/>
            <a:ext cx="9601200" cy="4290848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0"/>
              </a:spcAft>
            </a:pPr>
            <a:r>
              <a:rPr lang="ru-RU" b="1" u="sng" dirty="0">
                <a:latin typeface="Times New Roman"/>
                <a:ea typeface="Times New Roman"/>
              </a:rPr>
              <a:t>Подавление, анонимизация, генерализация субъекта. Носитель действия остается невыраженным. Иногда даже трудно определимым.</a:t>
            </a:r>
            <a:endParaRPr lang="cs-CZ" u="sng" dirty="0"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i="1" dirty="0">
                <a:latin typeface="Times New Roman"/>
                <a:ea typeface="Times New Roman"/>
              </a:rPr>
              <a:t>Придется забыть про отдых. </a:t>
            </a:r>
            <a:r>
              <a:rPr lang="ru-RU" dirty="0">
                <a:latin typeface="Times New Roman"/>
                <a:ea typeface="Times New Roman"/>
              </a:rPr>
              <a:t>(мне, тебе, кому?)</a:t>
            </a:r>
            <a:endParaRPr lang="cs-CZ" dirty="0"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i="1" dirty="0">
                <a:latin typeface="Times New Roman"/>
                <a:ea typeface="Times New Roman"/>
              </a:rPr>
              <a:t>Прийти к Вам завтра? </a:t>
            </a:r>
            <a:r>
              <a:rPr lang="ru-RU" dirty="0">
                <a:latin typeface="Times New Roman"/>
                <a:ea typeface="Times New Roman"/>
              </a:rPr>
              <a:t>(мне, ему, кому?)</a:t>
            </a:r>
            <a:endParaRPr lang="cs-CZ" dirty="0"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</a:rPr>
              <a:t>Часто используются неопределенно-личные, обобщенно-личные предложения.</a:t>
            </a:r>
            <a:endParaRPr lang="cs-CZ" dirty="0">
              <a:latin typeface="Times New Roman"/>
              <a:ea typeface="Times New Roman"/>
            </a:endParaRPr>
          </a:p>
          <a:p>
            <a:pPr marL="0" indent="0">
              <a:buNone/>
            </a:pPr>
            <a:r>
              <a:rPr lang="ru-RU" i="1" dirty="0">
                <a:latin typeface="Times New Roman"/>
                <a:ea typeface="Times New Roman"/>
              </a:rPr>
              <a:t>К Вам пришли. В дверь позвонили. Так не делают. Тебя не поймешь.</a:t>
            </a:r>
          </a:p>
          <a:p>
            <a:pPr>
              <a:spcAft>
                <a:spcPts val="0"/>
              </a:spcAft>
            </a:pPr>
            <a:r>
              <a:rPr lang="ru-RU" b="1" u="sng" dirty="0">
                <a:latin typeface="Times New Roman"/>
                <a:ea typeface="Times New Roman"/>
              </a:rPr>
              <a:t>Отличия в выражении концептов существования и обладания.</a:t>
            </a:r>
            <a:r>
              <a:rPr lang="ru-RU" u="sng" dirty="0">
                <a:latin typeface="Times New Roman"/>
                <a:ea typeface="Times New Roman"/>
              </a:rPr>
              <a:t> </a:t>
            </a:r>
            <a:endParaRPr lang="cs-CZ" dirty="0"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</a:rPr>
              <a:t>РЯ относится к «быть» языкам (напр. венгерский, японский, эстонский, тюркские языки), ЧЯ к «иметь» языкам (напр. английский, немецкий, французский, польский, болгарский). 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i="1" dirty="0">
                <a:latin typeface="Times New Roman"/>
                <a:ea typeface="Times New Roman"/>
              </a:rPr>
              <a:t>У меня есть кошка. </a:t>
            </a:r>
            <a:r>
              <a:rPr lang="ru-RU" i="1" dirty="0" err="1">
                <a:latin typeface="Times New Roman"/>
                <a:ea typeface="Times New Roman"/>
              </a:rPr>
              <a:t>Mám</a:t>
            </a:r>
            <a:r>
              <a:rPr lang="ru-RU" i="1" dirty="0">
                <a:latin typeface="Times New Roman"/>
                <a:ea typeface="Times New Roman"/>
              </a:rPr>
              <a:t> </a:t>
            </a:r>
            <a:r>
              <a:rPr lang="ru-RU" i="1" dirty="0" err="1">
                <a:latin typeface="Times New Roman"/>
                <a:ea typeface="Times New Roman"/>
              </a:rPr>
              <a:t>kočku</a:t>
            </a:r>
            <a:r>
              <a:rPr lang="ru-RU" i="1" dirty="0">
                <a:latin typeface="Times New Roman"/>
                <a:ea typeface="Times New Roman"/>
              </a:rPr>
              <a:t>. 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</a:rPr>
              <a:t>Для РЯ характерна пассивность субъекта. ЧЯ приравнивает обладание к активному действию, в то время как РЯ приравнивает обладание к свойству или местонахождению. 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16044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7FE309-7298-B259-C359-87835512AB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019AF7-1C76-D197-FD0D-79CB7BCBF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ЧЯ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7C9E6B-6E20-7EB7-565C-CE188F4ED9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76552"/>
            <a:ext cx="9601200" cy="4290848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ru-RU" b="1" u="sng" dirty="0">
                <a:latin typeface="Times New Roman"/>
                <a:ea typeface="Times New Roman"/>
              </a:rPr>
              <a:t>Тенденция РЯ к глагольной конденсации. Она ведет к большей распространенности полупредикативных конструкций</a:t>
            </a:r>
            <a:r>
              <a:rPr lang="ru-RU" dirty="0">
                <a:latin typeface="Times New Roman"/>
                <a:ea typeface="Times New Roman"/>
              </a:rPr>
              <a:t> (конструкций с неспрягаемыми глагольными формами и отглагольными существительными). В ЧЯ им соответствуют придаточные части сложного предложения (</a:t>
            </a:r>
            <a:r>
              <a:rPr lang="ru-RU" dirty="0" err="1">
                <a:latin typeface="Times New Roman"/>
                <a:ea typeface="Times New Roman"/>
              </a:rPr>
              <a:t>vedlejší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věta</a:t>
            </a:r>
            <a:r>
              <a:rPr lang="ru-RU" dirty="0">
                <a:latin typeface="Times New Roman"/>
                <a:ea typeface="Times New Roman"/>
              </a:rPr>
              <a:t>).  </a:t>
            </a:r>
          </a:p>
          <a:p>
            <a:pPr>
              <a:spcAft>
                <a:spcPts val="0"/>
              </a:spcAft>
            </a:pPr>
            <a:endParaRPr lang="cs-CZ" dirty="0"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</a:rPr>
              <a:t>Деепричастия: </a:t>
            </a:r>
            <a:r>
              <a:rPr lang="ru-RU" i="1" dirty="0">
                <a:latin typeface="Times New Roman"/>
                <a:ea typeface="Times New Roman"/>
              </a:rPr>
              <a:t>Мама напевала, готовя обед</a:t>
            </a:r>
            <a:r>
              <a:rPr lang="ru-RU" dirty="0">
                <a:latin typeface="Times New Roman"/>
                <a:ea typeface="Times New Roman"/>
              </a:rPr>
              <a:t>.</a:t>
            </a:r>
            <a:endParaRPr lang="cs-CZ" dirty="0"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</a:rPr>
              <a:t>Причастия: </a:t>
            </a:r>
            <a:r>
              <a:rPr lang="ru-RU" i="1" dirty="0">
                <a:latin typeface="Times New Roman"/>
                <a:ea typeface="Times New Roman"/>
              </a:rPr>
              <a:t>Готовящая обед мама напевала веселую песенку</a:t>
            </a:r>
            <a:r>
              <a:rPr lang="ru-RU" dirty="0">
                <a:latin typeface="Times New Roman"/>
                <a:ea typeface="Times New Roman"/>
              </a:rPr>
              <a:t>.</a:t>
            </a:r>
            <a:endParaRPr lang="cs-CZ" dirty="0"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</a:rPr>
              <a:t>Инфинитив: </a:t>
            </a:r>
            <a:r>
              <a:rPr lang="ru-RU" i="1" dirty="0">
                <a:latin typeface="Times New Roman"/>
                <a:ea typeface="Times New Roman"/>
              </a:rPr>
              <a:t>Он переезжает в город работать</a:t>
            </a:r>
            <a:r>
              <a:rPr lang="ru-RU" dirty="0">
                <a:latin typeface="Times New Roman"/>
                <a:ea typeface="Times New Roman"/>
              </a:rPr>
              <a:t>.</a:t>
            </a:r>
            <a:endParaRPr lang="cs-CZ" dirty="0">
              <a:latin typeface="Times New Roman"/>
              <a:ea typeface="Times New Roman"/>
            </a:endParaRPr>
          </a:p>
          <a:p>
            <a:pPr marL="0" indent="0">
              <a:buNone/>
            </a:pPr>
            <a:r>
              <a:rPr lang="ru-RU" dirty="0">
                <a:latin typeface="Times New Roman"/>
                <a:ea typeface="Times New Roman"/>
              </a:rPr>
              <a:t>Отглагольное сущ.: </a:t>
            </a:r>
            <a:r>
              <a:rPr lang="ru-RU" i="1" dirty="0">
                <a:latin typeface="Times New Roman"/>
                <a:ea typeface="Calibri"/>
              </a:rPr>
              <a:t>Переформулируйте предложения с использованием пассивной конструкции.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6684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C953DD11-1865-627A-BB0A-FA5D04D97B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441210"/>
            <a:ext cx="10003316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CZ" altLang="ru-CZ" sz="4400" b="0" i="0" u="none" strike="noStrike" cap="none" normalizeH="0" baseline="0" dirty="0">
                <a:ln>
                  <a:noFill/>
                </a:ln>
                <a:solidFill>
                  <a:srgbClr val="191B0E"/>
                </a:solidFill>
                <a:effectLst/>
                <a:latin typeface="Times New Roman" panose="02020603050405020304" pitchFamily="18" charset="0"/>
              </a:rPr>
              <a:t>Единицы, предмет и понятия </a:t>
            </a:r>
            <a:r>
              <a:rPr lang="ru-RU" altLang="ru-CZ" dirty="0">
                <a:solidFill>
                  <a:srgbClr val="191B0E"/>
                </a:solidFill>
                <a:latin typeface="Times New Roman" panose="02020603050405020304" pitchFamily="18" charset="0"/>
              </a:rPr>
              <a:t>синтаксиса</a:t>
            </a:r>
            <a:endParaRPr kumimoji="0" lang="ru-CZ" altLang="ru-CZ" sz="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7D60FF2-81FC-A6B6-C5A5-9824F38443F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371600" y="1846309"/>
            <a:ext cx="9664262" cy="3247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ru-CZ" altLang="ru-CZ" sz="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CZ" altLang="ru-CZ" sz="1900" b="1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Предмет синтаксиса</a:t>
            </a:r>
            <a:r>
              <a:rPr kumimoji="0" lang="ru-CZ" altLang="ru-CZ" sz="19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kumimoji="0" lang="ru-CZ" altLang="ru-CZ" sz="1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законы функционирования отдельной формы слова и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CZ" altLang="ru-CZ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способы </a:t>
            </a:r>
            <a:r>
              <a:rPr kumimoji="0" lang="ru-CZ" altLang="ru-CZ" sz="1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соединения слов в словосочетания и предложения;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CZ" altLang="ru-CZ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способы </a:t>
            </a:r>
            <a:r>
              <a:rPr lang="ru-RU" altLang="ru-CZ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с</a:t>
            </a:r>
            <a:r>
              <a:rPr lang="ru-CZ" altLang="ru-CZ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оединения простых предложений в сложные;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CZ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п</a:t>
            </a:r>
            <a:r>
              <a:rPr lang="ru-CZ" altLang="ru-CZ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редложения и словосочетания как таковые.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kumimoji="0" lang="ru-CZ" altLang="ru-CZ" sz="19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kumimoji="0" lang="ru-CZ" altLang="ru-CZ" sz="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CZ" altLang="ru-CZ" sz="1900" b="1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Основные понятия синтаксиса</a:t>
            </a:r>
            <a:r>
              <a:rPr kumimoji="0" lang="ru-CZ" altLang="ru-CZ" sz="1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синтаксические единицы, синтаксические отношения, синтаксические связи (и средства связи), грамматическая (синтаксическая) семантика.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ru-CZ" altLang="ru-CZ" sz="19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ru-CZ" altLang="ru-CZ" sz="1900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Единицы синтаксиса:</a:t>
            </a:r>
            <a:r>
              <a:rPr lang="ru-CZ" altLang="ru-CZ" sz="19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CZ" altLang="ru-CZ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словосочетание, предложение (простое и сложное).</a:t>
            </a:r>
            <a:endParaRPr kumimoji="0" lang="ru-CZ" altLang="ru-CZ" sz="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8901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AC165-751C-AB9B-CD8E-ABF5CB600B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68E83A93-509E-2A7B-88D0-335A57A200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283554"/>
            <a:ext cx="6358857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CZ" sz="4400" b="0" i="0" u="none" strike="noStrike" cap="none" normalizeH="0" baseline="0" dirty="0">
                <a:ln>
                  <a:noFill/>
                </a:ln>
                <a:solidFill>
                  <a:srgbClr val="191B0E"/>
                </a:solidFill>
                <a:effectLst/>
                <a:latin typeface="Times New Roman" panose="02020603050405020304" pitchFamily="18" charset="0"/>
              </a:rPr>
              <a:t>Синтаксические единицы</a:t>
            </a:r>
            <a:endParaRPr kumimoji="0" lang="ru-CZ" altLang="ru-CZ" sz="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003A2742-EFC7-D30F-DA37-042B640DC2A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371600" y="1865002"/>
            <a:ext cx="9664262" cy="3708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ru-CZ" altLang="ru-CZ" sz="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altLang="ru-CZ" sz="1900" b="1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Синтаксические единицы</a:t>
            </a:r>
            <a:r>
              <a:rPr kumimoji="0" lang="ru-RU" altLang="ru-CZ" sz="190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это конструкции, элементы, которые объединены синтаксическими связями и отношениями.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ru-RU" altLang="ru-CZ" sz="1900" i="0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ru-RU" altLang="ru-CZ" sz="1900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Типы синтаксических единиц</a:t>
            </a:r>
            <a:r>
              <a:rPr lang="ru-RU" altLang="ru-CZ" sz="19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altLang="ru-CZ" sz="19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Словоформа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lang="ru-RU" altLang="ru-CZ" sz="19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Словосочетание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altLang="ru-CZ" sz="19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Синтагма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lang="ru-RU" altLang="ru-CZ" sz="19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Предложение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altLang="ru-CZ" sz="19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Высказывание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lang="ru-RU" altLang="ru-CZ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Сложное синтаксическое целое / сверхфразовое единство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altLang="ru-CZ" sz="19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Текст </a:t>
            </a:r>
            <a:endParaRPr kumimoji="0" lang="ru-CZ" altLang="ru-CZ" sz="80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336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B263B-31AC-0311-DA72-ED9079B50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E2E37C9C-0F9B-B8E0-D1B4-3DFB35766D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283554"/>
            <a:ext cx="7002686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CZ" sz="4400" b="0" i="0" u="none" strike="noStrike" cap="none" normalizeH="0" baseline="0" dirty="0">
                <a:ln>
                  <a:noFill/>
                </a:ln>
                <a:solidFill>
                  <a:srgbClr val="191B0E"/>
                </a:solidFill>
                <a:effectLst/>
                <a:latin typeface="Times New Roman" panose="02020603050405020304" pitchFamily="18" charset="0"/>
              </a:rPr>
              <a:t>1. Словоформа (синтаксема)</a:t>
            </a:r>
            <a:endParaRPr kumimoji="0" lang="ru-CZ" altLang="ru-CZ" sz="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BDB9685-D880-1C59-F6B0-F0CE511E247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371600" y="2395918"/>
            <a:ext cx="9664262" cy="2646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ru-CZ" altLang="ru-CZ" sz="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минимальное синтаксическое построение;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строительный элемент более крупных синтаксических единиц;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 (знаменательная часть речи) в одной из его грамматических форм;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обладает смысловой и грамматической валентностью — способностью присоединять к себе другие словоформы;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предложение может быть представлено всего одной словоформой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Холодно. Оденься.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kumimoji="0" lang="ru-CZ" altLang="ru-CZ" sz="80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9181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3E038-BEA7-5AE7-736F-E3CA7ADC4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1A99B070-2955-75DA-D465-31B9EE990E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283554"/>
            <a:ext cx="4656275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CZ" sz="4400" b="0" i="0" u="none" strike="noStrike" cap="none" normalizeH="0" baseline="0" dirty="0">
                <a:ln>
                  <a:noFill/>
                </a:ln>
                <a:solidFill>
                  <a:srgbClr val="191B0E"/>
                </a:solidFill>
                <a:effectLst/>
                <a:latin typeface="Times New Roman" panose="02020603050405020304" pitchFamily="18" charset="0"/>
              </a:rPr>
              <a:t>2. Словосочетание</a:t>
            </a:r>
            <a:endParaRPr kumimoji="0" lang="ru-CZ" altLang="ru-CZ" sz="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7E051292-1293-B3F9-A9C9-690D3876B62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371600" y="2026590"/>
            <a:ext cx="9664262" cy="3385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ru-CZ" altLang="ru-CZ" sz="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грамматическое и смысловое объединение двух или более словоформ; 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служит для выражения единого понятия;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имеет предикативного значения;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основе словосочетания лежит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подчинительная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связь (согласование, управление или примыкание);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(стержневого/опорного) компонента и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зависимого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(подчиненного) компонента;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парадигма словосочетания – совокупность его грамматических видоизменений (например,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шапка Пети, шапки Пети, шапку Пети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…)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kumimoji="0" lang="ru-CZ" altLang="ru-CZ" sz="80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4688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FBD758-93C4-5027-6BF1-BFFECFFE8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9FCC4FEF-FB1D-D0AC-2B59-56256CBEA9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283554"/>
            <a:ext cx="4656275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CZ" sz="4400" b="0" i="0" u="none" strike="noStrike" cap="none" normalizeH="0" baseline="0" dirty="0">
                <a:ln>
                  <a:noFill/>
                </a:ln>
                <a:solidFill>
                  <a:srgbClr val="191B0E"/>
                </a:solidFill>
                <a:effectLst/>
                <a:latin typeface="Times New Roman" panose="02020603050405020304" pitchFamily="18" charset="0"/>
              </a:rPr>
              <a:t>2. Словосочетание</a:t>
            </a:r>
            <a:endParaRPr kumimoji="0" lang="ru-CZ" altLang="ru-CZ" sz="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D7B4F13-F79D-152A-42CA-BBD9F57A5B8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371600" y="1349482"/>
            <a:ext cx="9664262" cy="4739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Типы словосочетаний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степени слияния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свободные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(сохраняются лексические значения входящих в него слов, например,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писать письмо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 </a:t>
            </a:r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несвободные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нечленимое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целое, выполняющее единую синтаксическую функцию, например,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 внутреннего сгорания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количеству компонентов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простые (2 синтаксических компонента) и сложные (3 и более);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от лексико-грамматических свойств опорного слова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именные, глагольные и наречные.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kumimoji="0" lang="ru-CZ" altLang="ru-CZ" sz="80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подчинительной связи в словосочетаниях: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согласование;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управление;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примыкание.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ru-RU" altLang="ru-CZ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kumimoji="0" lang="ru-CZ" altLang="ru-CZ" sz="18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774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398F0-0B4D-63A1-066B-A4408838F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C157B44F-EEEF-9EA0-D535-C9EFBB87E5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283554"/>
            <a:ext cx="3059235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CZ" sz="4400" b="0" i="0" u="none" strike="noStrike" cap="none" normalizeH="0" baseline="0" dirty="0">
                <a:ln>
                  <a:noFill/>
                </a:ln>
                <a:solidFill>
                  <a:srgbClr val="191B0E"/>
                </a:solidFill>
                <a:effectLst/>
                <a:latin typeface="Times New Roman" panose="02020603050405020304" pitchFamily="18" charset="0"/>
              </a:rPr>
              <a:t>3. Синтагма</a:t>
            </a:r>
            <a:endParaRPr kumimoji="0" lang="ru-CZ" altLang="ru-CZ" sz="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96375945-5DC2-01DE-B05A-34135D5D2E1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371600" y="1472591"/>
            <a:ext cx="9664262" cy="449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ru-CZ" altLang="ru-CZ" sz="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словосочетание, представляющее собой цельную синтаксическую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интонационно-смысловую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единицу;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состоять из одного слова, группы слов и предложения;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выделяются в предложении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интонационно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 помощи паузы между смысловыми отрезками речи;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предложения из четырех синтагм: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Три девицы / под окном / пряли / поздно вечерком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сравнению с простым словосочетанием синтагма – более сложная и законченная лингвистическая конструкция, всегда оформлена интонационно, в ряде случаев может совпадать со словосочетанием;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словосочетание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грамматическая единица, а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синтагма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единица речи;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примеры: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вот в воскресенье / мы отправились в кино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был рад, что встретил тебя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kumimoji="0" lang="ru-CZ" altLang="ru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3461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667C1C-7734-7B9D-0BF2-E061502F76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BD07EE94-8493-D0A9-BB2C-953A832789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283554"/>
            <a:ext cx="4235518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CZ" dirty="0">
                <a:solidFill>
                  <a:srgbClr val="191B0E"/>
                </a:solidFill>
                <a:latin typeface="Times New Roman" panose="02020603050405020304" pitchFamily="18" charset="0"/>
              </a:rPr>
              <a:t>4</a:t>
            </a:r>
            <a:r>
              <a:rPr kumimoji="0" lang="ru-RU" altLang="ru-CZ" sz="4400" b="0" i="0" u="none" strike="noStrike" cap="none" normalizeH="0" baseline="0" dirty="0">
                <a:ln>
                  <a:noFill/>
                </a:ln>
                <a:solidFill>
                  <a:srgbClr val="191B0E"/>
                </a:solidFill>
                <a:effectLst/>
                <a:latin typeface="Times New Roman" panose="02020603050405020304" pitchFamily="18" charset="0"/>
              </a:rPr>
              <a:t>. Высказывание</a:t>
            </a:r>
            <a:endParaRPr kumimoji="0" lang="ru-CZ" altLang="ru-CZ" sz="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768B17B0-A91A-621B-534D-FF2AE321B8D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371600" y="2549811"/>
            <a:ext cx="9664262" cy="2339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ru-CZ" altLang="ru-CZ" sz="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минимальная относительно целостная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единица речевого общения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(речевой отрезок, относительно законченный по интонации и по смыслу);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единица устной речи (по аналогии с предложением в письменной);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привязано к определенному отправителю, получателю, цели, ситуации;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конкретный экземпляр предложения в речи (некоторые лингвисты считают его уже предложения, а некоторые – шире).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kumimoji="0" lang="ru-CZ" altLang="ru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222985"/>
      </p:ext>
    </p:extLst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Уголки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Уголки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Уголки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Уголки">
    <a:dk1>
      <a:sysClr val="windowText" lastClr="000000"/>
    </a:dk1>
    <a:lt1>
      <a:sysClr val="window" lastClr="FFFFFF"/>
    </a:lt1>
    <a:dk2>
      <a:srgbClr val="191B0E"/>
    </a:dk2>
    <a:lt2>
      <a:srgbClr val="EFEDE3"/>
    </a:lt2>
    <a:accent1>
      <a:srgbClr val="8C8D86"/>
    </a:accent1>
    <a:accent2>
      <a:srgbClr val="E6C069"/>
    </a:accent2>
    <a:accent3>
      <a:srgbClr val="897B61"/>
    </a:accent3>
    <a:accent4>
      <a:srgbClr val="8DAB8E"/>
    </a:accent4>
    <a:accent5>
      <a:srgbClr val="77A2BB"/>
    </a:accent5>
    <a:accent6>
      <a:srgbClr val="E28394"/>
    </a:accent6>
    <a:hlink>
      <a:srgbClr val="77A2BB"/>
    </a:hlink>
    <a:folHlink>
      <a:srgbClr val="957A99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7600</TotalTime>
  <Words>1757</Words>
  <Application>Microsoft Macintosh PowerPoint</Application>
  <PresentationFormat>Широкоэкранный</PresentationFormat>
  <Paragraphs>219</Paragraphs>
  <Slides>21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Aptos</vt:lpstr>
      <vt:lpstr>Arial</vt:lpstr>
      <vt:lpstr>Franklin Gothic Book</vt:lpstr>
      <vt:lpstr>Times New Roman</vt:lpstr>
      <vt:lpstr>Wingdings</vt:lpstr>
      <vt:lpstr>Уголки</vt:lpstr>
      <vt:lpstr> СИНТАКСИС. ВВЕДЕНИЕ И ОСНОВНЫЕ ПОНЯТИЯ. </vt:lpstr>
      <vt:lpstr> Разделы грамматики как науки </vt:lpstr>
      <vt:lpstr> Единицы, предмет и понятия синтаксиса </vt:lpstr>
      <vt:lpstr> Синтаксические единицы </vt:lpstr>
      <vt:lpstr> 1. Словоформа (синтаксема) </vt:lpstr>
      <vt:lpstr> 2. Словосочетание </vt:lpstr>
      <vt:lpstr> 2. Словосочетание </vt:lpstr>
      <vt:lpstr> 3. Синтагма </vt:lpstr>
      <vt:lpstr> 4. Высказывание </vt:lpstr>
      <vt:lpstr> 5. Предложение </vt:lpstr>
      <vt:lpstr> 6. Сложное синтаксическое целое / сверхфразовое единство </vt:lpstr>
      <vt:lpstr> 7. Текст </vt:lpstr>
      <vt:lpstr> Синтаксические связи и отношения </vt:lpstr>
      <vt:lpstr> Сочинительная связь </vt:lpstr>
      <vt:lpstr> Подчинительная связь </vt:lpstr>
      <vt:lpstr> Виды подчинительной связи </vt:lpstr>
      <vt:lpstr>Синтаксическая система РЯ в сопоставлении с системой ЧЯ</vt:lpstr>
      <vt:lpstr>1. ЧЯ vs РЯ</vt:lpstr>
      <vt:lpstr>2. ЧЯ vs РЯ</vt:lpstr>
      <vt:lpstr>3. ЧЯ vs РЯ</vt:lpstr>
      <vt:lpstr>3. ЧЯ vs РЯ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MM</dc:creator>
  <cp:lastModifiedBy>MM</cp:lastModifiedBy>
  <cp:revision>8</cp:revision>
  <cp:lastPrinted>2026-02-17T01:34:00Z</cp:lastPrinted>
  <dcterms:created xsi:type="dcterms:W3CDTF">2026-02-15T22:10:00Z</dcterms:created>
  <dcterms:modified xsi:type="dcterms:W3CDTF">2026-02-25T17:48:08Z</dcterms:modified>
</cp:coreProperties>
</file>