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8"/>
    <p:restoredTop sz="86399"/>
  </p:normalViewPr>
  <p:slideViewPr>
    <p:cSldViewPr snapToGrid="0" snapToObjects="1">
      <p:cViewPr varScale="1">
        <p:scale>
          <a:sx n="96" d="100"/>
          <a:sy n="96" d="100"/>
        </p:scale>
        <p:origin x="1464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8F2D-52C9-6949-B760-BCCDB28D9491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D9059-FAE5-564B-AC5D-4F033E7AC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28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4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1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752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34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5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D9059-FAE5-564B-AC5D-4F033E7AC93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65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F1BD9-0120-4C45-89AC-71482D748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Maß</a:t>
            </a:r>
            <a:r>
              <a:rPr lang="cs-CZ" dirty="0"/>
              <a:t>-, </a:t>
            </a:r>
            <a:r>
              <a:rPr lang="cs-CZ" dirty="0" err="1"/>
              <a:t>Menge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Behälterbezeichnungen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66237D-B825-4740-AFB5-E2C535505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Daniel Starosta</a:t>
            </a:r>
          </a:p>
        </p:txBody>
      </p:sp>
    </p:spTree>
    <p:extLst>
      <p:ext uri="{BB962C8B-B14F-4D97-AF65-F5344CB8AC3E}">
        <p14:creationId xmlns:p14="http://schemas.microsoft.com/office/powerpoint/2010/main" val="152892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FEED8-66DA-C44C-85D5-82D1C467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Maß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Mengebezeichnungen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7ED14-BCBC-3C4D-B0BE-EAF8EF66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Pluralform bilden nicht die Abstrakta, Stoffnamen und </a:t>
            </a:r>
            <a:r>
              <a:rPr lang="de-DE" dirty="0" err="1"/>
              <a:t>Kolektiva</a:t>
            </a:r>
            <a:r>
              <a:rPr lang="de-DE" dirty="0"/>
              <a:t>. </a:t>
            </a:r>
          </a:p>
          <a:p>
            <a:pPr lvl="1"/>
            <a:r>
              <a:rPr lang="de-DE" dirty="0"/>
              <a:t>Die Geduld, s Fleisch, s Obst </a:t>
            </a:r>
          </a:p>
          <a:p>
            <a:r>
              <a:rPr lang="de-DE" dirty="0"/>
              <a:t>2 Konstruktionen </a:t>
            </a:r>
          </a:p>
          <a:p>
            <a:pPr lvl="1"/>
            <a:r>
              <a:rPr lang="de-DE" dirty="0"/>
              <a:t>Messkonstruktion - Gramm, Meter, Kilogramm, Prozent (Maß)</a:t>
            </a:r>
          </a:p>
          <a:p>
            <a:pPr lvl="1"/>
            <a:r>
              <a:rPr lang="de-DE" dirty="0"/>
              <a:t>Zählkonstruktion – Millionen, Duzend, Hundert (Menge)</a:t>
            </a:r>
          </a:p>
          <a:p>
            <a:r>
              <a:rPr lang="de-DE" dirty="0"/>
              <a:t>Maßbezeichnungen – geometrische Merkmale in technischen Zeichnungen </a:t>
            </a:r>
          </a:p>
          <a:p>
            <a:pPr lvl="1"/>
            <a:r>
              <a:rPr lang="de-DE" dirty="0"/>
              <a:t>hundert Kilogramm</a:t>
            </a:r>
          </a:p>
          <a:p>
            <a:pPr lvl="1"/>
            <a:r>
              <a:rPr lang="de-DE" dirty="0"/>
              <a:t>fünf Prozent</a:t>
            </a:r>
          </a:p>
          <a:p>
            <a:r>
              <a:rPr lang="de-DE" dirty="0"/>
              <a:t>Behälterbezeichnungen – Teller, Topf, Schachtel, Löffel, Dose </a:t>
            </a:r>
          </a:p>
        </p:txBody>
      </p:sp>
    </p:spTree>
    <p:extLst>
      <p:ext uri="{BB962C8B-B14F-4D97-AF65-F5344CB8AC3E}">
        <p14:creationId xmlns:p14="http://schemas.microsoft.com/office/powerpoint/2010/main" val="420839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E74B9-7EB0-0149-A1BD-D9566AF4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Unterlassung der Pluralflexion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A0AE4-6417-7244-99C9-D74A2EAF6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Formale Besonderheit</a:t>
            </a:r>
          </a:p>
          <a:p>
            <a:pPr lvl="1"/>
            <a:r>
              <a:rPr lang="de-DE" dirty="0"/>
              <a:t>Unterlassung der Pluralflexion</a:t>
            </a:r>
          </a:p>
          <a:p>
            <a:pPr lvl="2"/>
            <a:r>
              <a:rPr lang="de-DE" dirty="0"/>
              <a:t>200 Gramm (Gramme) Mehl </a:t>
            </a:r>
          </a:p>
          <a:p>
            <a:pPr lvl="2"/>
            <a:r>
              <a:rPr lang="de-DE" dirty="0"/>
              <a:t>3 Pfund (Pfunde) Rinderbraten</a:t>
            </a:r>
          </a:p>
          <a:p>
            <a:r>
              <a:rPr lang="de-DE" dirty="0"/>
              <a:t>Pluralformen erscheinen allenfalls im Gebrauch ohne das Gemessene </a:t>
            </a:r>
          </a:p>
          <a:p>
            <a:pPr lvl="1"/>
            <a:r>
              <a:rPr lang="de-DE" dirty="0"/>
              <a:t>Sie will ein paar Pfunde abnehmen. </a:t>
            </a:r>
          </a:p>
          <a:p>
            <a:pPr lvl="1"/>
            <a:r>
              <a:rPr lang="de-DE" dirty="0"/>
              <a:t>Und trotzdem lassen sich auch beim Flug nach Ägypten einige Prozente sparen.</a:t>
            </a:r>
          </a:p>
          <a:p>
            <a:r>
              <a:rPr lang="de-DE" dirty="0"/>
              <a:t>Das Dativ-Plural-</a:t>
            </a:r>
            <a:r>
              <a:rPr lang="de-DE" dirty="0" err="1"/>
              <a:t>n</a:t>
            </a:r>
            <a:r>
              <a:rPr lang="de-DE" dirty="0"/>
              <a:t> kann nicht an Singularformen angeführt werden. 	</a:t>
            </a:r>
          </a:p>
          <a:p>
            <a:pPr lvl="1"/>
            <a:r>
              <a:rPr lang="de-DE" dirty="0"/>
              <a:t>Mit fünf Gramm, mit 60 Prozent </a:t>
            </a:r>
          </a:p>
          <a:p>
            <a:r>
              <a:rPr lang="de-DE" dirty="0"/>
              <a:t>Bezeichnungen mit einem unbetonten Wortausgang auf –</a:t>
            </a:r>
            <a:r>
              <a:rPr lang="de-DE" dirty="0" err="1"/>
              <a:t>el</a:t>
            </a:r>
            <a:r>
              <a:rPr lang="de-DE" dirty="0"/>
              <a:t> oder -er</a:t>
            </a:r>
          </a:p>
          <a:p>
            <a:pPr lvl="1"/>
            <a:r>
              <a:rPr lang="de-DE" dirty="0"/>
              <a:t>Liter/Litern</a:t>
            </a:r>
          </a:p>
          <a:p>
            <a:pPr lvl="1"/>
            <a:r>
              <a:rPr lang="de-DE" dirty="0"/>
              <a:t>Meter/Metern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54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B07B6-03DF-1647-B47E-236531D0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Umgansgsprache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6C78C-C2D6-E045-9BC0-45B1EBD9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Meine Mutter ist 45 (= 45 Jahre alt).</a:t>
            </a:r>
          </a:p>
          <a:p>
            <a:r>
              <a:rPr lang="de-DE" dirty="0"/>
              <a:t>Er wiegt fast achtzig (= fast achtzig Kilogramm).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655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7218B-132D-1641-81B6-C7AE750A4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Zeitangaben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457F0-0BA6-9C41-8464-2B818855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Immer Pluralform – erhalten auch sie das Dativ-Plural-</a:t>
            </a:r>
            <a:r>
              <a:rPr lang="de-DE" dirty="0" err="1"/>
              <a:t>n</a:t>
            </a:r>
            <a:endParaRPr lang="de-DE" dirty="0"/>
          </a:p>
          <a:p>
            <a:pPr lvl="1"/>
            <a:r>
              <a:rPr lang="de-DE" dirty="0"/>
              <a:t>Er ist 30 Jahre alt.</a:t>
            </a:r>
          </a:p>
          <a:p>
            <a:pPr lvl="1"/>
            <a:r>
              <a:rPr lang="de-DE" dirty="0"/>
              <a:t>Nach 9 </a:t>
            </a:r>
            <a:r>
              <a:rPr lang="de-DE"/>
              <a:t>Monaten Warten </a:t>
            </a:r>
            <a:r>
              <a:rPr lang="de-DE" dirty="0"/>
              <a:t>bekam er einen neuen Bescheid.</a:t>
            </a:r>
          </a:p>
        </p:txBody>
      </p:sp>
    </p:spTree>
    <p:extLst>
      <p:ext uri="{BB962C8B-B14F-4D97-AF65-F5344CB8AC3E}">
        <p14:creationId xmlns:p14="http://schemas.microsoft.com/office/powerpoint/2010/main" val="64176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BB40C-0501-2741-A8FB-878B6CBA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Feminine</a:t>
            </a:r>
            <a:r>
              <a:rPr lang="cs-CZ" dirty="0"/>
              <a:t> </a:t>
            </a:r>
            <a:r>
              <a:rPr lang="cs-CZ" dirty="0" err="1"/>
              <a:t>Maß</a:t>
            </a:r>
            <a:r>
              <a:rPr lang="cs-CZ" dirty="0"/>
              <a:t>-, </a:t>
            </a:r>
            <a:r>
              <a:rPr lang="cs-CZ" dirty="0" err="1"/>
              <a:t>Menge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Behälterbezeichnungen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671CA-FF88-744A-A609-05D967C3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Pluralendung –en/</a:t>
            </a:r>
            <a:r>
              <a:rPr lang="de-DE" dirty="0" err="1"/>
              <a:t>n</a:t>
            </a:r>
            <a:r>
              <a:rPr lang="de-DE" dirty="0"/>
              <a:t> fällt nicht weg. </a:t>
            </a:r>
          </a:p>
          <a:p>
            <a:pPr lvl="1"/>
            <a:r>
              <a:rPr lang="de-DE" dirty="0"/>
              <a:t>Drei Ellen Stoff, 6 Flaschen Wein, 5 Schachteln Bonbons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Ausnahme – die Faust, die Maß </a:t>
            </a:r>
          </a:p>
          <a:p>
            <a:pPr lvl="1"/>
            <a:r>
              <a:rPr lang="de-DE" dirty="0"/>
              <a:t>Es war ein mehr als zwei Faust großes </a:t>
            </a:r>
            <a:r>
              <a:rPr lang="de-DE" dirty="0" err="1"/>
              <a:t>Erzstück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025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60431-3CA9-9447-94BE-9F2F6C40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81378-2D84-F24C-91F7-A260923D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DUDEN (92016): Die </a:t>
            </a:r>
            <a:r>
              <a:rPr lang="cs-CZ" dirty="0" err="1"/>
              <a:t>Grammatik</a:t>
            </a:r>
            <a:r>
              <a:rPr lang="cs-CZ" dirty="0"/>
              <a:t>, </a:t>
            </a:r>
            <a:r>
              <a:rPr lang="cs-CZ" dirty="0" err="1"/>
              <a:t>Bd</a:t>
            </a:r>
            <a:r>
              <a:rPr lang="cs-CZ" dirty="0"/>
              <a:t>. 4. </a:t>
            </a:r>
            <a:r>
              <a:rPr lang="cs-CZ" dirty="0" err="1"/>
              <a:t>Berlin</a:t>
            </a:r>
            <a:r>
              <a:rPr lang="cs-CZ" dirty="0"/>
              <a:t>: </a:t>
            </a:r>
            <a:r>
              <a:rPr lang="cs-CZ" dirty="0" err="1"/>
              <a:t>Dudenverlag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05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0D0B1-0E09-0948-A3FF-B2BA7ACF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Danke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Aufmerksamkeit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96E8A-059C-4A42-92D1-3D2CD5040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05847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148</TotalTime>
  <Words>271</Words>
  <Application>Microsoft Macintosh PowerPoint</Application>
  <PresentationFormat>Širokoúhlá obrazovka</PresentationFormat>
  <Paragraphs>48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Maß-, Menge- und Behälterbezeichnungen </vt:lpstr>
      <vt:lpstr>Maß- und Mengebezeichnungen </vt:lpstr>
      <vt:lpstr>Unterlassung der Pluralflexion </vt:lpstr>
      <vt:lpstr>Umgansgsprache</vt:lpstr>
      <vt:lpstr>Zeitangaben</vt:lpstr>
      <vt:lpstr>Feminine Maß-, Menge- und Behälterbezeichnungen</vt:lpstr>
      <vt:lpstr>Quellen</vt:lpstr>
      <vt:lpstr>Danke für ihre Aufmerksamkeit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Maß-, Menge- und Behälterbezeichnungen </dc:title>
  <dc:creator>Starosta, Daniel</dc:creator>
  <cp:lastModifiedBy>Starosta, Daniel</cp:lastModifiedBy>
  <cp:revision>11</cp:revision>
  <dcterms:created xsi:type="dcterms:W3CDTF">2022-03-21T11:29:23Z</dcterms:created>
  <dcterms:modified xsi:type="dcterms:W3CDTF">2022-03-30T19:32:38Z</dcterms:modified>
</cp:coreProperties>
</file>