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0" r:id="rId4"/>
    <p:sldId id="258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48"/>
    <p:restoredTop sz="86399"/>
  </p:normalViewPr>
  <p:slideViewPr>
    <p:cSldViewPr snapToGrid="0" snapToObjects="1">
      <p:cViewPr varScale="1">
        <p:scale>
          <a:sx n="96" d="100"/>
          <a:sy n="96" d="100"/>
        </p:scale>
        <p:origin x="1464" y="1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498F2D-52C9-6949-B760-BCCDB28D9491}" type="datetimeFigureOut">
              <a:rPr lang="cs-CZ" smtClean="0"/>
              <a:t>30.03.2022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5D9059-FAE5-564B-AC5D-4F033E7AC9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9286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5D9059-FAE5-564B-AC5D-4F033E7AC93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3047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5D9059-FAE5-564B-AC5D-4F033E7AC933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5818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5D9059-FAE5-564B-AC5D-4F033E7AC933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47521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5D9059-FAE5-564B-AC5D-4F033E7AC933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4342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5D9059-FAE5-564B-AC5D-4F033E7AC933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92521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5D9059-FAE5-564B-AC5D-4F033E7AC933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9656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3/30/22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3/30/22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3/30/22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3/30/22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0F1BD9-0120-4C45-89AC-71482D7480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Maß</a:t>
            </a:r>
            <a:r>
              <a:rPr lang="cs-CZ" dirty="0"/>
              <a:t>-, </a:t>
            </a:r>
            <a:r>
              <a:rPr lang="cs-CZ" dirty="0" err="1"/>
              <a:t>Menge</a:t>
            </a:r>
            <a:r>
              <a:rPr lang="cs-CZ" dirty="0"/>
              <a:t>-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Behälterbezeichnungen</a:t>
            </a:r>
            <a:r>
              <a:rPr lang="cs-CZ" dirty="0"/>
              <a:t>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E66237D-B825-4740-AFB5-E2C5355050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Daniel Starosta</a:t>
            </a:r>
          </a:p>
        </p:txBody>
      </p:sp>
    </p:spTree>
    <p:extLst>
      <p:ext uri="{BB962C8B-B14F-4D97-AF65-F5344CB8AC3E}">
        <p14:creationId xmlns:p14="http://schemas.microsoft.com/office/powerpoint/2010/main" val="1528920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AFEED8-66DA-C44C-85D5-82D1C4679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Maß</a:t>
            </a:r>
            <a:r>
              <a:rPr lang="cs-CZ" dirty="0"/>
              <a:t>-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Mengebezeichnungen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27ED14-BCBC-3C4D-B0BE-EAF8EF668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Die Pluralform bilden nicht die Abstrakta, Stoffnamen und </a:t>
            </a:r>
            <a:r>
              <a:rPr lang="de-DE" dirty="0" err="1"/>
              <a:t>Kolektiva</a:t>
            </a:r>
            <a:r>
              <a:rPr lang="de-DE" dirty="0"/>
              <a:t>. </a:t>
            </a:r>
          </a:p>
          <a:p>
            <a:pPr lvl="1"/>
            <a:r>
              <a:rPr lang="de-DE" dirty="0"/>
              <a:t>Die Geduld, s Fleisch, s Obst </a:t>
            </a:r>
          </a:p>
          <a:p>
            <a:r>
              <a:rPr lang="de-DE" dirty="0"/>
              <a:t>2 Konstruktionen </a:t>
            </a:r>
          </a:p>
          <a:p>
            <a:pPr lvl="1"/>
            <a:r>
              <a:rPr lang="de-DE" dirty="0"/>
              <a:t>Messkonstruktion - Gramm, Meter, Kilogramm, Prozent (Maß)</a:t>
            </a:r>
          </a:p>
          <a:p>
            <a:pPr lvl="1"/>
            <a:r>
              <a:rPr lang="de-DE" dirty="0"/>
              <a:t>Zählkonstruktion – Millionen, Duzend, Hundert (Menge)</a:t>
            </a:r>
          </a:p>
          <a:p>
            <a:r>
              <a:rPr lang="de-DE" dirty="0"/>
              <a:t>Maßbezeichnungen – geometrische Merkmale in technischen Zeichnungen </a:t>
            </a:r>
          </a:p>
          <a:p>
            <a:pPr lvl="1"/>
            <a:r>
              <a:rPr lang="de-DE" dirty="0"/>
              <a:t>hundert Kilogramm</a:t>
            </a:r>
          </a:p>
          <a:p>
            <a:pPr lvl="1"/>
            <a:r>
              <a:rPr lang="de-DE" dirty="0"/>
              <a:t>fünf Prozent</a:t>
            </a:r>
          </a:p>
          <a:p>
            <a:r>
              <a:rPr lang="de-DE" dirty="0"/>
              <a:t>Behälterbezeichnungen – Teller, Topf, Schachtel, Löffel, Dose </a:t>
            </a:r>
          </a:p>
        </p:txBody>
      </p:sp>
    </p:spTree>
    <p:extLst>
      <p:ext uri="{BB962C8B-B14F-4D97-AF65-F5344CB8AC3E}">
        <p14:creationId xmlns:p14="http://schemas.microsoft.com/office/powerpoint/2010/main" val="4208396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CE74B9-7EB0-0149-A1BD-D9566AF41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Unterlassung der Pluralflexion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5A0AE4-6417-7244-99C9-D74A2EAF6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/>
              <a:t>Formale Besonderheit</a:t>
            </a:r>
          </a:p>
          <a:p>
            <a:pPr lvl="1"/>
            <a:r>
              <a:rPr lang="de-DE" dirty="0"/>
              <a:t>Unterlassung der Pluralflexion</a:t>
            </a:r>
          </a:p>
          <a:p>
            <a:pPr lvl="2"/>
            <a:r>
              <a:rPr lang="de-DE" dirty="0"/>
              <a:t>200 Gramm (Gramme) Mehl </a:t>
            </a:r>
          </a:p>
          <a:p>
            <a:pPr lvl="2"/>
            <a:r>
              <a:rPr lang="de-DE" dirty="0"/>
              <a:t>3 Pfund (Pfunde) Rinderbraten</a:t>
            </a:r>
          </a:p>
          <a:p>
            <a:r>
              <a:rPr lang="de-DE" dirty="0"/>
              <a:t>Pluralformen erscheinen allenfalls im Gebrauch ohne das Gemessene </a:t>
            </a:r>
          </a:p>
          <a:p>
            <a:pPr lvl="1"/>
            <a:r>
              <a:rPr lang="de-DE" dirty="0"/>
              <a:t>Sie will ein paar Pfunde abnehmen. </a:t>
            </a:r>
          </a:p>
          <a:p>
            <a:pPr lvl="1"/>
            <a:r>
              <a:rPr lang="de-DE" dirty="0"/>
              <a:t>Und trotzdem lassen sich auch beim Flug nach Ägypten einige Prozente sparen.</a:t>
            </a:r>
          </a:p>
          <a:p>
            <a:r>
              <a:rPr lang="de-DE" dirty="0"/>
              <a:t>Das Dativ-Plural-</a:t>
            </a:r>
            <a:r>
              <a:rPr lang="de-DE" dirty="0" err="1"/>
              <a:t>n</a:t>
            </a:r>
            <a:r>
              <a:rPr lang="de-DE" dirty="0"/>
              <a:t> kann nicht an Singularformen angeführt werden. 	</a:t>
            </a:r>
          </a:p>
          <a:p>
            <a:pPr lvl="1"/>
            <a:r>
              <a:rPr lang="de-DE" dirty="0"/>
              <a:t>Mit fünf Gramm, mit 60 Prozent </a:t>
            </a:r>
          </a:p>
          <a:p>
            <a:r>
              <a:rPr lang="de-DE" dirty="0"/>
              <a:t>Bezeichnungen mit einem unbetonten Wortausgang auf –</a:t>
            </a:r>
            <a:r>
              <a:rPr lang="de-DE" dirty="0" err="1"/>
              <a:t>el</a:t>
            </a:r>
            <a:r>
              <a:rPr lang="de-DE" dirty="0"/>
              <a:t> oder -er</a:t>
            </a:r>
          </a:p>
          <a:p>
            <a:pPr lvl="1"/>
            <a:r>
              <a:rPr lang="de-DE" dirty="0"/>
              <a:t>Liter/Litern</a:t>
            </a:r>
          </a:p>
          <a:p>
            <a:pPr lvl="1"/>
            <a:r>
              <a:rPr lang="de-DE" dirty="0"/>
              <a:t>Meter/Metern</a:t>
            </a:r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60541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1B07B6-03DF-1647-B47E-236531D02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Umgansgsprache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46C78C-C2D6-E045-9BC0-45B1EBD92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Meine Mutter ist 45 (= 45 Jahre alt).</a:t>
            </a:r>
          </a:p>
          <a:p>
            <a:r>
              <a:rPr lang="de-DE" dirty="0"/>
              <a:t>Er wiegt fast achtzig (= fast achtzig Kilogramm).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06555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57218B-132D-1641-81B6-C7AE750A4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Zeitangaben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3457F0-0BA6-9C41-8464-2B8188559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Immer Pluralform – erhalten auch sie das Dativ-Plural-</a:t>
            </a:r>
            <a:r>
              <a:rPr lang="de-DE" dirty="0" err="1"/>
              <a:t>n</a:t>
            </a:r>
            <a:endParaRPr lang="de-DE" dirty="0"/>
          </a:p>
          <a:p>
            <a:pPr lvl="1"/>
            <a:r>
              <a:rPr lang="de-DE" dirty="0"/>
              <a:t>Er ist 30 Jahre alt.</a:t>
            </a:r>
          </a:p>
          <a:p>
            <a:pPr lvl="1"/>
            <a:r>
              <a:rPr lang="de-DE" dirty="0"/>
              <a:t>Nach 9 </a:t>
            </a:r>
            <a:r>
              <a:rPr lang="de-DE"/>
              <a:t>Monaten Warten </a:t>
            </a:r>
            <a:r>
              <a:rPr lang="de-DE" dirty="0"/>
              <a:t>bekam er einen neuen Bescheid.</a:t>
            </a:r>
          </a:p>
        </p:txBody>
      </p:sp>
    </p:spTree>
    <p:extLst>
      <p:ext uri="{BB962C8B-B14F-4D97-AF65-F5344CB8AC3E}">
        <p14:creationId xmlns:p14="http://schemas.microsoft.com/office/powerpoint/2010/main" val="641764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BBB40C-0501-2741-A8FB-878B6CBAB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Feminine</a:t>
            </a:r>
            <a:r>
              <a:rPr lang="cs-CZ" dirty="0"/>
              <a:t> </a:t>
            </a:r>
            <a:r>
              <a:rPr lang="cs-CZ" dirty="0" err="1"/>
              <a:t>Maß</a:t>
            </a:r>
            <a:r>
              <a:rPr lang="cs-CZ" dirty="0"/>
              <a:t>-, </a:t>
            </a:r>
            <a:r>
              <a:rPr lang="cs-CZ" dirty="0" err="1"/>
              <a:t>Menge</a:t>
            </a:r>
            <a:r>
              <a:rPr lang="cs-CZ" dirty="0"/>
              <a:t>-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Behälterbezeichnungen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1671CA-FF88-744A-A609-05D967C33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Die Pluralendung –en/</a:t>
            </a:r>
            <a:r>
              <a:rPr lang="de-DE" dirty="0" err="1"/>
              <a:t>n</a:t>
            </a:r>
            <a:r>
              <a:rPr lang="de-DE" dirty="0"/>
              <a:t> fällt nicht weg. </a:t>
            </a:r>
          </a:p>
          <a:p>
            <a:pPr lvl="1"/>
            <a:r>
              <a:rPr lang="de-DE" dirty="0"/>
              <a:t>Drei Ellen Stoff, 6 Flaschen Wein, 5 Schachteln Bonbons </a:t>
            </a:r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Ausnahme – die Faust, die Maß </a:t>
            </a:r>
          </a:p>
          <a:p>
            <a:pPr lvl="1"/>
            <a:r>
              <a:rPr lang="de-DE" dirty="0"/>
              <a:t>Es war ein mehr als zwei Faust großes </a:t>
            </a:r>
            <a:r>
              <a:rPr lang="de-DE" dirty="0" err="1"/>
              <a:t>Erzstück</a:t>
            </a:r>
            <a:r>
              <a:rPr lang="de-DE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70259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060431-3CA9-9447-94BE-9F2F6C403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Quellen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C81378-2D84-F24C-91F7-A260923DA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DUDEN (92016): Die </a:t>
            </a:r>
            <a:r>
              <a:rPr lang="cs-CZ" dirty="0" err="1"/>
              <a:t>Grammatik</a:t>
            </a:r>
            <a:r>
              <a:rPr lang="cs-CZ" dirty="0"/>
              <a:t>, </a:t>
            </a:r>
            <a:r>
              <a:rPr lang="cs-CZ" dirty="0" err="1"/>
              <a:t>Bd</a:t>
            </a:r>
            <a:r>
              <a:rPr lang="cs-CZ" dirty="0"/>
              <a:t>. 4. </a:t>
            </a:r>
            <a:r>
              <a:rPr lang="cs-CZ" dirty="0" err="1"/>
              <a:t>Berlin</a:t>
            </a:r>
            <a:r>
              <a:rPr lang="cs-CZ" dirty="0"/>
              <a:t>: </a:t>
            </a:r>
            <a:r>
              <a:rPr lang="cs-CZ" dirty="0" err="1"/>
              <a:t>Dudenverlag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5056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10D0B1-0E09-0948-A3FF-B2BA7ACFE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Danke</a:t>
            </a:r>
            <a:r>
              <a:rPr lang="cs-CZ" dirty="0"/>
              <a:t>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ihre</a:t>
            </a:r>
            <a:r>
              <a:rPr lang="cs-CZ" dirty="0"/>
              <a:t> </a:t>
            </a:r>
            <a:r>
              <a:rPr lang="cs-CZ" dirty="0" err="1"/>
              <a:t>Aufmerksamkeit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E96E8A-059C-4A42-92D1-3D2CD5040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3058479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Fazeta</Template>
  <TotalTime>148</TotalTime>
  <Words>271</Words>
  <Application>Microsoft Macintosh PowerPoint</Application>
  <PresentationFormat>Širokoúhlá obrazovka</PresentationFormat>
  <Paragraphs>48</Paragraphs>
  <Slides>8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Fazeta</vt:lpstr>
      <vt:lpstr>Maß-, Menge- und Behälterbezeichnungen </vt:lpstr>
      <vt:lpstr>Maß- und Mengebezeichnungen </vt:lpstr>
      <vt:lpstr>Unterlassung der Pluralflexion </vt:lpstr>
      <vt:lpstr>Umgansgsprache</vt:lpstr>
      <vt:lpstr>Zeitangaben</vt:lpstr>
      <vt:lpstr>Feminine Maß-, Menge- und Behälterbezeichnungen</vt:lpstr>
      <vt:lpstr>Quellen</vt:lpstr>
      <vt:lpstr>Danke für ihre Aufmerksamkeit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Maß-, Menge- und Behälterbezeichnungen </dc:title>
  <dc:creator>Starosta, Daniel</dc:creator>
  <cp:lastModifiedBy>Starosta, Daniel</cp:lastModifiedBy>
  <cp:revision>11</cp:revision>
  <dcterms:created xsi:type="dcterms:W3CDTF">2022-03-21T11:29:23Z</dcterms:created>
  <dcterms:modified xsi:type="dcterms:W3CDTF">2022-03-30T19:32:38Z</dcterms:modified>
</cp:coreProperties>
</file>