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38" r:id="rId3"/>
    <p:sldId id="324" r:id="rId4"/>
    <p:sldId id="325" r:id="rId5"/>
    <p:sldId id="326" r:id="rId6"/>
    <p:sldId id="336" r:id="rId7"/>
    <p:sldId id="339" r:id="rId8"/>
    <p:sldId id="337" r:id="rId9"/>
    <p:sldId id="331" r:id="rId10"/>
    <p:sldId id="328" r:id="rId11"/>
    <p:sldId id="327" r:id="rId12"/>
    <p:sldId id="329" r:id="rId13"/>
    <p:sldId id="34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morfologie: adverbia, synsémantika a citoslovce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46"/>
    </mc:Choice>
    <mc:Fallback xmlns="">
      <p:transition spd="slow" advTm="184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9"/>
            <a:ext cx="7886701" cy="99122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parataktické spojky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3" y="1457354"/>
            <a:ext cx="10614990" cy="471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spojky slučovací</a:t>
            </a:r>
            <a:r>
              <a:rPr lang="cs-CZ" dirty="0"/>
              <a:t> – </a:t>
            </a:r>
            <a:r>
              <a:rPr lang="cs-CZ" i="1" dirty="0"/>
              <a:t>a, i, ani, nebo, či, přímo, nadto, ani </a:t>
            </a:r>
            <a:r>
              <a:rPr lang="cs-CZ" dirty="0"/>
              <a:t>– </a:t>
            </a:r>
            <a:r>
              <a:rPr lang="cs-CZ" i="1" dirty="0"/>
              <a:t>ani, jak </a:t>
            </a:r>
            <a:r>
              <a:rPr lang="cs-CZ" dirty="0"/>
              <a:t>– </a:t>
            </a:r>
            <a:r>
              <a:rPr lang="cs-CZ" i="1" dirty="0"/>
              <a:t>tak, hned </a:t>
            </a:r>
            <a:r>
              <a:rPr lang="cs-CZ" dirty="0"/>
              <a:t>– </a:t>
            </a:r>
            <a:r>
              <a:rPr lang="cs-CZ" i="1" dirty="0"/>
              <a:t>hned, jednak </a:t>
            </a:r>
            <a:r>
              <a:rPr lang="cs-CZ" dirty="0"/>
              <a:t>– </a:t>
            </a:r>
            <a:r>
              <a:rPr lang="cs-CZ" i="1" dirty="0"/>
              <a:t>jednak, zčásti </a:t>
            </a:r>
            <a:r>
              <a:rPr lang="cs-CZ" dirty="0"/>
              <a:t>– </a:t>
            </a:r>
            <a:r>
              <a:rPr lang="cs-CZ" i="1" dirty="0"/>
              <a:t>zčásti</a:t>
            </a:r>
          </a:p>
          <a:p>
            <a:pPr marL="0" indent="0">
              <a:buNone/>
            </a:pPr>
            <a:r>
              <a:rPr lang="cs-CZ" b="1" dirty="0"/>
              <a:t>spojky odporovací</a:t>
            </a:r>
            <a:r>
              <a:rPr lang="cs-CZ" dirty="0"/>
              <a:t> – </a:t>
            </a:r>
            <a:r>
              <a:rPr lang="cs-CZ" i="1" dirty="0"/>
              <a:t>ale, avšak, však, leč, nýbrž, naopak, jenomže, jenže</a:t>
            </a:r>
          </a:p>
          <a:p>
            <a:pPr marL="0" indent="0">
              <a:buNone/>
            </a:pPr>
            <a:r>
              <a:rPr lang="cs-CZ" b="1" dirty="0"/>
              <a:t>spojky stupňovací</a:t>
            </a:r>
            <a:r>
              <a:rPr lang="cs-CZ" dirty="0"/>
              <a:t> – </a:t>
            </a:r>
            <a:r>
              <a:rPr lang="cs-CZ" i="1" dirty="0"/>
              <a:t>i, ba, ba i, ba ani, nadto, dokonce, nejen</a:t>
            </a:r>
            <a:r>
              <a:rPr lang="cs-CZ" dirty="0"/>
              <a:t> – </a:t>
            </a:r>
            <a:r>
              <a:rPr lang="cs-CZ" i="1" dirty="0"/>
              <a:t>ale i, nejen</a:t>
            </a:r>
            <a:r>
              <a:rPr lang="cs-CZ" dirty="0"/>
              <a:t> – </a:t>
            </a:r>
            <a:r>
              <a:rPr lang="cs-CZ" i="1" dirty="0"/>
              <a:t>nýbrž i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vylučovací</a:t>
            </a:r>
            <a:r>
              <a:rPr lang="cs-CZ" dirty="0"/>
              <a:t> – </a:t>
            </a:r>
            <a:r>
              <a:rPr lang="cs-CZ" i="1" dirty="0"/>
              <a:t>nebo, anebo, buď-nebo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vysvětlovací</a:t>
            </a:r>
            <a:r>
              <a:rPr lang="cs-CZ" dirty="0"/>
              <a:t> – </a:t>
            </a:r>
            <a:r>
              <a:rPr lang="cs-CZ" i="1" dirty="0"/>
              <a:t>totiž, vždyť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spojka příčinná</a:t>
            </a:r>
            <a:r>
              <a:rPr lang="cs-CZ" dirty="0"/>
              <a:t> – </a:t>
            </a:r>
            <a:r>
              <a:rPr lang="cs-CZ" i="1" dirty="0"/>
              <a:t>neboť, vždyť, totiž, však také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důsledkové</a:t>
            </a:r>
            <a:r>
              <a:rPr lang="cs-CZ" dirty="0"/>
              <a:t> – </a:t>
            </a:r>
            <a:r>
              <a:rPr lang="cs-CZ" i="1" dirty="0"/>
              <a:t>proto, a proto, a tak, tudíž, a tudíž, tedy, a tedy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54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70"/>
    </mc:Choice>
    <mc:Fallback xmlns="">
      <p:transition spd="slow" advTm="4227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částice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modální</a:t>
            </a:r>
            <a:r>
              <a:rPr lang="cs-CZ" dirty="0"/>
              <a:t>: </a:t>
            </a:r>
            <a:r>
              <a:rPr lang="cs-CZ" i="1" dirty="0"/>
              <a:t>asi</a:t>
            </a:r>
            <a:r>
              <a:rPr lang="cs-CZ" dirty="0"/>
              <a:t>, </a:t>
            </a:r>
            <a:r>
              <a:rPr lang="cs-CZ" i="1" dirty="0"/>
              <a:t>pravděpodobně</a:t>
            </a:r>
            <a:r>
              <a:rPr lang="cs-CZ" dirty="0"/>
              <a:t>, </a:t>
            </a:r>
            <a:r>
              <a:rPr lang="cs-CZ" i="1" dirty="0"/>
              <a:t>určitě</a:t>
            </a:r>
          </a:p>
          <a:p>
            <a:r>
              <a:rPr lang="cs-CZ" b="1" dirty="0"/>
              <a:t>modifikační</a:t>
            </a:r>
            <a:r>
              <a:rPr lang="cs-CZ" dirty="0"/>
              <a:t>: </a:t>
            </a:r>
            <a:r>
              <a:rPr lang="cs-CZ" i="1" dirty="0"/>
              <a:t>prostě</a:t>
            </a:r>
            <a:r>
              <a:rPr lang="cs-CZ" dirty="0"/>
              <a:t>, </a:t>
            </a:r>
            <a:r>
              <a:rPr lang="cs-CZ" i="1" dirty="0"/>
              <a:t>vlastně</a:t>
            </a:r>
            <a:r>
              <a:rPr lang="cs-CZ" dirty="0"/>
              <a:t>, </a:t>
            </a:r>
            <a:r>
              <a:rPr lang="cs-CZ" i="1" dirty="0"/>
              <a:t>ale</a:t>
            </a:r>
          </a:p>
          <a:p>
            <a:r>
              <a:rPr lang="cs-CZ" b="1" dirty="0"/>
              <a:t>vytýkací</a:t>
            </a:r>
            <a:r>
              <a:rPr lang="cs-CZ" dirty="0"/>
              <a:t>: </a:t>
            </a:r>
            <a:r>
              <a:rPr lang="cs-CZ" i="1" dirty="0"/>
              <a:t>zejména</a:t>
            </a:r>
            <a:r>
              <a:rPr lang="cs-CZ" dirty="0"/>
              <a:t>, </a:t>
            </a:r>
            <a:r>
              <a:rPr lang="cs-CZ" i="1" dirty="0"/>
              <a:t>hlavně</a:t>
            </a:r>
            <a:r>
              <a:rPr lang="cs-CZ" dirty="0"/>
              <a:t>, </a:t>
            </a:r>
            <a:r>
              <a:rPr lang="cs-CZ" i="1" dirty="0"/>
              <a:t>už</a:t>
            </a:r>
          </a:p>
          <a:p>
            <a:pPr lvl="1"/>
            <a:r>
              <a:rPr lang="cs-CZ" dirty="0"/>
              <a:t>fungují jako </a:t>
            </a:r>
            <a:r>
              <a:rPr lang="cs-CZ" dirty="0" err="1"/>
              <a:t>rematizátory</a:t>
            </a:r>
            <a:r>
              <a:rPr lang="cs-CZ" dirty="0"/>
              <a:t>: signalizují réma výpovědi</a:t>
            </a:r>
          </a:p>
          <a:p>
            <a:r>
              <a:rPr lang="cs-CZ" b="1" dirty="0"/>
              <a:t>přací</a:t>
            </a:r>
            <a:r>
              <a:rPr lang="cs-CZ" dirty="0"/>
              <a:t>: </a:t>
            </a:r>
            <a:r>
              <a:rPr lang="cs-CZ" i="1" dirty="0"/>
              <a:t>nechť</a:t>
            </a:r>
            <a:r>
              <a:rPr lang="cs-CZ" dirty="0"/>
              <a:t>, </a:t>
            </a:r>
            <a:r>
              <a:rPr lang="cs-CZ" i="1" dirty="0"/>
              <a:t>kéž</a:t>
            </a:r>
          </a:p>
          <a:p>
            <a:r>
              <a:rPr lang="cs-CZ" b="1" dirty="0" err="1"/>
              <a:t>strukturační</a:t>
            </a:r>
            <a:r>
              <a:rPr lang="cs-CZ" dirty="0"/>
              <a:t>: </a:t>
            </a:r>
            <a:r>
              <a:rPr lang="cs-CZ" i="1" dirty="0"/>
              <a:t>zaprvé</a:t>
            </a:r>
            <a:r>
              <a:rPr lang="cs-CZ" dirty="0"/>
              <a:t> / </a:t>
            </a:r>
            <a:r>
              <a:rPr lang="cs-CZ" i="1" dirty="0"/>
              <a:t>za prvé</a:t>
            </a:r>
            <a:r>
              <a:rPr lang="cs-CZ" dirty="0"/>
              <a:t>, </a:t>
            </a:r>
            <a:r>
              <a:rPr lang="cs-CZ" i="1" dirty="0"/>
              <a:t>především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1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392"/>
    </mc:Choice>
    <mc:Fallback xmlns="">
      <p:transition spd="slow" advTm="2193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9"/>
            <a:ext cx="7886701" cy="107160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citoslovce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333648" cy="4351338"/>
          </a:xfrm>
        </p:spPr>
        <p:txBody>
          <a:bodyPr>
            <a:normAutofit/>
          </a:bodyPr>
          <a:lstStyle/>
          <a:p>
            <a:r>
              <a:rPr lang="cs-CZ" dirty="0"/>
              <a:t>tvoří samostatné, rudimentární výpovědi nevětné povahy (větné ekvivalenty)</a:t>
            </a:r>
          </a:p>
          <a:p>
            <a:r>
              <a:rPr lang="cs-CZ" dirty="0"/>
              <a:t>jsou autosémantická</a:t>
            </a:r>
          </a:p>
          <a:p>
            <a:r>
              <a:rPr lang="cs-CZ" dirty="0"/>
              <a:t>obvykle nefungují jako VČ</a:t>
            </a:r>
          </a:p>
          <a:p>
            <a:endParaRPr lang="cs-CZ" b="1" dirty="0"/>
          </a:p>
          <a:p>
            <a:r>
              <a:rPr lang="cs-CZ" b="1" dirty="0"/>
              <a:t>dějová</a:t>
            </a:r>
            <a:r>
              <a:rPr lang="cs-CZ" dirty="0"/>
              <a:t>: </a:t>
            </a:r>
            <a:r>
              <a:rPr lang="cs-CZ" i="1" dirty="0"/>
              <a:t>haf</a:t>
            </a:r>
            <a:r>
              <a:rPr lang="cs-CZ" dirty="0"/>
              <a:t>, </a:t>
            </a:r>
            <a:r>
              <a:rPr lang="cs-CZ" i="1" dirty="0"/>
              <a:t>bum</a:t>
            </a:r>
            <a:r>
              <a:rPr lang="cs-CZ" dirty="0"/>
              <a:t>, </a:t>
            </a:r>
            <a:r>
              <a:rPr lang="cs-CZ" i="1" dirty="0" err="1"/>
              <a:t>elá</a:t>
            </a:r>
            <a:r>
              <a:rPr lang="cs-CZ" i="1" dirty="0"/>
              <a:t> hop</a:t>
            </a:r>
          </a:p>
          <a:p>
            <a:r>
              <a:rPr lang="cs-CZ" b="1" dirty="0"/>
              <a:t>stavová/emocionální</a:t>
            </a:r>
            <a:r>
              <a:rPr lang="cs-CZ" dirty="0"/>
              <a:t>: </a:t>
            </a:r>
            <a:r>
              <a:rPr lang="cs-CZ" i="1" dirty="0"/>
              <a:t>au</a:t>
            </a:r>
            <a:r>
              <a:rPr lang="cs-CZ" dirty="0"/>
              <a:t>, </a:t>
            </a:r>
            <a:r>
              <a:rPr lang="cs-CZ" i="1" dirty="0"/>
              <a:t>sakra</a:t>
            </a:r>
            <a:r>
              <a:rPr lang="cs-CZ" dirty="0"/>
              <a:t>, </a:t>
            </a:r>
            <a:r>
              <a:rPr lang="cs-CZ" i="1" dirty="0" err="1"/>
              <a:t>jejdanánku</a:t>
            </a:r>
            <a:endParaRPr lang="cs-CZ" i="1" dirty="0"/>
          </a:p>
          <a:p>
            <a:r>
              <a:rPr lang="cs-CZ" b="1" dirty="0"/>
              <a:t>interakční</a:t>
            </a:r>
            <a:r>
              <a:rPr lang="cs-CZ" dirty="0"/>
              <a:t>: </a:t>
            </a:r>
            <a:r>
              <a:rPr lang="cs-CZ" i="1" dirty="0"/>
              <a:t>na</a:t>
            </a:r>
            <a:r>
              <a:rPr lang="cs-CZ" dirty="0"/>
              <a:t>, </a:t>
            </a:r>
            <a:r>
              <a:rPr lang="cs-CZ" i="1" dirty="0"/>
              <a:t>tumáš</a:t>
            </a:r>
            <a:r>
              <a:rPr lang="cs-CZ" dirty="0"/>
              <a:t>, </a:t>
            </a:r>
            <a:r>
              <a:rPr lang="cs-CZ" i="1" dirty="0"/>
              <a:t>čau</a:t>
            </a:r>
          </a:p>
          <a:p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2FEF075-DC84-41BE-9199-48A980BA6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89" y="710761"/>
            <a:ext cx="4347411" cy="614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6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11"/>
    </mc:Choice>
    <mc:Fallback xmlns="">
      <p:transition spd="slow" advTm="13891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F2C3A-EF95-48EB-8B3C-44409DCA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hranice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E6660-5885-4A30-B342-2A02D5F9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výrazy nabývají vlastnosti typické pro jiné slovní druhy a ztrácejí vlastnosti původního (translačního) slovního druhu</a:t>
            </a:r>
          </a:p>
          <a:p>
            <a:pPr lvl="1"/>
            <a:r>
              <a:rPr lang="cs-CZ" dirty="0"/>
              <a:t>přesto jsou slovní druhy prostupné a tvoří jádra a periferie</a:t>
            </a:r>
          </a:p>
          <a:p>
            <a:r>
              <a:rPr lang="cs-CZ" dirty="0"/>
              <a:t>velmi produktivní</a:t>
            </a:r>
          </a:p>
          <a:p>
            <a:pPr lvl="1"/>
            <a:r>
              <a:rPr lang="cs-CZ" sz="2800" dirty="0"/>
              <a:t>prepozici(on)</a:t>
            </a:r>
            <a:r>
              <a:rPr lang="cs-CZ" sz="2800" dirty="0" err="1"/>
              <a:t>alizace</a:t>
            </a:r>
            <a:endParaRPr lang="cs-CZ" sz="2800" dirty="0"/>
          </a:p>
          <a:p>
            <a:pPr lvl="1"/>
            <a:r>
              <a:rPr lang="cs-CZ" sz="2800" dirty="0" err="1"/>
              <a:t>partikulizace</a:t>
            </a:r>
            <a:endParaRPr lang="cs-CZ" sz="2800" dirty="0"/>
          </a:p>
          <a:p>
            <a:pPr lvl="2"/>
            <a:r>
              <a:rPr lang="cs-CZ" sz="2400" i="1" dirty="0"/>
              <a:t>samozřejmě</a:t>
            </a:r>
            <a:r>
              <a:rPr lang="cs-CZ" sz="2400" dirty="0"/>
              <a:t>, </a:t>
            </a:r>
            <a:r>
              <a:rPr lang="cs-CZ" sz="2400" i="1" dirty="0"/>
              <a:t>určitě</a:t>
            </a:r>
            <a:r>
              <a:rPr lang="cs-CZ" sz="2400" dirty="0"/>
              <a:t>, </a:t>
            </a:r>
            <a:r>
              <a:rPr lang="cs-CZ" sz="2400" i="1" dirty="0"/>
              <a:t>vůbec</a:t>
            </a:r>
            <a:endParaRPr lang="cs-CZ" sz="2200" i="1" dirty="0"/>
          </a:p>
          <a:p>
            <a:pPr lvl="2"/>
            <a:r>
              <a:rPr lang="cs-CZ" sz="2400" dirty="0"/>
              <a:t>i ze vsuvek (parentezí): </a:t>
            </a:r>
            <a:r>
              <a:rPr lang="cs-CZ" sz="2400" i="1" dirty="0"/>
              <a:t>prosím</a:t>
            </a:r>
            <a:r>
              <a:rPr lang="cs-CZ" sz="2400" dirty="0"/>
              <a:t>, </a:t>
            </a:r>
            <a:r>
              <a:rPr lang="cs-CZ" sz="2400" i="1" dirty="0"/>
              <a:t>myslím</a:t>
            </a:r>
            <a:r>
              <a:rPr lang="cs-CZ" sz="2400" dirty="0"/>
              <a:t>, </a:t>
            </a:r>
            <a:r>
              <a:rPr lang="cs-CZ" sz="2400" i="1" dirty="0"/>
              <a:t>tuším</a:t>
            </a:r>
            <a:r>
              <a:rPr lang="cs-CZ" sz="2400" dirty="0"/>
              <a:t>, </a:t>
            </a:r>
            <a:r>
              <a:rPr lang="cs-CZ" sz="2400" i="1" dirty="0"/>
              <a:t>dalo by se říct</a:t>
            </a:r>
          </a:p>
          <a:p>
            <a:pPr lvl="1"/>
            <a:r>
              <a:rPr lang="cs-CZ" sz="2800" i="1" dirty="0">
                <a:solidFill>
                  <a:schemeClr val="accent1"/>
                </a:solidFill>
              </a:rPr>
              <a:t>ty vole</a:t>
            </a:r>
            <a:r>
              <a:rPr lang="cs-CZ" sz="2800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63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125"/>
    </mc:Choice>
    <mc:Fallback xmlns="">
      <p:transition spd="slow" advTm="16612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C2082-1B83-4937-B236-1533B299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adverbia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7ED7F2-B047-4F36-B1F6-049F7B44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většinou řazena mezi autosémantika a neohebné slovní druhy</a:t>
            </a:r>
          </a:p>
          <a:p>
            <a:pPr marL="457200" lvl="1" indent="0">
              <a:buNone/>
            </a:pPr>
            <a:r>
              <a:rPr lang="cs-CZ" dirty="0"/>
              <a:t>× stupňování</a:t>
            </a:r>
          </a:p>
          <a:p>
            <a:pPr marL="457200" lvl="1" indent="0">
              <a:buNone/>
            </a:pPr>
            <a:r>
              <a:rPr lang="cs-CZ" dirty="0"/>
              <a:t>× u výjimečných případů určité fragmentární tvary vlastní analogickým substantivům</a:t>
            </a:r>
          </a:p>
          <a:p>
            <a:pPr lvl="1"/>
            <a:r>
              <a:rPr lang="cs-CZ" i="1" dirty="0"/>
              <a:t>horem dolem </a:t>
            </a:r>
            <a:r>
              <a:rPr lang="cs-CZ" dirty="0"/>
              <a:t>× </a:t>
            </a:r>
            <a:r>
              <a:rPr lang="cs-CZ" i="1" dirty="0"/>
              <a:t>vystačím si s málem </a:t>
            </a:r>
            <a:r>
              <a:rPr lang="cs-CZ" dirty="0"/>
              <a:t>(zde už lze považovat za substantivum)</a:t>
            </a:r>
            <a:endParaRPr lang="cs-CZ" i="1" dirty="0"/>
          </a:p>
          <a:p>
            <a:pPr lvl="2"/>
            <a:r>
              <a:rPr lang="cs-CZ" dirty="0"/>
              <a:t>většinou pochází z ustrnulých tvarů podstatných jmen (</a:t>
            </a:r>
            <a:r>
              <a:rPr lang="cs-CZ" i="1" dirty="0"/>
              <a:t>půjdu</a:t>
            </a:r>
            <a:r>
              <a:rPr lang="cs-CZ" dirty="0"/>
              <a:t> </a:t>
            </a:r>
            <a:r>
              <a:rPr lang="cs-CZ" i="1" dirty="0"/>
              <a:t>kolem, přijdu ráno</a:t>
            </a:r>
            <a:r>
              <a:rPr lang="cs-CZ" dirty="0"/>
              <a:t>)</a:t>
            </a:r>
          </a:p>
          <a:p>
            <a:r>
              <a:rPr lang="cs-CZ" dirty="0"/>
              <a:t>pojmenovávají okolnosti (příznaky příznaků)</a:t>
            </a:r>
          </a:p>
          <a:p>
            <a:pPr lvl="1"/>
            <a:r>
              <a:rPr lang="cs-CZ" dirty="0"/>
              <a:t>syntakticky jsou velmi často příslovečnými určeními</a:t>
            </a:r>
          </a:p>
        </p:txBody>
      </p:sp>
    </p:spTree>
    <p:extLst>
      <p:ext uri="{BB962C8B-B14F-4D97-AF65-F5344CB8AC3E}">
        <p14:creationId xmlns:p14="http://schemas.microsoft.com/office/powerpoint/2010/main" val="63320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766"/>
    </mc:Choice>
    <mc:Fallback xmlns="">
      <p:transition spd="slow" advTm="51876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7343327-E979-47FB-8F37-5A799764B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698" y="1690688"/>
            <a:ext cx="10434289" cy="4524776"/>
          </a:xfrm>
        </p:spPr>
      </p:pic>
    </p:spTree>
    <p:extLst>
      <p:ext uri="{BB962C8B-B14F-4D97-AF65-F5344CB8AC3E}">
        <p14:creationId xmlns:p14="http://schemas.microsoft.com/office/powerpoint/2010/main" val="73043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84"/>
    </mc:Choice>
    <mc:Fallback xmlns="">
      <p:transition spd="slow" advTm="8448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zájmenná adverbia: mají deiktickou funkci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9D047F3-CF74-432C-B116-013F1F6B0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39" y="2589196"/>
            <a:ext cx="7882787" cy="301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4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67"/>
    </mc:Choice>
    <mc:Fallback xmlns="">
      <p:transition spd="slow" advTm="318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predikativa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„jedenáctý slovní druh“</a:t>
            </a:r>
          </a:p>
          <a:p>
            <a:r>
              <a:rPr lang="cs-CZ" sz="2400" dirty="0"/>
              <a:t>funguje vždy jako součást predikátu (větná adverbia)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0" indent="0">
              <a:buNone/>
            </a:pPr>
            <a:r>
              <a:rPr lang="cs-CZ" sz="2400" dirty="0"/>
              <a:t>a) stav prostředí nebo jedince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mu smutno</a:t>
            </a:r>
          </a:p>
          <a:p>
            <a:pPr marL="914400" lvl="2" indent="0">
              <a:buNone/>
            </a:pPr>
            <a:r>
              <a:rPr lang="cs-CZ" sz="2200" dirty="0"/>
              <a:t>× </a:t>
            </a:r>
            <a:r>
              <a:rPr lang="cs-CZ" sz="2200" i="1" dirty="0"/>
              <a:t>smutně se usmál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venku je horko</a:t>
            </a:r>
          </a:p>
          <a:p>
            <a:pPr marL="914400" lvl="2" indent="0">
              <a:buNone/>
            </a:pPr>
            <a:r>
              <a:rPr lang="cs-CZ" sz="2200" dirty="0"/>
              <a:t>× </a:t>
            </a:r>
            <a:r>
              <a:rPr lang="cs-CZ" sz="2200" i="1" dirty="0"/>
              <a:t>horko sužovalo celou zemi</a:t>
            </a:r>
          </a:p>
          <a:p>
            <a:pPr marL="0" indent="0">
              <a:buNone/>
            </a:pPr>
            <a:r>
              <a:rPr lang="cs-CZ" sz="2400" dirty="0"/>
              <a:t>b) modální hodnocení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nutno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třeba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nabíledni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lze/nelze</a:t>
            </a:r>
            <a:r>
              <a:rPr lang="cs-CZ" sz="2200" dirty="0"/>
              <a:t> (dnes už bez pomocného slovesa; existuje </a:t>
            </a:r>
            <a:r>
              <a:rPr lang="cs-CZ" sz="2200" i="1" dirty="0"/>
              <a:t>bylo lze</a:t>
            </a:r>
            <a:r>
              <a:rPr lang="cs-CZ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i="1" dirty="0"/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74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209"/>
    </mc:Choice>
    <mc:Fallback xmlns="">
      <p:transition spd="slow" advTm="27720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2756D-4F72-4268-8652-8CF73E07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Proč jsi nepřišel?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Byla technicky zdatná.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Žil daleko odtud.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Jede tam studijně.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závažně nemocná.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Říkám ti to naposled.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Má časově náročnou práci.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Jsem strašně naštvaná.	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9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54"/>
    </mc:Choice>
    <mc:Fallback xmlns="">
      <p:transition spd="slow" advTm="1685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2756D-4F72-4268-8652-8CF73E07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7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Proč jsi nepřišel? 			 tázací zájmenné ADV příčiny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Byla technicky zdatná.		ADV zřetele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Žil daleko odtud. 			1. ADV místa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		2. zájmenné ADV místa + ukazovací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Jede tam studijně.			1. zájmenné ADV místa + ukazovací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				2. ADV účelu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závažně nemocná.		ADV míry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Říkám ti to naposled.		ADV času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Má časově náročnou práci.		ADV zřetele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Jsem strašně naštvaná.		ADV míry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	× Jsem fakt naštvaná.		částice modální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3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15"/>
    </mc:Choice>
    <mc:Fallback xmlns="">
      <p:transition spd="slow" advTm="2145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EB443-A5B8-4058-80D6-F457707F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synsémantika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0031-402C-49A3-96E8-907B85FBE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slovní jednotky, které „fungují“ jen v kontextu, ve větším celku</a:t>
            </a:r>
          </a:p>
          <a:p>
            <a:pPr lvl="1"/>
            <a:r>
              <a:rPr lang="cs-CZ" dirty="0"/>
              <a:t>co znamenají „fungují“?</a:t>
            </a:r>
          </a:p>
          <a:p>
            <a:pPr lvl="2"/>
            <a:r>
              <a:rPr lang="cs-CZ" sz="2400" dirty="0"/>
              <a:t>kontext specifikuje jejich význam ze spektra potenciálních významů</a:t>
            </a:r>
          </a:p>
          <a:p>
            <a:pPr lvl="3"/>
            <a:r>
              <a:rPr lang="cs-CZ" sz="2000" i="1" dirty="0"/>
              <a:t>na</a:t>
            </a:r>
            <a:r>
              <a:rPr lang="cs-CZ" sz="2000" dirty="0"/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na stole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hrnek na stole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(statická lokalizace, umístění na povrchu)</a:t>
            </a:r>
          </a:p>
          <a:p>
            <a:pPr lvl="3"/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těšit se na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součást slovesné vazby</a:t>
            </a:r>
            <a:endParaRPr lang="cs-CZ" sz="2000" dirty="0"/>
          </a:p>
          <a:p>
            <a:pPr lvl="2"/>
            <a:r>
              <a:rPr lang="cs-CZ" sz="2400" dirty="0"/>
              <a:t>spory o to, co je „význam“ u předložek </a:t>
            </a:r>
          </a:p>
          <a:p>
            <a:r>
              <a:rPr lang="cs-CZ" sz="2400" dirty="0"/>
              <a:t>Nový encyklopedický slovník češtiny (https://www.czechency.org/slovnik/SYNS%C3%89MANTIKUM): „slova významově závislá, jejichž význam se plně rozvíjí až ve spojení s autosémantiky“</a:t>
            </a:r>
          </a:p>
          <a:p>
            <a:pPr lvl="1"/>
            <a:r>
              <a:rPr lang="cs-CZ" dirty="0"/>
              <a:t>prepozice, konjunkce, většinou partikule (v některých pojetích i </a:t>
            </a:r>
            <a:r>
              <a:rPr lang="cs-CZ" dirty="0" err="1"/>
              <a:t>pronomina</a:t>
            </a:r>
            <a:r>
              <a:rPr lang="cs-CZ" dirty="0"/>
              <a:t>, funkčně blízko jsou jim i pomocná slovesa, modální a fázová)</a:t>
            </a:r>
          </a:p>
        </p:txBody>
      </p:sp>
    </p:spTree>
    <p:extLst>
      <p:ext uri="{BB962C8B-B14F-4D97-AF65-F5344CB8AC3E}">
        <p14:creationId xmlns:p14="http://schemas.microsoft.com/office/powerpoint/2010/main" val="301745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798"/>
    </mc:Choice>
    <mc:Fallback xmlns="">
      <p:transition spd="slow" advTm="34779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C92C52-ED01-4A5B-BEE7-878F3109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526" y="423862"/>
            <a:ext cx="10730948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prepozice</a:t>
            </a:r>
          </a:p>
          <a:p>
            <a:r>
              <a:rPr lang="cs-CZ" dirty="0"/>
              <a:t>primární × sekundární</a:t>
            </a:r>
          </a:p>
          <a:p>
            <a:r>
              <a:rPr lang="cs-CZ" dirty="0"/>
              <a:t>geneze formou prepozici(on)</a:t>
            </a:r>
            <a:r>
              <a:rPr lang="cs-CZ" dirty="0" err="1"/>
              <a:t>alizace</a:t>
            </a:r>
            <a:r>
              <a:rPr lang="cs-CZ" dirty="0"/>
              <a:t> (= jazyková změna: gramatikalizace)</a:t>
            </a:r>
          </a:p>
          <a:p>
            <a:pPr lvl="1"/>
            <a:r>
              <a:rPr lang="cs-CZ" dirty="0"/>
              <a:t>ze SUBST: petrifikované tvary, často </a:t>
            </a:r>
            <a:r>
              <a:rPr lang="cs-CZ" dirty="0" err="1"/>
              <a:t>Instr</a:t>
            </a:r>
            <a:r>
              <a:rPr lang="cs-CZ" dirty="0"/>
              <a:t> (</a:t>
            </a:r>
            <a:r>
              <a:rPr lang="cs-CZ" i="1" dirty="0"/>
              <a:t>vzhledem k</a:t>
            </a:r>
            <a:r>
              <a:rPr lang="cs-CZ" dirty="0"/>
              <a:t>, </a:t>
            </a:r>
            <a:r>
              <a:rPr lang="cs-CZ" i="1" dirty="0"/>
              <a:t>během</a:t>
            </a:r>
            <a:r>
              <a:rPr lang="cs-CZ" dirty="0"/>
              <a:t>,</a:t>
            </a:r>
            <a:r>
              <a:rPr lang="cs-CZ" i="1" dirty="0"/>
              <a:t> prostřednictvím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 přechodníků (</a:t>
            </a:r>
            <a:r>
              <a:rPr lang="cs-CZ" i="1" dirty="0"/>
              <a:t>vyjma</a:t>
            </a:r>
            <a:r>
              <a:rPr lang="cs-CZ" dirty="0"/>
              <a:t>, </a:t>
            </a:r>
            <a:r>
              <a:rPr lang="cs-CZ" i="1" dirty="0"/>
              <a:t>počítajíc v to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 adverbií (</a:t>
            </a:r>
            <a:r>
              <a:rPr lang="cs-CZ" i="1" dirty="0"/>
              <a:t>uvnitř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kombinace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konjunkce</a:t>
            </a:r>
          </a:p>
          <a:p>
            <a:r>
              <a:rPr lang="cs-CZ" dirty="0"/>
              <a:t>hypotaktické</a:t>
            </a:r>
          </a:p>
          <a:p>
            <a:r>
              <a:rPr lang="cs-CZ" dirty="0"/>
              <a:t>parataktické</a:t>
            </a:r>
          </a:p>
          <a:p>
            <a:pPr lvl="1"/>
            <a:r>
              <a:rPr lang="cs-CZ" dirty="0"/>
              <a:t>u souvětí nestávají na samém začátku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52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585"/>
    </mc:Choice>
    <mc:Fallback xmlns="">
      <p:transition spd="slow" advTm="470585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11146</TotalTime>
  <Words>744</Words>
  <Application>Microsoft Office PowerPoint</Application>
  <PresentationFormat>Širokoúhlá obrazovka</PresentationFormat>
  <Paragraphs>104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Úvodní jazykový seminář morfologie: adverbia, synsémantika a citoslovce</vt:lpstr>
      <vt:lpstr>adverbia</vt:lpstr>
      <vt:lpstr>adverbia</vt:lpstr>
      <vt:lpstr>adverbia</vt:lpstr>
      <vt:lpstr>predikativa</vt:lpstr>
      <vt:lpstr>adverbia</vt:lpstr>
      <vt:lpstr>adverbia</vt:lpstr>
      <vt:lpstr>synsémantika</vt:lpstr>
      <vt:lpstr>Prezentace aplikace PowerPoint</vt:lpstr>
      <vt:lpstr>parataktické spojky</vt:lpstr>
      <vt:lpstr>částice</vt:lpstr>
      <vt:lpstr>citoslovce</vt:lpstr>
      <vt:lpstr>hranice slovních druhů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107</cp:revision>
  <dcterms:created xsi:type="dcterms:W3CDTF">2017-10-19T09:50:07Z</dcterms:created>
  <dcterms:modified xsi:type="dcterms:W3CDTF">2024-10-28T20:39:30Z</dcterms:modified>
</cp:coreProperties>
</file>