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7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73" r:id="rId16"/>
    <p:sldId id="275" r:id="rId17"/>
    <p:sldId id="274" r:id="rId18"/>
    <p:sldId id="268" r:id="rId19"/>
    <p:sldId id="269" r:id="rId20"/>
    <p:sldId id="270" r:id="rId21"/>
    <p:sldId id="276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43E531-676D-4ACD-835C-1FDDBC9157D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337D8E3-34CE-4366-9029-5F4D5F3BD765}">
      <dgm:prSet/>
      <dgm:spPr/>
      <dgm:t>
        <a:bodyPr/>
        <a:lstStyle/>
        <a:p>
          <a:r>
            <a:rPr lang="cs-CZ"/>
            <a:t>13.3.</a:t>
          </a:r>
          <a:endParaRPr lang="en-US"/>
        </a:p>
      </dgm:t>
    </dgm:pt>
    <dgm:pt modelId="{084552D9-DED5-424D-9536-A5F20F75842F}" type="parTrans" cxnId="{E499F991-73E3-4748-AB99-334C6301CA60}">
      <dgm:prSet/>
      <dgm:spPr/>
      <dgm:t>
        <a:bodyPr/>
        <a:lstStyle/>
        <a:p>
          <a:endParaRPr lang="en-US"/>
        </a:p>
      </dgm:t>
    </dgm:pt>
    <dgm:pt modelId="{D67F0D9E-D2B7-4244-BFFA-B2CC5E2E04D9}" type="sibTrans" cxnId="{E499F991-73E3-4748-AB99-334C6301CA60}">
      <dgm:prSet/>
      <dgm:spPr/>
      <dgm:t>
        <a:bodyPr/>
        <a:lstStyle/>
        <a:p>
          <a:endParaRPr lang="en-US"/>
        </a:p>
      </dgm:t>
    </dgm:pt>
    <dgm:pt modelId="{49B7E3D2-F317-42A2-88A6-75022135AFBF}">
      <dgm:prSet/>
      <dgm:spPr/>
      <dgm:t>
        <a:bodyPr/>
        <a:lstStyle/>
        <a:p>
          <a:r>
            <a:rPr lang="cs-CZ"/>
            <a:t>24.4.</a:t>
          </a:r>
          <a:endParaRPr lang="en-US"/>
        </a:p>
      </dgm:t>
    </dgm:pt>
    <dgm:pt modelId="{899CE1AA-A41E-41A1-BAE3-3EC484F6693D}" type="parTrans" cxnId="{D60D5F15-80D8-43F1-AF18-4C958B181CB5}">
      <dgm:prSet/>
      <dgm:spPr/>
      <dgm:t>
        <a:bodyPr/>
        <a:lstStyle/>
        <a:p>
          <a:endParaRPr lang="en-US"/>
        </a:p>
      </dgm:t>
    </dgm:pt>
    <dgm:pt modelId="{143C8E8F-D634-4538-979D-861CF08007B0}" type="sibTrans" cxnId="{D60D5F15-80D8-43F1-AF18-4C958B181CB5}">
      <dgm:prSet/>
      <dgm:spPr/>
      <dgm:t>
        <a:bodyPr/>
        <a:lstStyle/>
        <a:p>
          <a:endParaRPr lang="en-US"/>
        </a:p>
      </dgm:t>
    </dgm:pt>
    <dgm:pt modelId="{4C8E2DC0-EFE2-41D8-BE88-73968FE1B184}" type="pres">
      <dgm:prSet presAssocID="{D543E531-676D-4ACD-835C-1FDDBC9157D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51FDC2F-189B-4EA0-AFE9-DEB6C7D9F741}" type="pres">
      <dgm:prSet presAssocID="{D337D8E3-34CE-4366-9029-5F4D5F3BD765}" presName="hierRoot1" presStyleCnt="0"/>
      <dgm:spPr/>
    </dgm:pt>
    <dgm:pt modelId="{C1DDC4C6-4FBD-4263-885E-A7F24A11E534}" type="pres">
      <dgm:prSet presAssocID="{D337D8E3-34CE-4366-9029-5F4D5F3BD765}" presName="composite" presStyleCnt="0"/>
      <dgm:spPr/>
    </dgm:pt>
    <dgm:pt modelId="{F8F421E7-202C-4612-A5BD-9A4BF4325478}" type="pres">
      <dgm:prSet presAssocID="{D337D8E3-34CE-4366-9029-5F4D5F3BD765}" presName="background" presStyleLbl="node0" presStyleIdx="0" presStyleCnt="2"/>
      <dgm:spPr/>
    </dgm:pt>
    <dgm:pt modelId="{77751F71-14B4-442E-A483-71717CB5DE2A}" type="pres">
      <dgm:prSet presAssocID="{D337D8E3-34CE-4366-9029-5F4D5F3BD765}" presName="text" presStyleLbl="fgAcc0" presStyleIdx="0" presStyleCnt="2">
        <dgm:presLayoutVars>
          <dgm:chPref val="3"/>
        </dgm:presLayoutVars>
      </dgm:prSet>
      <dgm:spPr/>
    </dgm:pt>
    <dgm:pt modelId="{0D64704F-0A6F-410D-8E13-921AFE27F933}" type="pres">
      <dgm:prSet presAssocID="{D337D8E3-34CE-4366-9029-5F4D5F3BD765}" presName="hierChild2" presStyleCnt="0"/>
      <dgm:spPr/>
    </dgm:pt>
    <dgm:pt modelId="{7E492B4E-54CD-480A-BCD7-2F4D59933EEA}" type="pres">
      <dgm:prSet presAssocID="{49B7E3D2-F317-42A2-88A6-75022135AFBF}" presName="hierRoot1" presStyleCnt="0"/>
      <dgm:spPr/>
    </dgm:pt>
    <dgm:pt modelId="{39856492-C339-46A1-8112-B08C32FD3CE5}" type="pres">
      <dgm:prSet presAssocID="{49B7E3D2-F317-42A2-88A6-75022135AFBF}" presName="composite" presStyleCnt="0"/>
      <dgm:spPr/>
    </dgm:pt>
    <dgm:pt modelId="{83453A66-4A1B-441F-8361-9D9008052B51}" type="pres">
      <dgm:prSet presAssocID="{49B7E3D2-F317-42A2-88A6-75022135AFBF}" presName="background" presStyleLbl="node0" presStyleIdx="1" presStyleCnt="2"/>
      <dgm:spPr/>
    </dgm:pt>
    <dgm:pt modelId="{68207A8E-480C-4118-B233-B72FC4B5572A}" type="pres">
      <dgm:prSet presAssocID="{49B7E3D2-F317-42A2-88A6-75022135AFBF}" presName="text" presStyleLbl="fgAcc0" presStyleIdx="1" presStyleCnt="2">
        <dgm:presLayoutVars>
          <dgm:chPref val="3"/>
        </dgm:presLayoutVars>
      </dgm:prSet>
      <dgm:spPr/>
    </dgm:pt>
    <dgm:pt modelId="{774CEBC7-4E5D-42F7-8960-EDFA2865594A}" type="pres">
      <dgm:prSet presAssocID="{49B7E3D2-F317-42A2-88A6-75022135AFBF}" presName="hierChild2" presStyleCnt="0"/>
      <dgm:spPr/>
    </dgm:pt>
  </dgm:ptLst>
  <dgm:cxnLst>
    <dgm:cxn modelId="{D60D5F15-80D8-43F1-AF18-4C958B181CB5}" srcId="{D543E531-676D-4ACD-835C-1FDDBC9157D1}" destId="{49B7E3D2-F317-42A2-88A6-75022135AFBF}" srcOrd="1" destOrd="0" parTransId="{899CE1AA-A41E-41A1-BAE3-3EC484F6693D}" sibTransId="{143C8E8F-D634-4538-979D-861CF08007B0}"/>
    <dgm:cxn modelId="{0702F940-A379-438B-9F8C-2A70AEE0882D}" type="presOf" srcId="{49B7E3D2-F317-42A2-88A6-75022135AFBF}" destId="{68207A8E-480C-4118-B233-B72FC4B5572A}" srcOrd="0" destOrd="0" presId="urn:microsoft.com/office/officeart/2005/8/layout/hierarchy1"/>
    <dgm:cxn modelId="{E499F991-73E3-4748-AB99-334C6301CA60}" srcId="{D543E531-676D-4ACD-835C-1FDDBC9157D1}" destId="{D337D8E3-34CE-4366-9029-5F4D5F3BD765}" srcOrd="0" destOrd="0" parTransId="{084552D9-DED5-424D-9536-A5F20F75842F}" sibTransId="{D67F0D9E-D2B7-4244-BFFA-B2CC5E2E04D9}"/>
    <dgm:cxn modelId="{635215E2-EF3C-4905-9303-15C93326A7E8}" type="presOf" srcId="{D337D8E3-34CE-4366-9029-5F4D5F3BD765}" destId="{77751F71-14B4-442E-A483-71717CB5DE2A}" srcOrd="0" destOrd="0" presId="urn:microsoft.com/office/officeart/2005/8/layout/hierarchy1"/>
    <dgm:cxn modelId="{E94404EC-A543-4F01-BC2F-CECC056D807F}" type="presOf" srcId="{D543E531-676D-4ACD-835C-1FDDBC9157D1}" destId="{4C8E2DC0-EFE2-41D8-BE88-73968FE1B184}" srcOrd="0" destOrd="0" presId="urn:microsoft.com/office/officeart/2005/8/layout/hierarchy1"/>
    <dgm:cxn modelId="{F8E92BD0-9EB3-49DB-A4C5-4C7933897D11}" type="presParOf" srcId="{4C8E2DC0-EFE2-41D8-BE88-73968FE1B184}" destId="{051FDC2F-189B-4EA0-AFE9-DEB6C7D9F741}" srcOrd="0" destOrd="0" presId="urn:microsoft.com/office/officeart/2005/8/layout/hierarchy1"/>
    <dgm:cxn modelId="{BDE9BD7D-BE3A-4B54-BDDB-7861FE4215A4}" type="presParOf" srcId="{051FDC2F-189B-4EA0-AFE9-DEB6C7D9F741}" destId="{C1DDC4C6-4FBD-4263-885E-A7F24A11E534}" srcOrd="0" destOrd="0" presId="urn:microsoft.com/office/officeart/2005/8/layout/hierarchy1"/>
    <dgm:cxn modelId="{18D789D8-F895-4C32-9350-6F10FAF629DC}" type="presParOf" srcId="{C1DDC4C6-4FBD-4263-885E-A7F24A11E534}" destId="{F8F421E7-202C-4612-A5BD-9A4BF4325478}" srcOrd="0" destOrd="0" presId="urn:microsoft.com/office/officeart/2005/8/layout/hierarchy1"/>
    <dgm:cxn modelId="{9FBEE68C-4A5A-4F18-8E86-B3A99755E30F}" type="presParOf" srcId="{C1DDC4C6-4FBD-4263-885E-A7F24A11E534}" destId="{77751F71-14B4-442E-A483-71717CB5DE2A}" srcOrd="1" destOrd="0" presId="urn:microsoft.com/office/officeart/2005/8/layout/hierarchy1"/>
    <dgm:cxn modelId="{00187AA9-9517-4843-88F7-4E0231FE9341}" type="presParOf" srcId="{051FDC2F-189B-4EA0-AFE9-DEB6C7D9F741}" destId="{0D64704F-0A6F-410D-8E13-921AFE27F933}" srcOrd="1" destOrd="0" presId="urn:microsoft.com/office/officeart/2005/8/layout/hierarchy1"/>
    <dgm:cxn modelId="{0E9C424C-5B6D-4ACA-BD6E-B68E880EA4AA}" type="presParOf" srcId="{4C8E2DC0-EFE2-41D8-BE88-73968FE1B184}" destId="{7E492B4E-54CD-480A-BCD7-2F4D59933EEA}" srcOrd="1" destOrd="0" presId="urn:microsoft.com/office/officeart/2005/8/layout/hierarchy1"/>
    <dgm:cxn modelId="{212AEEC0-2418-4B47-ACB3-FF3429ED901D}" type="presParOf" srcId="{7E492B4E-54CD-480A-BCD7-2F4D59933EEA}" destId="{39856492-C339-46A1-8112-B08C32FD3CE5}" srcOrd="0" destOrd="0" presId="urn:microsoft.com/office/officeart/2005/8/layout/hierarchy1"/>
    <dgm:cxn modelId="{E9FA2392-E84F-4099-9068-A31CBD6F15DD}" type="presParOf" srcId="{39856492-C339-46A1-8112-B08C32FD3CE5}" destId="{83453A66-4A1B-441F-8361-9D9008052B51}" srcOrd="0" destOrd="0" presId="urn:microsoft.com/office/officeart/2005/8/layout/hierarchy1"/>
    <dgm:cxn modelId="{EB9955B4-21BF-4DE7-A448-21E679EB1B00}" type="presParOf" srcId="{39856492-C339-46A1-8112-B08C32FD3CE5}" destId="{68207A8E-480C-4118-B233-B72FC4B5572A}" srcOrd="1" destOrd="0" presId="urn:microsoft.com/office/officeart/2005/8/layout/hierarchy1"/>
    <dgm:cxn modelId="{85FDA2EB-996C-4201-AA00-263042DE3DDA}" type="presParOf" srcId="{7E492B4E-54CD-480A-BCD7-2F4D59933EEA}" destId="{774CEBC7-4E5D-42F7-8960-EDFA286559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421E7-202C-4612-A5BD-9A4BF4325478}">
      <dsp:nvSpPr>
        <dsp:cNvPr id="0" name=""/>
        <dsp:cNvSpPr/>
      </dsp:nvSpPr>
      <dsp:spPr>
        <a:xfrm>
          <a:off x="1049" y="576898"/>
          <a:ext cx="3683234" cy="2338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51F71-14B4-442E-A483-71717CB5DE2A}">
      <dsp:nvSpPr>
        <dsp:cNvPr id="0" name=""/>
        <dsp:cNvSpPr/>
      </dsp:nvSpPr>
      <dsp:spPr>
        <a:xfrm>
          <a:off x="410297" y="965684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13.3.</a:t>
          </a:r>
          <a:endParaRPr lang="en-US" sz="6500" kern="1200"/>
        </a:p>
      </dsp:txBody>
      <dsp:txXfrm>
        <a:off x="478800" y="1034187"/>
        <a:ext cx="3546228" cy="2201847"/>
      </dsp:txXfrm>
    </dsp:sp>
    <dsp:sp modelId="{83453A66-4A1B-441F-8361-9D9008052B51}">
      <dsp:nvSpPr>
        <dsp:cNvPr id="0" name=""/>
        <dsp:cNvSpPr/>
      </dsp:nvSpPr>
      <dsp:spPr>
        <a:xfrm>
          <a:off x="4502780" y="576898"/>
          <a:ext cx="3683234" cy="2338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07A8E-480C-4118-B233-B72FC4B5572A}">
      <dsp:nvSpPr>
        <dsp:cNvPr id="0" name=""/>
        <dsp:cNvSpPr/>
      </dsp:nvSpPr>
      <dsp:spPr>
        <a:xfrm>
          <a:off x="4912028" y="965684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/>
            <a:t>24.4.</a:t>
          </a:r>
          <a:endParaRPr lang="en-US" sz="6500" kern="1200"/>
        </a:p>
      </dsp:txBody>
      <dsp:txXfrm>
        <a:off x="4980531" y="1034187"/>
        <a:ext cx="3546228" cy="2201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2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75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0196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317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844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634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66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42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67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8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03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10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82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1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78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06818-9E0E-4A6C-AC97-82FD61189E71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8E3C30-7C04-40BD-A394-B8D4305B5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36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028903-1A41-6803-91D1-C5BF0CFA99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21049" r="14562"/>
          <a:stretch/>
        </p:blipFill>
        <p:spPr>
          <a:xfrm>
            <a:off x="5123543" y="-1"/>
            <a:ext cx="706528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8866" y="1678666"/>
            <a:ext cx="5123515" cy="236909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100" dirty="0"/>
              <a:t>Ekonomie, ekonomika a managementu sportu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5113217" cy="1096901"/>
          </a:xfrm>
        </p:spPr>
        <p:txBody>
          <a:bodyPr>
            <a:noAutofit/>
          </a:bodyPr>
          <a:lstStyle/>
          <a:p>
            <a:r>
              <a:rPr lang="cs-CZ" dirty="0"/>
              <a:t>Poptávka</a:t>
            </a:r>
          </a:p>
          <a:p>
            <a:endParaRPr lang="cs-CZ" dirty="0"/>
          </a:p>
          <a:p>
            <a:r>
              <a:rPr lang="cs-CZ" dirty="0"/>
              <a:t>Mgr. Veronika Krause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33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Zakreslete poptávku po míčkách na stolní tenis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Jak se změní poloha poptávkové křivky v grafu, pokud spotřebitelé díky úspěšné reklamní kampani budou ochotni koupit o 75 míčků více při každé úrovni ceny?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078673"/>
              </p:ext>
            </p:extLst>
          </p:nvPr>
        </p:nvGraphicFramePr>
        <p:xfrm>
          <a:off x="1492239" y="4034366"/>
          <a:ext cx="696685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6075698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74501070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01590693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1302917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5720740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32488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228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Q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647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516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způsobuje posun křivky poptávky?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758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vyjadřuje elasticita poptávky?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278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platit pro elastickou poptávku?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Zakreslete ji</a:t>
            </a:r>
          </a:p>
        </p:txBody>
      </p:sp>
    </p:spTree>
    <p:extLst>
      <p:ext uri="{BB962C8B-B14F-4D97-AF65-F5344CB8AC3E}">
        <p14:creationId xmlns:p14="http://schemas.microsoft.com/office/powerpoint/2010/main" val="1909847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platit pro neelastickou poptávku?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Zakreslete ji</a:t>
            </a:r>
          </a:p>
        </p:txBody>
      </p:sp>
    </p:spTree>
    <p:extLst>
      <p:ext uri="{BB962C8B-B14F-4D97-AF65-F5344CB8AC3E}">
        <p14:creationId xmlns:p14="http://schemas.microsoft.com/office/powerpoint/2010/main" val="3604304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platit pro jednotkově elastickou poptávku?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Zakreslete ji</a:t>
            </a:r>
          </a:p>
        </p:txBody>
      </p:sp>
    </p:spTree>
    <p:extLst>
      <p:ext uri="{BB962C8B-B14F-4D97-AF65-F5344CB8AC3E}">
        <p14:creationId xmlns:p14="http://schemas.microsoft.com/office/powerpoint/2010/main" val="3913685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platit pro dokonale neelastickou poptávku?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Zakreslete ji</a:t>
            </a:r>
          </a:p>
        </p:txBody>
      </p:sp>
    </p:spTree>
    <p:extLst>
      <p:ext uri="{BB962C8B-B14F-4D97-AF65-F5344CB8AC3E}">
        <p14:creationId xmlns:p14="http://schemas.microsoft.com/office/powerpoint/2010/main" val="3128555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platit pro dokonale elastickou poptávku?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Zakreslete</a:t>
            </a:r>
            <a:r>
              <a:rPr lang="cs-CZ" dirty="0"/>
              <a:t> ji</a:t>
            </a:r>
          </a:p>
        </p:txBody>
      </p:sp>
    </p:spTree>
    <p:extLst>
      <p:ext uri="{BB962C8B-B14F-4D97-AF65-F5344CB8AC3E}">
        <p14:creationId xmlns:p14="http://schemas.microsoft.com/office/powerpoint/2010/main" val="1635501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vyjádříme cenovou elasticitu poptávky vzorcem?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749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cenovou elasticitu poptávky: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/>
              <a:t>Cena stanů se snížila o 28 %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Díky tomu vzrostlo poptávané množství o 42 %</a:t>
            </a:r>
          </a:p>
        </p:txBody>
      </p:sp>
    </p:spTree>
    <p:extLst>
      <p:ext uri="{BB962C8B-B14F-4D97-AF65-F5344CB8AC3E}">
        <p14:creationId xmlns:p14="http://schemas.microsoft.com/office/powerpoint/2010/main" val="191187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BFF98-8D3F-D453-A947-3F1B36CB7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Zápočtové požadavky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02B01-129F-9EF3-9F6F-B0DA2ACC7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Bodový zisk z testů a projektů: min. 21 bodů z 30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2 průběžné testy: 2x max. 10 bodů</a:t>
            </a:r>
          </a:p>
          <a:p>
            <a:pPr lvl="1">
              <a:lnSpc>
                <a:spcPct val="150000"/>
              </a:lnSpc>
            </a:pPr>
            <a:r>
              <a:rPr lang="cs-CZ" sz="2000" dirty="0"/>
              <a:t>Skupinový projekt: max. 10 bodů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Souhrnný opravný zápočtový test: min. 14 bodů z 20</a:t>
            </a:r>
          </a:p>
          <a:p>
            <a:pPr>
              <a:lnSpc>
                <a:spcPct val="150000"/>
              </a:lnSpc>
            </a:pP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Docházka (max. 2 absence)</a:t>
            </a:r>
          </a:p>
          <a:p>
            <a:pPr lvl="1">
              <a:lnSpc>
                <a:spcPct val="150000"/>
              </a:lnSpc>
            </a:pPr>
            <a:r>
              <a:rPr lang="cs-CZ" sz="1700" dirty="0"/>
              <a:t>V případě většího počtu absencí je nutné každou absenci doložit (např. lékařskou zprávou)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Určete, jak se změní poptávané množství: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/>
              <a:t>Cenová elasticita poptávky po lyžích je E</a:t>
            </a:r>
            <a:r>
              <a:rPr lang="cs-CZ" sz="2400" baseline="-25000" dirty="0"/>
              <a:t>D</a:t>
            </a:r>
            <a:r>
              <a:rPr lang="cs-CZ" sz="2400" dirty="0"/>
              <a:t>=0,75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Díky zdražení materiálu na výrobu lyží vzroste cena o 36 %</a:t>
            </a:r>
          </a:p>
        </p:txBody>
      </p:sp>
    </p:spTree>
    <p:extLst>
      <p:ext uri="{BB962C8B-B14F-4D97-AF65-F5344CB8AC3E}">
        <p14:creationId xmlns:p14="http://schemas.microsoft.com/office/powerpoint/2010/main" val="140923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čem závisí cenová elasticita poptávky?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27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B8E14C-FEE0-ABC0-5DC3-39871EA4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600"/>
              <a:t>Pokud jako podnikatel budeme znát cenovou elasticitu poptávky, k čemu nám to může pomoci?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9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E987D-64D6-D676-CD38-65942BD5F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Skupinový projekt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C1087-60A1-B0B7-C9A8-DFB7CB23F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 4-5 studentů ve skupině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Termíny: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15.5. a 22.5.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Téma: Letní soustředění/letní sportovní kemp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Prezentace 20 min.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521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1C3D8-7DA7-7349-A5C9-C39ACDD99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Termíny průběžných testů</a:t>
            </a:r>
            <a:endParaRPr lang="en-US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29F89EF-C87F-E96F-D5E2-E39DABBDD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75977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400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7" name="Picture 6" descr="Pohled na vrcholy spirálových bílých pastelů">
            <a:extLst>
              <a:ext uri="{FF2B5EF4-FFF2-40B4-BE49-F238E27FC236}">
                <a16:creationId xmlns:a16="http://schemas.microsoft.com/office/drawing/2014/main" id="{CCB19777-21D8-2A1F-2F7B-2392BACD5D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l="27582" t="3099" r="5782" b="1"/>
          <a:stretch/>
        </p:blipFill>
        <p:spPr>
          <a:xfrm>
            <a:off x="5123543" y="-1"/>
            <a:ext cx="706528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8866" y="1678666"/>
            <a:ext cx="5123515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/>
              <a:t>Co je to ekonomie?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77335" y="4050831"/>
            <a:ext cx="5113217" cy="10969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jaké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otázky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odpovídá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4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6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8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0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2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54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01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16429201-FDF2-A6E1-8284-46FB5A0308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</a:blip>
          <a:srcRect t="450" r="7173" b="9446"/>
          <a:stretch/>
        </p:blipFill>
        <p:spPr>
          <a:xfrm>
            <a:off x="5123543" y="-1"/>
            <a:ext cx="7065281" cy="6858001"/>
          </a:xfrm>
          <a:custGeom>
            <a:avLst/>
            <a:gdLst/>
            <a:ahLst/>
            <a:cxnLst/>
            <a:rect l="l" t="t" r="r" b="b"/>
            <a:pathLst>
              <a:path w="7065281" h="6858001">
                <a:moveTo>
                  <a:pt x="379987" y="0"/>
                </a:moveTo>
                <a:lnTo>
                  <a:pt x="7065281" y="0"/>
                </a:lnTo>
                <a:lnTo>
                  <a:pt x="706528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866" y="1678666"/>
            <a:ext cx="5123515" cy="23690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/>
              <a:t>Jaký je rozdíl mezi mikroekonomií a makroekonomií?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21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poptávka?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Jak ji značíme?</a:t>
            </a:r>
          </a:p>
        </p:txBody>
      </p:sp>
    </p:spTree>
    <p:extLst>
      <p:ext uri="{BB962C8B-B14F-4D97-AF65-F5344CB8AC3E}">
        <p14:creationId xmlns:p14="http://schemas.microsoft.com/office/powerpoint/2010/main" val="316679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Zakreslete křivku poptávky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93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nám říká zákon klesající poptávky?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7130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320</TotalTime>
  <Words>336</Words>
  <Application>Microsoft Office PowerPoint</Application>
  <PresentationFormat>Širokoúhlá obrazovka</PresentationFormat>
  <Paragraphs>64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Fazeta</vt:lpstr>
      <vt:lpstr>Ekonomie, ekonomika a managementu sportu</vt:lpstr>
      <vt:lpstr>Zápočtové požadavky</vt:lpstr>
      <vt:lpstr>Skupinový projekt</vt:lpstr>
      <vt:lpstr>Termíny průběžných testů</vt:lpstr>
      <vt:lpstr>Co je to ekonomie?</vt:lpstr>
      <vt:lpstr>Jaký je rozdíl mezi mikroekonomií a makroekonomií?</vt:lpstr>
      <vt:lpstr>Co je to poptávka?</vt:lpstr>
      <vt:lpstr>Zakreslete křivku poptávky</vt:lpstr>
      <vt:lpstr>Co nám říká zákon klesající poptávky?</vt:lpstr>
      <vt:lpstr>Zakreslete poptávku po míčkách na stolní tenis</vt:lpstr>
      <vt:lpstr>Co způsobuje posun křivky poptávky?</vt:lpstr>
      <vt:lpstr>Co vyjadřuje elasticita poptávky?</vt:lpstr>
      <vt:lpstr>Co bude platit pro elastickou poptávku?</vt:lpstr>
      <vt:lpstr>Co bude platit pro neelastickou poptávku?</vt:lpstr>
      <vt:lpstr>Co bude platit pro jednotkově elastickou poptávku?</vt:lpstr>
      <vt:lpstr>Co bude platit pro dokonale neelastickou poptávku?</vt:lpstr>
      <vt:lpstr>Co bude platit pro dokonale elastickou poptávku?</vt:lpstr>
      <vt:lpstr>Jak vyjádříme cenovou elasticitu poptávky vzorcem?</vt:lpstr>
      <vt:lpstr>Určete cenovou elasticitu poptávky:</vt:lpstr>
      <vt:lpstr>Určete, jak se změní poptávané množství:</vt:lpstr>
      <vt:lpstr>Na čem závisí cenová elasticita poptávky?</vt:lpstr>
      <vt:lpstr>Pokud jako podnikatel budeme znát cenovou elasticitu poptávky, k čemu nám to může pomoci?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managementu sportu</dc:title>
  <dc:creator>ucitel</dc:creator>
  <cp:lastModifiedBy>Veronika Krause</cp:lastModifiedBy>
  <cp:revision>31</cp:revision>
  <dcterms:created xsi:type="dcterms:W3CDTF">2023-02-07T08:07:08Z</dcterms:created>
  <dcterms:modified xsi:type="dcterms:W3CDTF">2025-02-20T07:58:45Z</dcterms:modified>
</cp:coreProperties>
</file>