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3" r:id="rId4"/>
    <p:sldId id="265" r:id="rId5"/>
    <p:sldId id="267" r:id="rId6"/>
    <p:sldId id="264" r:id="rId7"/>
    <p:sldId id="269" r:id="rId8"/>
    <p:sldId id="268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istentpedagoga.cz/asistence-ve-vzdelavani-zaku-se-socialnim-vzdelavanim" TargetMode="External"/><Relationship Id="rId2" Type="http://schemas.openxmlformats.org/officeDocument/2006/relationships/hyperlink" Target="http://www.asistentpedagoga.cz/systematicka-podpora-socialne-znevyhodnenych-zaku-ve-vzdelavan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Problematika edukace žáků se sociálním znevýhodněním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7780" y="3697459"/>
            <a:ext cx="8637072" cy="977621"/>
          </a:xfrm>
        </p:spPr>
        <p:txBody>
          <a:bodyPr>
            <a:noAutofit/>
          </a:bodyPr>
          <a:lstStyle/>
          <a:p>
            <a:r>
              <a:rPr lang="cs-CZ" sz="2000" dirty="0" smtClean="0"/>
              <a:t>Role speciálních pedagogů a asistentů pedagoga v podpoře žáků </a:t>
            </a:r>
            <a:r>
              <a:rPr lang="cs-CZ" sz="2000" dirty="0" smtClean="0"/>
              <a:t>se </a:t>
            </a:r>
            <a:r>
              <a:rPr lang="cs-CZ" sz="2000" dirty="0" smtClean="0"/>
              <a:t>sociálním znevýhodněním</a:t>
            </a:r>
          </a:p>
          <a:p>
            <a:r>
              <a:rPr lang="cs-CZ" sz="2000" cap="none" dirty="0" smtClean="0"/>
              <a:t>PhDr. Zbyněk Němec, Ph.D.</a:t>
            </a:r>
            <a:endParaRPr lang="cs-CZ" sz="2000" cap="none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8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poradenské pracoviště a podpora žák se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8810021" cy="3450613"/>
          </a:xfrm>
        </p:spPr>
        <p:txBody>
          <a:bodyPr>
            <a:noAutofit/>
          </a:bodyPr>
          <a:lstStyle/>
          <a:p>
            <a:pPr algn="just"/>
            <a:r>
              <a:rPr lang="cs-CZ" b="1" dirty="0" smtClean="0"/>
              <a:t>Školní poradenské pracoviště</a:t>
            </a:r>
            <a:r>
              <a:rPr lang="cs-CZ" dirty="0" smtClean="0"/>
              <a:t> (ŠPP): výchovný poradce, metodik prevence, školní psycholog, školní speciální pedagog</a:t>
            </a:r>
          </a:p>
          <a:p>
            <a:pPr marL="0" indent="0" algn="just">
              <a:buNone/>
            </a:pPr>
            <a:r>
              <a:rPr lang="cs-CZ" dirty="0" smtClean="0"/>
              <a:t>Vyhláška č. 72/2005 Sb., o poskytování poradenských služeb ve školách a školských poradenských zařízeních, ve znění pozdějších předpisů, §7: </a:t>
            </a:r>
          </a:p>
          <a:p>
            <a:pPr marL="0" indent="0" algn="just">
              <a:buNone/>
            </a:pPr>
            <a:r>
              <a:rPr lang="cs-CZ" dirty="0" smtClean="0"/>
              <a:t>„</a:t>
            </a:r>
            <a:r>
              <a:rPr lang="cs-CZ" i="1" dirty="0"/>
              <a:t>(2) Ve škole jsou zajišťovány poradenské služby v rozsahu odpovídajícím počtu a vzdělávacím potřebám žáků školy zaměřené zejména </a:t>
            </a:r>
            <a:r>
              <a:rPr lang="cs-CZ" i="1" dirty="0" smtClean="0"/>
              <a:t>na</a:t>
            </a:r>
          </a:p>
          <a:p>
            <a:pPr marL="0" indent="0" algn="just">
              <a:buNone/>
            </a:pPr>
            <a:r>
              <a:rPr lang="cs-CZ" i="1" dirty="0" smtClean="0"/>
              <a:t>… </a:t>
            </a:r>
            <a:r>
              <a:rPr lang="cs-CZ" i="1" dirty="0"/>
              <a:t>e) podporu vzdělávání a sociálního začleňování žáků z odlišného kulturního prostředí a s odlišnými životními </a:t>
            </a:r>
            <a:r>
              <a:rPr lang="cs-CZ" i="1" dirty="0" smtClean="0"/>
              <a:t>podmínkami…</a:t>
            </a:r>
            <a:r>
              <a:rPr lang="cs-CZ" dirty="0" smtClean="0"/>
              <a:t>“ 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142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4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školních speciálních pedagogů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80" y="1923368"/>
            <a:ext cx="6657948" cy="396943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cs-CZ" sz="2200" b="1" dirty="0"/>
              <a:t>Školní speciální pedagog</a:t>
            </a:r>
            <a:r>
              <a:rPr lang="cs-CZ" sz="2200" dirty="0"/>
              <a:t> při práci s žáky se </a:t>
            </a:r>
            <a:r>
              <a:rPr lang="cs-CZ" sz="2200" dirty="0" smtClean="0"/>
              <a:t>SZ zajišťuje:</a:t>
            </a:r>
            <a:endParaRPr lang="cs-CZ" sz="2200" dirty="0"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sym typeface="Wingdings" panose="05000000000000000000" pitchFamily="2" charset="2"/>
              </a:rPr>
              <a:t> logopedické intervence,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sym typeface="Wingdings" panose="05000000000000000000" pitchFamily="2" charset="2"/>
              </a:rPr>
              <a:t> podporu </a:t>
            </a:r>
            <a:r>
              <a:rPr lang="cs-CZ" sz="2200" dirty="0" smtClean="0">
                <a:sym typeface="Wingdings" panose="05000000000000000000" pitchFamily="2" charset="2"/>
              </a:rPr>
              <a:t>žáků s nedostatečnou </a:t>
            </a:r>
            <a:r>
              <a:rPr lang="cs-CZ" sz="2200" dirty="0">
                <a:sym typeface="Wingdings" panose="05000000000000000000" pitchFamily="2" charset="2"/>
              </a:rPr>
              <a:t>znalostí vyučovacího jazyka,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sym typeface="Wingdings" panose="05000000000000000000" pitchFamily="2" charset="2"/>
              </a:rPr>
              <a:t> intervence v oblasti chování žáků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sym typeface="Wingdings" panose="05000000000000000000" pitchFamily="2" charset="2"/>
              </a:rPr>
              <a:t> podporu řešení potřeb vyplývajících ze socioekonomického znevýhodnění žáků,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sym typeface="Wingdings" panose="05000000000000000000" pitchFamily="2" charset="2"/>
              </a:rPr>
              <a:t> podporu žáků s deficity v oblasti pozornosti,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sym typeface="Wingdings" panose="05000000000000000000" pitchFamily="2" charset="2"/>
              </a:rPr>
              <a:t> podporu motivace žáků</a:t>
            </a:r>
            <a:r>
              <a:rPr lang="cs-CZ" sz="2200" dirty="0" smtClean="0">
                <a:sym typeface="Wingdings" panose="05000000000000000000" pitchFamily="2" charset="2"/>
              </a:rPr>
              <a:t>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 smtClean="0">
                <a:sym typeface="Wingdings" panose="05000000000000000000" pitchFamily="2" charset="2"/>
              </a:rPr>
              <a:t> diagnostiku vzdělávacích potřeb a možností žáků. </a:t>
            </a:r>
            <a:endParaRPr lang="cs-CZ" sz="2200" dirty="0"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1429" y="1988023"/>
            <a:ext cx="2263425" cy="35255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791429" y="5615709"/>
            <a:ext cx="2263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 dirty="0" smtClean="0"/>
              <a:t>Zdroj: Němec a kol. (2019c)</a:t>
            </a:r>
            <a:endParaRPr lang="cs-CZ" sz="9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605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6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školních speciálních pedagogů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16816" y="2098859"/>
            <a:ext cx="5965221" cy="345061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cs-CZ" dirty="0" smtClean="0"/>
              <a:t>V rámci nepřímé pedagogické činnosti</a:t>
            </a:r>
            <a:r>
              <a:rPr lang="cs-CZ" b="1" dirty="0" smtClean="0"/>
              <a:t> školní </a:t>
            </a:r>
            <a:r>
              <a:rPr lang="cs-CZ" b="1" dirty="0"/>
              <a:t>speciální pedagog</a:t>
            </a:r>
            <a:r>
              <a:rPr lang="cs-CZ" dirty="0"/>
              <a:t> </a:t>
            </a:r>
            <a:r>
              <a:rPr lang="cs-CZ" dirty="0" smtClean="0"/>
              <a:t>(pro podporu práce </a:t>
            </a:r>
            <a:r>
              <a:rPr lang="cs-CZ" dirty="0"/>
              <a:t>s žáky se sociálním </a:t>
            </a:r>
            <a:r>
              <a:rPr lang="cs-CZ" dirty="0" smtClean="0"/>
              <a:t>znevýhodněním) zajišťuje také:</a:t>
            </a:r>
            <a:endParaRPr lang="cs-CZ" dirty="0"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poradenskou </a:t>
            </a:r>
            <a:r>
              <a:rPr lang="cs-CZ" dirty="0">
                <a:sym typeface="Wingdings" panose="05000000000000000000" pitchFamily="2" charset="2"/>
              </a:rPr>
              <a:t>podporu (pro učitele</a:t>
            </a:r>
            <a:r>
              <a:rPr lang="cs-CZ" dirty="0" smtClean="0">
                <a:sym typeface="Wingdings" panose="05000000000000000000" pitchFamily="2" charset="2"/>
              </a:rPr>
              <a:t>), metodické vedení pro asistenty,</a:t>
            </a:r>
            <a:endParaRPr lang="cs-CZ" dirty="0"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podporu komunikace mezi školou </a:t>
            </a:r>
            <a:r>
              <a:rPr lang="cs-CZ" dirty="0" smtClean="0">
                <a:sym typeface="Wingdings" panose="05000000000000000000" pitchFamily="2" charset="2"/>
              </a:rPr>
              <a:t>a poradenskými zařízeními (PPP, SPC, event. SVP),</a:t>
            </a:r>
            <a:endParaRPr lang="cs-CZ" dirty="0"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podporu spolupráce mezi školou a zákonnými zástupci žáků.  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4476" y="2098859"/>
            <a:ext cx="2187233" cy="328458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828284" y="5434056"/>
            <a:ext cx="2263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Němec a kol. (2019c)</a:t>
            </a:r>
            <a:endParaRPr lang="cs-CZ" sz="900" dirty="0"/>
          </a:p>
        </p:txBody>
      </p:sp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900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4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Asistenti ve vzdělávání žáků se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80" y="2015732"/>
            <a:ext cx="6778020" cy="3849359"/>
          </a:xfrm>
        </p:spPr>
        <p:txBody>
          <a:bodyPr>
            <a:normAutofit/>
          </a:bodyPr>
          <a:lstStyle/>
          <a:p>
            <a:r>
              <a:rPr lang="cs-CZ" dirty="0" smtClean="0"/>
              <a:t>1997 – 2001 Romský asistent</a:t>
            </a:r>
          </a:p>
          <a:p>
            <a:r>
              <a:rPr lang="cs-CZ" dirty="0" smtClean="0"/>
              <a:t>2001 – 2005  Vychovatel – asistent učitele </a:t>
            </a:r>
          </a:p>
          <a:p>
            <a:r>
              <a:rPr lang="cs-CZ" dirty="0" smtClean="0"/>
              <a:t>2005 – </a:t>
            </a:r>
            <a:r>
              <a:rPr lang="cs-CZ" i="1" dirty="0" smtClean="0"/>
              <a:t>dosud</a:t>
            </a:r>
            <a:r>
              <a:rPr lang="cs-CZ" dirty="0" smtClean="0"/>
              <a:t>  Asistent pedagoga </a:t>
            </a:r>
          </a:p>
          <a:p>
            <a:endParaRPr lang="cs-CZ" dirty="0" smtClean="0"/>
          </a:p>
          <a:p>
            <a:r>
              <a:rPr lang="cs-CZ" dirty="0" smtClean="0"/>
              <a:t>Současnost: </a:t>
            </a:r>
          </a:p>
          <a:p>
            <a:pPr marL="0" indent="0" algn="just">
              <a:buNone/>
            </a:pPr>
            <a:r>
              <a:rPr lang="cs-CZ" b="1" dirty="0" smtClean="0"/>
              <a:t>asistent </a:t>
            </a:r>
            <a:r>
              <a:rPr lang="cs-CZ" b="1" dirty="0"/>
              <a:t>pedagoga</a:t>
            </a:r>
            <a:r>
              <a:rPr lang="cs-CZ" dirty="0"/>
              <a:t> (pedagogický </a:t>
            </a:r>
            <a:r>
              <a:rPr lang="cs-CZ" dirty="0" err="1" smtClean="0"/>
              <a:t>prac</a:t>
            </a:r>
            <a:r>
              <a:rPr lang="cs-CZ" dirty="0" smtClean="0"/>
              <a:t>., </a:t>
            </a:r>
            <a:r>
              <a:rPr lang="cs-CZ" dirty="0"/>
              <a:t>nutné doporučení ŠPZ</a:t>
            </a:r>
            <a:r>
              <a:rPr lang="cs-CZ" dirty="0" smtClean="0"/>
              <a:t>) </a:t>
            </a:r>
            <a:endParaRPr lang="cs-CZ" dirty="0"/>
          </a:p>
          <a:p>
            <a:pPr marL="0" indent="0" algn="just">
              <a:buNone/>
            </a:pPr>
            <a:r>
              <a:rPr lang="cs-CZ" b="1" dirty="0" smtClean="0"/>
              <a:t>školní </a:t>
            </a:r>
            <a:r>
              <a:rPr lang="cs-CZ" b="1" dirty="0"/>
              <a:t>asistent</a:t>
            </a:r>
            <a:r>
              <a:rPr lang="cs-CZ" dirty="0"/>
              <a:t> (nepedagogický </a:t>
            </a:r>
            <a:r>
              <a:rPr lang="cs-CZ" dirty="0" err="1" smtClean="0"/>
              <a:t>prac</a:t>
            </a:r>
            <a:r>
              <a:rPr lang="cs-CZ" dirty="0" smtClean="0"/>
              <a:t>., </a:t>
            </a:r>
            <a:r>
              <a:rPr lang="cs-CZ" dirty="0"/>
              <a:t>financování z </a:t>
            </a:r>
            <a:r>
              <a:rPr lang="cs-CZ" dirty="0" smtClean="0"/>
              <a:t>EU</a:t>
            </a:r>
            <a:r>
              <a:rPr lang="cs-CZ" dirty="0"/>
              <a:t>, není nutné doporučení ŠPZ)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286" y="1988568"/>
            <a:ext cx="3302568" cy="195184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791429" y="4075225"/>
            <a:ext cx="2263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 dirty="0" smtClean="0"/>
              <a:t>Zdroj: Němec a kol. (2019c)</a:t>
            </a:r>
            <a:endParaRPr lang="cs-CZ" sz="9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379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5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Role asistentů</a:t>
            </a:r>
            <a:r>
              <a:rPr lang="cs-CZ" dirty="0" smtClean="0"/>
              <a:t> v podpoře žáků se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79636" y="2015732"/>
            <a:ext cx="6575218" cy="34506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cs-CZ" dirty="0" smtClean="0">
                <a:sym typeface="Wingdings" panose="05000000000000000000" pitchFamily="2" charset="2"/>
              </a:rPr>
              <a:t> podporují učitele při práci s žáky v průběhu vyučování,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 smtClean="0">
                <a:sym typeface="Wingdings" panose="05000000000000000000" pitchFamily="2" charset="2"/>
              </a:rPr>
              <a:t> mohou </a:t>
            </a:r>
            <a:r>
              <a:rPr lang="cs-CZ" dirty="0">
                <a:sym typeface="Wingdings" panose="05000000000000000000" pitchFamily="2" charset="2"/>
              </a:rPr>
              <a:t>zajišťovat doučování žáků v době mimo vyučování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zprostředkovávají </a:t>
            </a:r>
            <a:r>
              <a:rPr lang="cs-CZ" dirty="0">
                <a:sym typeface="Wingdings" panose="05000000000000000000" pitchFamily="2" charset="2"/>
              </a:rPr>
              <a:t>komunikaci mezi školou a rodinami žáků,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zprostředkovávají </a:t>
            </a:r>
            <a:r>
              <a:rPr lang="cs-CZ" dirty="0">
                <a:sym typeface="Wingdings" panose="05000000000000000000" pitchFamily="2" charset="2"/>
              </a:rPr>
              <a:t>informace o žácích (a jejich zázemí) pro učitele,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zajišťují </a:t>
            </a:r>
            <a:r>
              <a:rPr lang="cs-CZ" dirty="0">
                <a:sym typeface="Wingdings" panose="05000000000000000000" pitchFamily="2" charset="2"/>
              </a:rPr>
              <a:t>psychosociální podporu žáků,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pomáhají </a:t>
            </a:r>
            <a:r>
              <a:rPr lang="cs-CZ" dirty="0">
                <a:sym typeface="Wingdings" panose="05000000000000000000" pitchFamily="2" charset="2"/>
              </a:rPr>
              <a:t>při zajištění volnočasových aktivit pro žáky.   </a:t>
            </a:r>
          </a:p>
          <a:p>
            <a:endParaRPr lang="cs-CZ" dirty="0"/>
          </a:p>
        </p:txBody>
      </p:sp>
      <p:pic>
        <p:nvPicPr>
          <p:cNvPr id="5" name="Picture 5" descr="ob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579" y="2216726"/>
            <a:ext cx="2861515" cy="189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389625" y="4274057"/>
            <a:ext cx="30900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Němec a kol. (2014)</a:t>
            </a:r>
            <a:endParaRPr lang="cs-CZ" sz="900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348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Doučování</a:t>
            </a:r>
            <a:r>
              <a:rPr lang="cs-CZ" dirty="0" smtClean="0"/>
              <a:t> (asistentů) pro žáky se </a:t>
            </a:r>
            <a:r>
              <a:rPr lang="cs-CZ" dirty="0" err="1" smtClean="0"/>
              <a:t>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826021" cy="3729286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/>
              <a:t>Forma: </a:t>
            </a:r>
            <a:r>
              <a:rPr lang="cs-CZ" sz="2200" dirty="0" smtClean="0"/>
              <a:t>individuální (spíše mladší ž.), skupinové (spíše starší ž.)</a:t>
            </a:r>
            <a:endParaRPr lang="cs-CZ" sz="2200" dirty="0"/>
          </a:p>
          <a:p>
            <a:r>
              <a:rPr lang="cs-CZ" sz="2200" dirty="0"/>
              <a:t>Spolupráce s učitelem: zadání práce, zpětná kontrola</a:t>
            </a:r>
          </a:p>
          <a:p>
            <a:r>
              <a:rPr lang="cs-CZ" sz="2200" dirty="0"/>
              <a:t>Místo: 1. ve škole – bezpečné, chráněné prostředí; 2. v domácím prostředí – lze přivést rodiče k přípravě </a:t>
            </a:r>
            <a:r>
              <a:rPr lang="cs-CZ" sz="2200" dirty="0" smtClean="0"/>
              <a:t>dítěte</a:t>
            </a:r>
          </a:p>
          <a:p>
            <a:pPr marL="0" indent="0">
              <a:buNone/>
            </a:pPr>
            <a:r>
              <a:rPr lang="cs-CZ" sz="2200" dirty="0"/>
              <a:t>Motivace žáků při doučování</a:t>
            </a:r>
          </a:p>
          <a:p>
            <a:pPr lvl="0"/>
            <a:r>
              <a:rPr lang="cs-CZ" sz="2200" dirty="0"/>
              <a:t>zapojit konkrétní životní situace;</a:t>
            </a:r>
          </a:p>
          <a:p>
            <a:pPr lvl="0"/>
            <a:r>
              <a:rPr lang="cs-CZ" sz="2200" dirty="0"/>
              <a:t>propojit s oblíbenou činností žáků;</a:t>
            </a:r>
          </a:p>
          <a:p>
            <a:pPr lvl="0"/>
            <a:r>
              <a:rPr lang="cs-CZ" sz="2200" dirty="0"/>
              <a:t>stavět na přirozených zájmech žáků. 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7818135" y="5707935"/>
            <a:ext cx="30900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 dirty="0" smtClean="0"/>
              <a:t>Zdroj: Němec a kol. (2014)</a:t>
            </a:r>
            <a:endParaRPr lang="cs-CZ" sz="900" dirty="0"/>
          </a:p>
        </p:txBody>
      </p:sp>
      <p:pic>
        <p:nvPicPr>
          <p:cNvPr id="13" name="Picture 2" descr="obr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688" y="3571586"/>
            <a:ext cx="3073166" cy="201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1651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5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Zapojení asistentů do volnočasových aktivit pro žáky se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0" y="1988023"/>
            <a:ext cx="6613237" cy="3821650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cs-CZ" sz="2200" b="1" dirty="0" smtClean="0"/>
              <a:t>Aktivity </a:t>
            </a:r>
            <a:r>
              <a:rPr lang="cs-CZ" sz="2200" b="1" dirty="0"/>
              <a:t>volného času</a:t>
            </a:r>
            <a:r>
              <a:rPr lang="cs-CZ" sz="2200" dirty="0"/>
              <a:t>:</a:t>
            </a:r>
          </a:p>
          <a:p>
            <a:pPr lvl="0" algn="r"/>
            <a:r>
              <a:rPr lang="cs-CZ" sz="2200" dirty="0"/>
              <a:t>Pomáhají snížit výskyt sociálně patologických jevů.</a:t>
            </a:r>
          </a:p>
          <a:p>
            <a:pPr lvl="0" algn="r"/>
            <a:r>
              <a:rPr lang="cs-CZ" sz="2200" dirty="0"/>
              <a:t>Doplňují školní výuku rozvojem dalších dovedností žáků.</a:t>
            </a:r>
          </a:p>
          <a:p>
            <a:pPr lvl="0" algn="r"/>
            <a:r>
              <a:rPr lang="cs-CZ" sz="2200" dirty="0"/>
              <a:t>Lze je využít k motivaci žáků. </a:t>
            </a:r>
            <a:endParaRPr lang="cs-CZ" sz="2200" dirty="0" smtClean="0"/>
          </a:p>
          <a:p>
            <a:pPr lvl="0" algn="r"/>
            <a:r>
              <a:rPr lang="cs-CZ" sz="2200" dirty="0" smtClean="0"/>
              <a:t>Jsou </a:t>
            </a:r>
            <a:r>
              <a:rPr lang="cs-CZ" sz="2200" dirty="0"/>
              <a:t>příležitostí pro bližší seznámení se s žáky a </a:t>
            </a:r>
            <a:r>
              <a:rPr lang="cs-CZ" sz="2200" dirty="0" err="1" smtClean="0"/>
              <a:t>porozu</a:t>
            </a:r>
            <a:r>
              <a:rPr lang="cs-CZ" sz="2200" dirty="0" smtClean="0"/>
              <a:t>- mění </a:t>
            </a:r>
            <a:r>
              <a:rPr lang="cs-CZ" sz="2200" dirty="0"/>
              <a:t>jejich potřebám/ získání jiného pohledu na žáky.</a:t>
            </a:r>
          </a:p>
          <a:p>
            <a:pPr lvl="0" algn="r"/>
            <a:r>
              <a:rPr lang="cs-CZ" sz="2200" dirty="0" smtClean="0"/>
              <a:t>Zaměření </a:t>
            </a:r>
            <a:r>
              <a:rPr lang="cs-CZ" sz="2200" dirty="0"/>
              <a:t>kroužku by mělo vycházet ze skutečných zájmů žáků a rozvíjet dovednosti, které mají uplatnění v běžném životě.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579" y="2276658"/>
            <a:ext cx="3147167" cy="183352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451579" y="4167984"/>
            <a:ext cx="2263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Němec a kol. (2019c)</a:t>
            </a:r>
            <a:endParaRPr lang="cs-CZ" sz="9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107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8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4777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Němec, Z. </a:t>
            </a:r>
            <a:r>
              <a:rPr lang="cs-CZ" dirty="0"/>
              <a:t>a kol. </a:t>
            </a:r>
            <a:r>
              <a:rPr lang="cs-CZ" dirty="0" smtClean="0"/>
              <a:t> (2019a).  </a:t>
            </a:r>
            <a:r>
              <a:rPr lang="cs-CZ" i="1" dirty="0" smtClean="0"/>
              <a:t>Vzdělávání </a:t>
            </a:r>
            <a:r>
              <a:rPr lang="cs-CZ" i="1" dirty="0"/>
              <a:t>žáků se sociálním znevýhodněním</a:t>
            </a:r>
            <a:r>
              <a:rPr lang="cs-CZ" dirty="0"/>
              <a:t>. </a:t>
            </a:r>
            <a:r>
              <a:rPr lang="cs-CZ" dirty="0"/>
              <a:t>Praha: </a:t>
            </a:r>
            <a:r>
              <a:rPr lang="cs-CZ" dirty="0" err="1"/>
              <a:t>Verlag</a:t>
            </a:r>
            <a:r>
              <a:rPr lang="cs-CZ" dirty="0"/>
              <a:t> </a:t>
            </a:r>
            <a:r>
              <a:rPr lang="cs-CZ" dirty="0" err="1" smtClean="0"/>
              <a:t>Dashöfer</a:t>
            </a:r>
            <a:r>
              <a:rPr lang="cs-CZ" dirty="0" smtClean="0"/>
              <a:t>. </a:t>
            </a:r>
            <a:r>
              <a:rPr lang="cs-CZ" dirty="0"/>
              <a:t>ISBN 978-80-87963-84-5.</a:t>
            </a:r>
          </a:p>
          <a:p>
            <a:r>
              <a:rPr lang="cs-CZ" dirty="0" smtClean="0"/>
              <a:t>Němec, Z. (2019b). </a:t>
            </a:r>
            <a:r>
              <a:rPr lang="cs-CZ" i="1" dirty="0" smtClean="0"/>
              <a:t>Role </a:t>
            </a:r>
            <a:r>
              <a:rPr lang="cs-CZ" i="1" dirty="0"/>
              <a:t>školních speciálních pedagogů v podpoře žáků se sociálním znevýhodněním</a:t>
            </a:r>
            <a:r>
              <a:rPr lang="cs-CZ" dirty="0"/>
              <a:t>. </a:t>
            </a:r>
            <a:r>
              <a:rPr lang="cs-CZ" dirty="0"/>
              <a:t>Speciální pedagogika, roč. 29, č. 1/2019. s. 41-52. </a:t>
            </a:r>
            <a:r>
              <a:rPr lang="cs-CZ" dirty="0"/>
              <a:t>ISSN 1211-2720</a:t>
            </a:r>
            <a:r>
              <a:rPr lang="cs-CZ" dirty="0" smtClean="0"/>
              <a:t>.</a:t>
            </a:r>
          </a:p>
          <a:p>
            <a:r>
              <a:rPr lang="cs-CZ" dirty="0" smtClean="0"/>
              <a:t>Němec., Z. </a:t>
            </a:r>
            <a:r>
              <a:rPr lang="cs-CZ" dirty="0"/>
              <a:t>a kol. </a:t>
            </a:r>
            <a:r>
              <a:rPr lang="cs-CZ" dirty="0" smtClean="0"/>
              <a:t>(2019c) </a:t>
            </a:r>
            <a:r>
              <a:rPr lang="cs-CZ" i="1" dirty="0" smtClean="0"/>
              <a:t>Systematická </a:t>
            </a:r>
            <a:r>
              <a:rPr lang="cs-CZ" i="1" dirty="0"/>
              <a:t>podpora sociálně znevýhodněných žáků ve vzdělávání</a:t>
            </a:r>
            <a:r>
              <a:rPr lang="cs-CZ" dirty="0"/>
              <a:t>. Praha: Nová škola o.p.s</a:t>
            </a:r>
            <a:r>
              <a:rPr lang="cs-CZ" dirty="0" smtClean="0"/>
              <a:t>., </a:t>
            </a:r>
            <a:r>
              <a:rPr lang="cs-CZ" dirty="0"/>
              <a:t>ISBN 978-80-905807-9-4. </a:t>
            </a:r>
            <a:r>
              <a:rPr lang="cs-CZ" dirty="0" smtClean="0"/>
              <a:t>Dostupné z: </a:t>
            </a:r>
            <a:r>
              <a:rPr lang="cs-CZ" dirty="0">
                <a:hlinkClick r:id="rId2"/>
              </a:rPr>
              <a:t>http://www.asistentpedagoga.cz/systematicka-podpora-socialne-znevyhodnenych-zaku-ve-vzdelavani</a:t>
            </a:r>
            <a:endParaRPr lang="cs-CZ" dirty="0"/>
          </a:p>
          <a:p>
            <a:r>
              <a:rPr lang="cs-CZ" dirty="0" smtClean="0"/>
              <a:t>Němec Z. </a:t>
            </a:r>
            <a:r>
              <a:rPr lang="cs-CZ" dirty="0"/>
              <a:t>a kol. </a:t>
            </a:r>
            <a:r>
              <a:rPr lang="cs-CZ" dirty="0" smtClean="0"/>
              <a:t>(2014) </a:t>
            </a:r>
            <a:r>
              <a:rPr lang="cs-CZ" i="1" dirty="0" smtClean="0"/>
              <a:t>Asistence </a:t>
            </a:r>
            <a:r>
              <a:rPr lang="cs-CZ" i="1" dirty="0"/>
              <a:t>ve vzdělávání žáků se sociálním znevýhodněním</a:t>
            </a:r>
            <a:r>
              <a:rPr lang="cs-CZ" dirty="0"/>
              <a:t>. Praha: Nová škola o.p.s. 2014. ISBN 978-80-903631-9-9</a:t>
            </a:r>
            <a:r>
              <a:rPr lang="cs-CZ" dirty="0" smtClean="0"/>
              <a:t>. Dostupné z: </a:t>
            </a:r>
            <a:r>
              <a:rPr lang="cs-CZ" dirty="0">
                <a:hlinkClick r:id="rId3"/>
              </a:rPr>
              <a:t>http://www.asistentpedagoga.cz/asistence-ve-vzdelavani-zaku-se-socialnim-vzdelavanim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i="1" dirty="0"/>
              <a:t>Vyhláška </a:t>
            </a:r>
            <a:r>
              <a:rPr lang="cs-CZ" i="1" dirty="0" smtClean="0"/>
              <a:t>č. 72/2005 Sb., o </a:t>
            </a:r>
            <a:r>
              <a:rPr lang="cs-CZ" i="1" dirty="0"/>
              <a:t>poskytování poradenských služeb ve školách a školských poradenských </a:t>
            </a:r>
            <a:r>
              <a:rPr lang="cs-CZ" i="1" dirty="0" smtClean="0"/>
              <a:t>zařízeních</a:t>
            </a:r>
            <a:r>
              <a:rPr lang="cs-CZ" dirty="0" smtClean="0"/>
              <a:t>, ve znění pozdějších předpisů.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8379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594</TotalTime>
  <Words>536</Words>
  <Application>Microsoft Office PowerPoint</Application>
  <PresentationFormat>Širokoúhlá obrazovka</PresentationFormat>
  <Paragraphs>64</Paragraphs>
  <Slides>9</Slides>
  <Notes>0</Notes>
  <HiddenSlides>0</HiddenSlides>
  <MMClips>8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Wingdings</vt:lpstr>
      <vt:lpstr>Gallery</vt:lpstr>
      <vt:lpstr>Problematika edukace žáků se sociálním znevýhodněním</vt:lpstr>
      <vt:lpstr>Školní poradenské pracoviště a podpora žák se SZ</vt:lpstr>
      <vt:lpstr>Práce školních speciálních pedagogů</vt:lpstr>
      <vt:lpstr>Práce školních speciálních pedagogů</vt:lpstr>
      <vt:lpstr>Asistenti ve vzdělávání žáků se SZ</vt:lpstr>
      <vt:lpstr>Role asistentů v podpoře žáků se SZ</vt:lpstr>
      <vt:lpstr>Doučování (asistentů) pro žáky se sz</vt:lpstr>
      <vt:lpstr>Zapojení asistentů do volnočasových aktivit pro žáky se SZ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Jazykové bariéry u žáků se sociálním znevýhodněním</dc:title>
  <dc:creator>nemeczb@gmail.com</dc:creator>
  <cp:lastModifiedBy>nemeczb@gmail.com</cp:lastModifiedBy>
  <cp:revision>47</cp:revision>
  <dcterms:created xsi:type="dcterms:W3CDTF">2020-03-24T12:11:08Z</dcterms:created>
  <dcterms:modified xsi:type="dcterms:W3CDTF">2020-04-07T12:14:18Z</dcterms:modified>
</cp:coreProperties>
</file>