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325" r:id="rId4"/>
    <p:sldId id="345" r:id="rId5"/>
    <p:sldId id="346" r:id="rId6"/>
    <p:sldId id="347" r:id="rId7"/>
    <p:sldId id="348" r:id="rId8"/>
    <p:sldId id="290" r:id="rId9"/>
    <p:sldId id="285" r:id="rId10"/>
    <p:sldId id="329" r:id="rId11"/>
    <p:sldId id="344" r:id="rId12"/>
    <p:sldId id="313" r:id="rId13"/>
    <p:sldId id="312" r:id="rId14"/>
    <p:sldId id="333" r:id="rId15"/>
    <p:sldId id="334" r:id="rId16"/>
    <p:sldId id="336" r:id="rId17"/>
    <p:sldId id="337" r:id="rId18"/>
    <p:sldId id="335" r:id="rId19"/>
    <p:sldId id="338" r:id="rId20"/>
    <p:sldId id="339" r:id="rId21"/>
    <p:sldId id="340" r:id="rId22"/>
    <p:sldId id="343" r:id="rId23"/>
    <p:sldId id="342" r:id="rId24"/>
    <p:sldId id="303" r:id="rId25"/>
    <p:sldId id="309" r:id="rId26"/>
    <p:sldId id="34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5A-BB3C-4E9B-9061-DFADB92E28E7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49487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Georgia" panose="02040502050405020303" pitchFamily="18" charset="0"/>
              </a:rPr>
              <a:t>Myšlení Válčících států I</a:t>
            </a:r>
            <a:br>
              <a:rPr lang="cs-CZ" sz="5000" b="1" dirty="0">
                <a:latin typeface="Georgia" panose="02040502050405020303" pitchFamily="18" charset="0"/>
              </a:rPr>
            </a:br>
            <a:r>
              <a:rPr lang="cs-CZ" sz="4800" b="1" dirty="0">
                <a:latin typeface="Georgia" panose="02040502050405020303" pitchFamily="18" charset="0"/>
              </a:rPr>
              <a:t>Konfucianismus</a:t>
            </a:r>
            <a:endParaRPr lang="cs-CZ" sz="5000" b="1" dirty="0"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Konfucius, </a:t>
            </a:r>
            <a:r>
              <a:rPr lang="cs-CZ" sz="3600" dirty="0" err="1">
                <a:latin typeface="Georgia" panose="02040502050405020303" pitchFamily="18" charset="0"/>
              </a:rPr>
              <a:t>Mencius</a:t>
            </a:r>
            <a:r>
              <a:rPr lang="cs-CZ" sz="3600" dirty="0">
                <a:latin typeface="Georgia" panose="02040502050405020303" pitchFamily="18" charset="0"/>
              </a:rPr>
              <a:t>, </a:t>
            </a:r>
            <a:r>
              <a:rPr lang="cs-CZ" sz="3600" dirty="0" err="1">
                <a:latin typeface="Georgia" panose="02040502050405020303" pitchFamily="18" charset="0"/>
              </a:rPr>
              <a:t>Sün</a:t>
            </a:r>
            <a:r>
              <a:rPr lang="cs-CZ" sz="3600" dirty="0">
                <a:latin typeface="Georgia" panose="02040502050405020303" pitchFamily="18" charset="0"/>
              </a:rPr>
              <a:t>-c‘</a:t>
            </a:r>
          </a:p>
          <a:p>
            <a:r>
              <a:rPr lang="cs-CZ" sz="3600" dirty="0">
                <a:latin typeface="Georgia" panose="02040502050405020303" pitchFamily="18" charset="0"/>
              </a:rPr>
              <a:t>(6.-3. st. př.n.l.)</a:t>
            </a:r>
          </a:p>
        </p:txBody>
      </p:sp>
    </p:spTree>
    <p:extLst>
      <p:ext uri="{BB962C8B-B14F-4D97-AF65-F5344CB8AC3E}">
        <p14:creationId xmlns:p14="http://schemas.microsoft.com/office/powerpoint/2010/main" val="22802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Konfucius </a:t>
            </a:r>
            <a:b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Kchung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Čchiou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孔丘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(551-479 př.n.l.),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Kchung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)-c‘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孔夫子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Učenec z nižší aristokracie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士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státu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dosáhl funkce ministra,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zklamán opustil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dvůr a putoval mezi státy</a:t>
            </a: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Situace: Učitel – žáci (zachycena v knize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Hovory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Konfuciovy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autorství kanonických spisů</a:t>
            </a: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dyn.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předmětem kultu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B9FC99-37FE-441B-8940-696343A4A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3" r="-2" b="1137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1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63404-5E44-41A8-9CD2-A914EA7D086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48640"/>
            <a:ext cx="11490960" cy="581765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Krátký narativ s rozhovorem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Zeng Xi, Ran You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Gongxi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seděli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boku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připraveni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posloužit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nějaký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starší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neberte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směle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mluvte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Obvykle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říkáváte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,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Nikdo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nezná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!'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Kdybyste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známými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byste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takovém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případě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chtěli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dokázat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ihned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bez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rozmýšlení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prohlásil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Řekněme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existoval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disponující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tisícem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válečných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vozů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avšak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sevřený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dvěma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velkými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říšemi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zvnějšku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napadaný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cizími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vojsky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sužovaný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neúrodou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hladem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kdybych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takový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spravoval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během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dokázal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získali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odvahu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věděli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pousmál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„A co ty,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otázal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Ran You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odpověděl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Kdybych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spravovat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území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obvodu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řekněme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šedesáti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sedmdesáti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případně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padesáti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šedesáti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stačily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mi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lid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dostatku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pokud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etiketu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hudbu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těch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ovšem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ujmout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pravý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aristokrat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„A ty,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Chi?"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odpověděl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Neříkám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musím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dokázat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naučil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Vystupovat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obětování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chrámu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předků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uzavírání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spojenectví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knížaty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malý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ceremoniář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oděný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slavnostního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roucha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slavnostním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kloboukem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hlavě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otázal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co ty, Diane?" Zeng Xi,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právě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drnkal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struny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loutny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přestal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dozněl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odložil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loutnu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vstal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přání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„A co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tom?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Vždyť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každý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říci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představu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Zeng Xi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Pozdě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jaře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jarní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oděv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spolu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druhými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muži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jinochy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vykoupat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řece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 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chrámu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Yu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bychom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osvěžili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chladným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větříkem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vrátili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zpěvem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povzdechl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souhlasím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řekl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cs-CZ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Historky XVIII.5 a XVIII.6 (98)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7290D3-B41E-47DC-B0CE-70D663317A96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61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67787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Základní pojmy </a:t>
            </a:r>
            <a:r>
              <a:rPr lang="en-US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konfucianismu</a:t>
            </a:r>
            <a:endParaRPr lang="cs-CZ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xue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süe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učení, vzdělání</a:t>
            </a:r>
            <a:endParaRPr lang="cs-CZ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junzi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ťün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-c‘) 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君子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v. 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-žen)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小人</a:t>
            </a:r>
            <a:r>
              <a:rPr lang="cs-CZ" altLang="zh-CN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ušlechtilý v. malý člověk</a:t>
            </a:r>
            <a:endParaRPr lang="cs-CZ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(žen)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仁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lidskost, humánnost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shu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šu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恕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ohleduplnost, tolerance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禮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- obřadnost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孝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synovská oddanost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zhong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čung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忠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- loajalita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xin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(sin)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信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důvěryhodnost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zh-TW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(i)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義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smysl pro správné</a:t>
            </a:r>
            <a:r>
              <a:rPr lang="cs-CZ" altLang="zh-TW" u="sng" dirty="0">
                <a:solidFill>
                  <a:srgbClr val="3366BB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cs-CZ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(tao)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德</a:t>
            </a:r>
            <a:r>
              <a:rPr lang="cs-CZ" altLang="zh-CN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správná cesta; charismatická síla vládce</a:t>
            </a:r>
            <a:endParaRPr lang="cs-CZ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6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xue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süe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cs-CZ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učení, vzdělání</a:t>
            </a:r>
            <a:endParaRPr lang="cs-CZ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„Když mi bylo 15 let, pevně jsem se rozhodl pro učení. Ve třiceti jsem stál pevně na Cestě. Ve čtyřiceti jsem se již nedal zmást. V padesáti jsem pochopil úděl daný Nebesy. V šedesáti jsem měl sluch naladěný na nejjemnější tóny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všehomíra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A nyní v sedmdesáti mohu povolit uzdu svým tužbám, aniž bych překročil meze slušnosti.“ 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(Hovory II/4 )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„Učit se a naučené uplatňovat v životě, když k tomu dozraje čas, což to není potěšení? Přicházejí-li k nám přátelé zdaleka, zdaž to není radost?“ (Hovory I/1)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Pravil mistr: „Když jdou pospolu tři lidé, určitě je mezi nimi někdo, od koho se mohu učit. Vyberu si dobré vlastnosti, a ty napodobím, a špatné, které mě poučí, co mám napravit.“ (Hovory VII/21</a:t>
            </a:r>
            <a:r>
              <a:rPr lang="cs-CZ" sz="2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2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junzi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ťün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-c‘) </a:t>
            </a:r>
            <a:r>
              <a:rPr lang="zh-TW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君子 </a:t>
            </a:r>
            <a:r>
              <a:rPr lang="en-US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 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ušlechtilý člověk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xiao</a:t>
            </a:r>
            <a:r>
              <a:rPr lang="cs-CZ" b="1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b="1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siao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-žen) </a:t>
            </a:r>
            <a:r>
              <a:rPr lang="zh-TW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小人</a:t>
            </a:r>
            <a:r>
              <a:rPr lang="cs-CZ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„malý“ 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člověk</a:t>
            </a:r>
          </a:p>
          <a:p>
            <a:pPr marL="67818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„Ušlechtilý člověk se vyzná v tom, co je správné, stejně jako se malí lidé vyznají v tom, co se vyplatí.“ (Hovory IV/6 )</a:t>
            </a:r>
          </a:p>
          <a:p>
            <a:pPr marL="67818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„Ušlechtilý člověk dovede na věci hledět ze všech stran a nemá předsudků. Malý člověk bývá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předpojat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vidí věci jen z jedné strany.“ (Hovory II/14)</a:t>
            </a:r>
          </a:p>
          <a:p>
            <a:pPr marL="67818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Pravil mistr: „Pokládám sám sebe za moudrého? Jistě nikoli. Když se mě třeba prostý člověk přijde na něco zeptat, mám v hlavě úplně prázdno, a i když to začnu proklepávat z obou stran, přece si nevím rady.“ (Hovory IX/9)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5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(žen) </a:t>
            </a:r>
            <a:r>
              <a:rPr lang="zh-TW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仁 </a:t>
            </a:r>
            <a:r>
              <a:rPr lang="en-US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 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lidskost, humánnost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shu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šu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恕 </a:t>
            </a:r>
            <a:r>
              <a:rPr lang="en-US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 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ohleduplnost, tolerance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„Kázat lidskost, to znamená, že když se chceš sám prosadit, pomáháš druhým, aby se prosadili; když chceš sám uspět, pomáháš druhým, aby uspěli. Dívat se na druhé jako na sebe sama, to nazývám směřováním k lidskosti.“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(Hovory VI/30)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(Žák: existuje-li nějaké rčení, podle něhož je možno řídit se do konce života) Mistr pravil: „Snad rčení o ohleduplnosti: co nechceš, aby ti jiní činili, nečiň ty jim.“ (Hovory XV/23)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67787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Myšlenka společenské soudržnosti – stát jako rodina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(žen)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仁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lidskost, humánnost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shu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šu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恕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ohleduplnost, tolerance)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孝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synovská oddanost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zhong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čung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忠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loajalita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xin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(sin)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信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důvěryhodnost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zh-TW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(i) </a:t>
            </a:r>
            <a:r>
              <a:rPr lang="zh-TW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義</a:t>
            </a:r>
            <a:r>
              <a:rPr lang="cs-CZ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smysl pro správné</a:t>
            </a:r>
            <a:r>
              <a:rPr lang="cs-CZ" altLang="zh-TW" u="sng" dirty="0">
                <a:solidFill>
                  <a:srgbClr val="3366BB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cs-CZ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2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Postavení vládce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(tao)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CN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– (správná) cesta; cesta Nebes </a:t>
            </a:r>
            <a:r>
              <a:rPr lang="cs-CZ" altLang="zh-CN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altLang="zh-CN" i="1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tian</a:t>
            </a:r>
            <a:r>
              <a:rPr lang="cs-CZ" altLang="zh-CN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CN" i="1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altLang="zh-CN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CN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德</a:t>
            </a:r>
            <a:r>
              <a:rPr lang="cs-CZ" altLang="zh-CN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charismatická síla vládce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Cílem je harmonická společnost podle přání nebes (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tchien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tao)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Pokud je vládce v souladu s tao Nebes, vyzařuje charismatickou sílu, která uspořádává svět, lid ho sám následuje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Vládce se dobře stará o svůj lid, každý má své místo v rámci přirozené hierarchie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ideální společnosti panuje přirozený soulad, vládce nemusí vůbec zasahovat („Ten, kdo vládne pomocí </a:t>
            </a:r>
            <a:r>
              <a:rPr lang="cs-CZ" sz="20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je jako polárka, stojí na místě a ostatní hvězdy se okolo ní točí“)</a:t>
            </a:r>
            <a:r>
              <a:rPr lang="cs-CZ" sz="2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禮 </a:t>
            </a:r>
            <a:r>
              <a:rPr lang="en-US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obřadnost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i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Ke ji </a:t>
            </a:r>
            <a:r>
              <a:rPr lang="cs-CZ" sz="20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fu</a:t>
            </a:r>
            <a:r>
              <a:rPr lang="cs-CZ" sz="2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2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克己复禮 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„ovládnout sebe a navrátit se k obřadům“ 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(Obřad – „etiketa“ – vzorce jednání)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Podřídit přirozené tíhnutí osvědčeným formám chování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Napodobování vzorců pomáhá vypěstovat pravé cítění, pravou úctu (‚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fake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it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till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you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make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it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‘)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Proces vytváří věci – jednání vytváří účastníky 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(proti esencialismu)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Pěstování smyslu pro správné (</a:t>
            </a:r>
            <a:r>
              <a:rPr lang="cs-CZ" sz="2000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(i) </a:t>
            </a:r>
            <a:r>
              <a:rPr lang="zh-TW" altLang="en-US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義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1021080" lvl="1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„Obřadnost“ jako to, co odlišuje člověka od zvířete, podstata civilizovanosti (udržování vzorců – kosmologie</a:t>
            </a:r>
            <a:r>
              <a:rPr lang="cs-CZ" sz="2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Náprava jmen </a:t>
            </a:r>
            <a:r>
              <a:rPr lang="cs-CZ" b="1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b="1" i="1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zhen</a:t>
            </a:r>
            <a:r>
              <a:rPr lang="en-US" altLang="zh-CN" b="1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</a:t>
            </a:r>
            <a:r>
              <a:rPr lang="cs-CZ" b="1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ming</a:t>
            </a:r>
            <a:r>
              <a:rPr lang="cs-CZ" b="1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正名</a:t>
            </a:r>
            <a:r>
              <a:rPr lang="cs-CZ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= 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péče o správnost pojmenování </a:t>
            </a:r>
          </a:p>
          <a:p>
            <a:pPr marL="67818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C‘-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lu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pravil: ‚Kdyby od Vás panovník státu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Wej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očekával, že budete dělat státní politiku, co byste udělal nejdříve?‘ Mistr pravil: ‚Jistě by to byla náprava jmen!‘ C‘-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lu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pravil: ‚Jakže? To byste se tomu tedy vzdálil! Co na jménech napravovat?‘ </a:t>
            </a:r>
          </a:p>
          <a:p>
            <a:pPr marL="67818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řekl: ‚Ty jsi vskutku neotesanec, </a:t>
            </a:r>
            <a:r>
              <a:rPr lang="cs-CZ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Joue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! Ušlechtilý muž by měl být zdrženlivým, pokud věci nerozumí. Nejsou-li pojmenování správná, pak [s nimi] výroky nejsou v souladu. Nejsou-li výroky v souladu, úkoly nemohou být úspěšně dokončeny. Nemohou-li být úkoly úspěšně dokončeny, obřady a hudba nebudou vzkvétat. Nebudou-li velebeny obřady ani hudba, tresty a sankce nebudou trefné, a pak lid nebude [ani] vědět kam s rukama a nohama.“ (Hovory </a:t>
            </a:r>
            <a:r>
              <a:rPr lang="cs-CZ" sz="2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13.3)</a:t>
            </a: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(Na otázku, v čem spočívá umění vládnout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cs-CZ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„Nech vladaře, aby byl vladařem, ministra, aby byl ministrem, otce, aby byl otcem, a syna, aby byl synem.“ (Hovory </a:t>
            </a:r>
            <a:r>
              <a:rPr lang="cs-CZ" sz="20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12.11)</a:t>
            </a:r>
            <a:endParaRPr lang="cs-CZ" sz="2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d/Chinese_plain_5c._BC-cz.svg/568px-Chinese_plain_5c._BC-cz.svg.png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70" y="745587"/>
            <a:ext cx="8307158" cy="56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Mencius</a:t>
            </a: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孟軻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Mengzi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(371-289 př.n.l.)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孟子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Učenec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士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 přímé posloupnosti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Konfuciových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žáků</a:t>
            </a:r>
            <a:endParaRPr 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„lidská přirozenost je dobrá“ (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xing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人性善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Čtyři principy (lidskost, obřady, smysl pro správné, moudrost)</a:t>
            </a: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Ten, kdo ví, má odpovědnost (může napomínat vládce)</a:t>
            </a: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Nebesa trestají vládce, který nepečuje o blaho lidu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B9FC99-37FE-441B-8940-696343A4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27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7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Xunzi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荀子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též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Kuang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荀況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355-288 př.n.l.)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7" b="1815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Spojen s „Akademií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Jixia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státě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konci kariéry poradcem v legistickém státě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sjednotil Válčící státy v první císařství (učení blízké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Racionalista,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struktury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里 </a:t>
            </a:r>
            <a:r>
              <a:rPr lang="cs-CZ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přírodní zákony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„lidská přirozenost je špatná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xing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人之性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</a:t>
            </a:r>
            <a:r>
              <a:rPr lang="cs-CZ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třeba ji uměle a vědomě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napravovat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Náprava jmen – „jména jako vrubovky“</a:t>
            </a: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1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65175"/>
            <a:ext cx="10515600" cy="5411788"/>
          </a:xfrm>
        </p:spPr>
        <p:txBody>
          <a:bodyPr>
            <a:noAutofit/>
          </a:bodyPr>
          <a:lstStyle/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cs-CZ" sz="3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Xunzi</a:t>
            </a:r>
            <a:r>
              <a:rPr lang="cs-CZ" altLang="cs-CZ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cs-CZ" altLang="cs-CZ" sz="3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Zheng</a:t>
            </a:r>
            <a:r>
              <a:rPr lang="cs-CZ" altLang="cs-CZ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ming</a:t>
            </a:r>
            <a:r>
              <a:rPr lang="cs-CZ" altLang="cs-CZ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正名</a:t>
            </a:r>
            <a:endParaRPr lang="en-GB" altLang="cs-CZ" sz="3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200" dirty="0">
              <a:latin typeface="Times New Roman" panose="02020603050405020304" pitchFamily="18" charset="0"/>
            </a:endParaRP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今聖王沒，名守慢，奇辭起，名實亂，是非之形不明，</a:t>
            </a: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„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Nyní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se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nad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svrchovaně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moudrými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králi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zavřela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voda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dodržování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správných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pojmenování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ochablo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objevily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se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podivné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výroky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vztahy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mezi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pojmenováním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a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skutečností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jsou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ve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zmatku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podoba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toho, co je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správné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a co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chybné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není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cs-CZ" sz="2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jasná</a:t>
            </a:r>
            <a:r>
              <a:rPr lang="en-GB" altLang="cs-CZ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.“</a:t>
            </a: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名無固宜，約之以命，約定俗成謂之宜，異於約則謂之不宜。</a:t>
            </a:r>
            <a:endParaRPr lang="cs-CZ" altLang="zh-TW" sz="2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„U pojmenování není nic jako jejich jednou daná správnost plynoucí ze samé podstaty věci. Lidé se na nich dohodnou a podle toho je zavedou, a způsob pojmenování, který určila dohoda a které se stalo zvyklostí, je správný, a to, co se liší od dohody, se nazývám nesprávným. </a:t>
            </a:r>
          </a:p>
        </p:txBody>
      </p:sp>
    </p:spTree>
    <p:extLst>
      <p:ext uri="{BB962C8B-B14F-4D97-AF65-F5344CB8AC3E}">
        <p14:creationId xmlns:p14="http://schemas.microsoft.com/office/powerpoint/2010/main" val="380985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65175"/>
            <a:ext cx="10515600" cy="5411788"/>
          </a:xfrm>
        </p:spPr>
        <p:txBody>
          <a:bodyPr>
            <a:noAutofit/>
          </a:bodyPr>
          <a:lstStyle/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cs-CZ" sz="3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Xunzi</a:t>
            </a:r>
            <a:r>
              <a:rPr lang="cs-CZ" altLang="cs-CZ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cs-CZ" altLang="cs-CZ" sz="3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Zheng</a:t>
            </a:r>
            <a:r>
              <a:rPr lang="cs-CZ" altLang="cs-CZ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ming</a:t>
            </a:r>
            <a:r>
              <a:rPr lang="cs-CZ" altLang="cs-CZ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正名</a:t>
            </a:r>
            <a:endParaRPr lang="en-GB" altLang="cs-CZ" sz="3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200" dirty="0">
              <a:latin typeface="Times New Roman" panose="02020603050405020304" pitchFamily="18" charset="0"/>
            </a:endParaRPr>
          </a:p>
          <a:p>
            <a:pPr marL="3111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故析辭擅作名，以亂正名，使民疑惑，人多辨訟，則謂之大姦</a:t>
            </a:r>
            <a:r>
              <a:rPr lang="en-US" altLang="zh-TW" sz="2200" dirty="0">
                <a:latin typeface="Times New Roman" panose="02020603050405020304" pitchFamily="18" charset="0"/>
              </a:rPr>
              <a:t>. </a:t>
            </a:r>
            <a:r>
              <a:rPr lang="zh-TW" altLang="en-US" sz="2200" dirty="0">
                <a:latin typeface="Times New Roman" panose="02020603050405020304" pitchFamily="18" charset="0"/>
              </a:rPr>
              <a:t>其罪猶為符節度量之罪也。</a:t>
            </a:r>
          </a:p>
          <a:p>
            <a:pPr marL="31115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Proto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pokud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někdo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rozebírá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výroky</a:t>
            </a:r>
            <a:r>
              <a:rPr lang="en-US" altLang="zh-TW" sz="2200" dirty="0">
                <a:latin typeface="Times New Roman" panose="02020603050405020304" pitchFamily="18" charset="0"/>
              </a:rPr>
              <a:t> a </a:t>
            </a:r>
            <a:r>
              <a:rPr lang="en-US" altLang="zh-TW" sz="2200" dirty="0" err="1">
                <a:latin typeface="Times New Roman" panose="02020603050405020304" pitchFamily="18" charset="0"/>
              </a:rPr>
              <a:t>osobuje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si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právo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vytvářet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pojmenování</a:t>
            </a:r>
            <a:r>
              <a:rPr lang="en-US" altLang="zh-TW" sz="2200" dirty="0">
                <a:latin typeface="Times New Roman" panose="02020603050405020304" pitchFamily="18" charset="0"/>
              </a:rPr>
              <a:t> a </a:t>
            </a:r>
            <a:r>
              <a:rPr lang="en-US" altLang="zh-TW" sz="2200" dirty="0" err="1">
                <a:latin typeface="Times New Roman" panose="02020603050405020304" pitchFamily="18" charset="0"/>
              </a:rPr>
              <a:t>uvádět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tak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správná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pojmenování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ve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zmatek</a:t>
            </a:r>
            <a:r>
              <a:rPr lang="en-US" altLang="zh-TW" sz="2200" dirty="0">
                <a:latin typeface="Times New Roman" panose="02020603050405020304" pitchFamily="18" charset="0"/>
              </a:rPr>
              <a:t> a lid v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pomýlení</a:t>
            </a:r>
            <a:r>
              <a:rPr lang="en-US" altLang="zh-TW" sz="2200" dirty="0">
                <a:latin typeface="Times New Roman" panose="02020603050405020304" pitchFamily="18" charset="0"/>
              </a:rPr>
              <a:t>, </a:t>
            </a:r>
            <a:r>
              <a:rPr lang="en-US" altLang="zh-TW" sz="2200" dirty="0" err="1">
                <a:latin typeface="Times New Roman" panose="02020603050405020304" pitchFamily="18" charset="0"/>
              </a:rPr>
              <a:t>takže</a:t>
            </a:r>
            <a:r>
              <a:rPr lang="en-US" altLang="zh-TW" sz="2200" dirty="0">
                <a:latin typeface="Times New Roman" panose="02020603050405020304" pitchFamily="18" charset="0"/>
              </a:rPr>
              <a:t> se </a:t>
            </a:r>
            <a:r>
              <a:rPr lang="en-US" altLang="zh-TW" sz="2200" dirty="0" err="1">
                <a:latin typeface="Times New Roman" panose="02020603050405020304" pitchFamily="18" charset="0"/>
              </a:rPr>
              <a:t>lidé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zhusta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přou</a:t>
            </a:r>
            <a:r>
              <a:rPr lang="en-US" altLang="zh-TW" sz="2200" dirty="0">
                <a:latin typeface="Times New Roman" panose="02020603050405020304" pitchFamily="18" charset="0"/>
              </a:rPr>
              <a:t>, </a:t>
            </a:r>
            <a:r>
              <a:rPr lang="en-US" altLang="zh-TW" sz="2200" dirty="0" err="1">
                <a:latin typeface="Times New Roman" panose="02020603050405020304" pitchFamily="18" charset="0"/>
              </a:rPr>
              <a:t>říká</a:t>
            </a:r>
            <a:r>
              <a:rPr lang="en-US" altLang="zh-TW" sz="2200" dirty="0">
                <a:latin typeface="Times New Roman" panose="02020603050405020304" pitchFamily="18" charset="0"/>
              </a:rPr>
              <a:t> se mu </a:t>
            </a:r>
            <a:r>
              <a:rPr lang="en-US" altLang="zh-TW" sz="2200" dirty="0" err="1">
                <a:latin typeface="Times New Roman" panose="02020603050405020304" pitchFamily="18" charset="0"/>
              </a:rPr>
              <a:t>velký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ničema</a:t>
            </a:r>
            <a:r>
              <a:rPr lang="en-US" altLang="zh-TW" sz="2200" dirty="0">
                <a:latin typeface="Times New Roman" panose="02020603050405020304" pitchFamily="18" charset="0"/>
              </a:rPr>
              <a:t>. </a:t>
            </a:r>
            <a:r>
              <a:rPr lang="en-US" altLang="zh-TW" sz="2200" dirty="0" err="1">
                <a:latin typeface="Times New Roman" panose="02020603050405020304" pitchFamily="18" charset="0"/>
              </a:rPr>
              <a:t>Jeho</a:t>
            </a:r>
            <a:r>
              <a:rPr lang="en-US" altLang="zh-TW" sz="2200" dirty="0">
                <a:latin typeface="Times New Roman" panose="02020603050405020304" pitchFamily="18" charset="0"/>
              </a:rPr>
              <a:t> vina je </a:t>
            </a:r>
            <a:r>
              <a:rPr lang="en-US" altLang="zh-TW" sz="2200" dirty="0" err="1">
                <a:latin typeface="Times New Roman" panose="02020603050405020304" pitchFamily="18" charset="0"/>
              </a:rPr>
              <a:t>stejná</a:t>
            </a:r>
            <a:r>
              <a:rPr lang="en-US" altLang="zh-TW" sz="2200" dirty="0">
                <a:latin typeface="Times New Roman" panose="02020603050405020304" pitchFamily="18" charset="0"/>
              </a:rPr>
              <a:t>, </a:t>
            </a:r>
            <a:r>
              <a:rPr lang="en-US" altLang="zh-TW" sz="2200" dirty="0" err="1">
                <a:latin typeface="Times New Roman" panose="02020603050405020304" pitchFamily="18" charset="0"/>
              </a:rPr>
              <a:t>jako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kdyby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padělal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vrubovky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či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jiné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podobné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doklady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nebo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</a:rPr>
              <a:t>míry</a:t>
            </a:r>
            <a:r>
              <a:rPr lang="en-US" altLang="zh-TW" sz="2200" dirty="0">
                <a:latin typeface="Times New Roman" panose="02020603050405020304" pitchFamily="18" charset="0"/>
              </a:rPr>
              <a:t> a </a:t>
            </a:r>
            <a:r>
              <a:rPr lang="en-US" altLang="zh-TW" sz="2200" dirty="0" err="1">
                <a:latin typeface="Times New Roman" panose="02020603050405020304" pitchFamily="18" charset="0"/>
              </a:rPr>
              <a:t>váhy</a:t>
            </a:r>
            <a:r>
              <a:rPr lang="en-US" altLang="zh-TW" sz="2200" dirty="0">
                <a:latin typeface="Times New Roman" panose="02020603050405020304" pitchFamily="18" charset="0"/>
              </a:rPr>
              <a:t>. </a:t>
            </a:r>
            <a:endParaRPr lang="cs-CZ" altLang="zh-TW" sz="2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35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Pět kanonických spisů </a:t>
            </a:r>
            <a:r>
              <a:rPr lang="cs-CZ" altLang="zh-TW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altLang="zh-TW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jing</a:t>
            </a: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五經</a:t>
            </a: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易經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周易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Yijing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„Kniha proměn“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尚書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書經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Shangshu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„Kniha dokumentů"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詩經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毛詩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Shijing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„Kniha písní"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禮記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周禮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Liji	(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„Kniha obřadů“  („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Zhouské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obřady“)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春秋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Chunqiu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„Letopisy“ (státu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Čtyři </a:t>
            </a:r>
            <a:r>
              <a:rPr lang="cs-CZ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</a:t>
            </a:r>
            <a:r>
              <a:rPr lang="cs-CZ" altLang="zh-TW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knihy</a:t>
            </a:r>
            <a:endParaRPr lang="cs-CZ" altLang="zh-TW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Hovory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Konfuciovy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Mencius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Velké učení a Doktrína středu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28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Státní konfucianismus za dynastie </a:t>
            </a:r>
            <a:r>
              <a:rPr lang="cs-CZ" altLang="zh-TW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Chan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(2.st.př.-2.st.n.l.)</a:t>
            </a:r>
            <a:endParaRPr lang="cs-CZ" altLang="zh-TW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Konfucianismus státní doktrínou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mandát nebes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天命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124 př.n.l. založení císařské „akademie“ – k výchově „učenců“ (po-š‘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Ustavení konfuciánského kánonu (5 kanonických spisů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Konfucius se stává předmětem kultu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‚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kosmologizace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‘ konfucianismu: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Tung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Čung-šu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Zhongshu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(179-104 př.n.l.)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nebesa a člověk na sebe navzájem reagují“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Škola starého (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古文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a nového textu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今文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– spor, který trvá do současnosti</a:t>
            </a:r>
          </a:p>
        </p:txBody>
      </p:sp>
    </p:spTree>
    <p:extLst>
      <p:ext uri="{BB962C8B-B14F-4D97-AF65-F5344CB8AC3E}">
        <p14:creationId xmlns:p14="http://schemas.microsoft.com/office/powerpoint/2010/main" val="3673963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8958"/>
            <a:ext cx="10515600" cy="60074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Autoritativní překlady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Confucius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Analects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With Selections from Traditional Commentaries (Hackett Classics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trans. Edward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Slingerland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Hackett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Publishing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2003.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Konfucius: Rozpravy,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ed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Augustin Palát, přel. Jaroslav Průšek, Vincenc Lesný, Praha: Mladá Fronta, 1995.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Analects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Confucius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A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Philosophical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Translation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(A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new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translation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based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on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Dingzhou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fragments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other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recent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archaeological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finds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trans. Roger T.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Ames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and Henry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Rosemont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jr., New York: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Random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House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Publishing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1998.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Mengzi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With Selections from Traditional Commentaries (Hackett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Classics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trans. Bryan Van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Norden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Hackett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Publishing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2008.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Sün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-c‘, tradičně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Sün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Kchuang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přel. Lukáš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Zádrapa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Praha: Academia, 2019.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Michael </a:t>
            </a:r>
            <a:r>
              <a:rPr lang="cs-CZ" altLang="zh-TW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Nylan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The Five "Confucian"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Classics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New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Haven: Yale University Press,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2001</a:t>
            </a: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Velké učení a Doktrína středu, přel. Oldřich Král, Praha, Lásenice: Maxima, 2008.</a:t>
            </a: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8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Warring States, 3rd century BCE (Philg88)">
            <a:extLst>
              <a:ext uri="{FF2B5EF4-FFF2-40B4-BE49-F238E27FC236}">
                <a16:creationId xmlns:a16="http://schemas.microsoft.com/office/drawing/2014/main" id="{9C1A8D78-B698-47DF-B385-2014385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494666"/>
            <a:ext cx="63738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vsedě, velké, hnědá, stojící&#10;&#10;Popis byl vytvořen automaticky">
            <a:extLst>
              <a:ext uri="{FF2B5EF4-FFF2-40B4-BE49-F238E27FC236}">
                <a16:creationId xmlns:a16="http://schemas.microsoft.com/office/drawing/2014/main" id="{DFF8DB0F-CCBF-4D74-85E7-2D2A43FA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1381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BD0051-7048-43FF-9B98-C2D19047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Východní </a:t>
            </a:r>
            <a:r>
              <a:rPr lang="cs-CZ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období Letopisů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3EB7E-E743-4EB4-99A7-BFDBF575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Letopisů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Chunqiu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春秋 </a:t>
            </a:r>
            <a:r>
              <a:rPr lang="cs-C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771 př.n.l. -  481/475/403 př.n.l.)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období Válčících států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Zhanguo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戰國 </a:t>
            </a:r>
            <a:r>
              <a:rPr lang="cs-C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481/475/403 př.n.l. – 221 př.n.l.)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hegemonů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霸</a:t>
            </a:r>
            <a:endParaRPr lang="cs-CZ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Společenské třídy: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zhuhou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諸侯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卿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大夫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士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Periferní státy –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楚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吳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</a:t>
            </a:r>
            <a:r>
              <a:rPr lang="cs-C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idea „</a:t>
            </a:r>
            <a:r>
              <a:rPr lang="cs-CZ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zhouské</a:t>
            </a:r>
            <a:r>
              <a:rPr lang="cs-C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kulturní sféry“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Panovník jako vrchní obřadník, válka jako rituální záležitost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6. stol. př.n.l. první známky reforem jednotlivých států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子產</a:t>
            </a:r>
            <a:r>
              <a:rPr lang="cs-C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569FF-1703-49F3-A532-E76B3B6D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Válčících států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7A5195B-0835-4384-B8C1-A6D5ED52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 fontScale="92500"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Zhanguo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戰國 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481/475/453/403 př.n.l. – 221 př.n.l.)</a:t>
            </a:r>
          </a:p>
          <a:p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Úpadek </a:t>
            </a:r>
            <a:r>
              <a:rPr lang="cs-CZ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zhouské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moci – vzestup místních vládců (+úpadek aristokracie)</a:t>
            </a:r>
          </a:p>
          <a:p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Vzestup vrstvy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士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poradci a učitelé (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liuyi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六藝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禮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樂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御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書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textová produkce zajišťována </a:t>
            </a:r>
            <a:r>
              <a:rPr lang="cs-CZ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endParaRPr lang="cs-CZ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mobilita (bronzové nádoby, </a:t>
            </a:r>
            <a:r>
              <a:rPr lang="cs-CZ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德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obchodu, zpracování železa</a:t>
            </a:r>
          </a:p>
          <a:p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reformy – </a:t>
            </a:r>
            <a:r>
              <a:rPr lang="cs-CZ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Buhai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申不害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商鞅</a:t>
            </a:r>
            <a:r>
              <a:rPr lang="cs-CZ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1CD3960F-AD95-4B98-AB66-CCF411065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1207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1668E-D4F1-4E0E-A9F3-E347BE23B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r="-2" b="4746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9C0B9-CC1E-46E3-B4C1-28C2611B1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r="36767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7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21644-71CE-429D-A1C6-D0DFC354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Textová produkce</a:t>
            </a:r>
          </a:p>
        </p:txBody>
      </p:sp>
      <p:pic>
        <p:nvPicPr>
          <p:cNvPr id="6" name="Obrázek 5" descr="Obsah obrázku závěs, kobereček&#10;&#10;Popis byl vytvořen automaticky">
            <a:extLst>
              <a:ext uri="{FF2B5EF4-FFF2-40B4-BE49-F238E27FC236}">
                <a16:creationId xmlns:a16="http://schemas.microsoft.com/office/drawing/2014/main" id="{2E44FCF6-EA0D-4759-A324-C0289147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r="1" b="1594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1CBB1-23DC-4F37-BFC8-92255B7A2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Nálezy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Mawangdui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馬王堆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cs-CZ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Guodianu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郭店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(1993) –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zásadní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proměna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vnímání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textů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daného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období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cs-CZ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Způsob zápisu – znaky, konfigurace, varianty</a:t>
            </a:r>
          </a:p>
          <a:p>
            <a:pPr marL="457200" lvl="1"/>
            <a:r>
              <a:rPr lang="cs-CZ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Teorie „</a:t>
            </a:r>
            <a:r>
              <a:rPr lang="cs-CZ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  <a:r>
              <a:rPr lang="cs-CZ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Otázka cirkulace textů, jejich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(hrobové texty) </a:t>
            </a:r>
          </a:p>
          <a:p>
            <a:pPr mar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Pojetí škol –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baijia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百家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Období „sta filosofických škol“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儒者 </a:t>
            </a:r>
            <a:r>
              <a:rPr lang="cs-CZ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Ruzhe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Konfucius (551-479 př.n.l.),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Mencius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(371-289),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Xunzi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(355-288)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mohismus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墨者</a:t>
            </a:r>
            <a:r>
              <a:rPr lang="cs-CZ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Mozhe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(479-381)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taoismus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道家 </a:t>
            </a:r>
            <a:r>
              <a:rPr lang="cs-CZ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Daojia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Laozi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 stol.)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Zhuangzi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(369–286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Fajia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(390-338),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Buhai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400–337),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(280-233)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jmen, škola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škola pěti fází, škola umění válečného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„Knihy vrchních písařů“ (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Sima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Sima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dyn.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2.st.př.n.l.)</a:t>
            </a:r>
            <a:endParaRPr lang="cs-CZ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5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0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    </a:t>
            </a:r>
            <a:r>
              <a:rPr lang="cs-CZ" u="sng" dirty="0">
                <a:latin typeface="Georgia" panose="02040502050405020303" pitchFamily="18" charset="0"/>
              </a:rPr>
              <a:t>Konfucianismus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0486" y="1033362"/>
            <a:ext cx="3653314" cy="51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887C7-44FD-43E1-B59D-2604D8C1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570" y="2011677"/>
            <a:ext cx="6149224" cy="40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4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8741</TotalTime>
  <Words>2457</Words>
  <Application>Microsoft Office PowerPoint</Application>
  <PresentationFormat>Širokoúhlá obrazovka</PresentationFormat>
  <Paragraphs>155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新細明體</vt:lpstr>
      <vt:lpstr>新細明體</vt:lpstr>
      <vt:lpstr>Arial</vt:lpstr>
      <vt:lpstr>Calibri</vt:lpstr>
      <vt:lpstr>Calibri Light</vt:lpstr>
      <vt:lpstr>Georgia</vt:lpstr>
      <vt:lpstr>Times New Roman</vt:lpstr>
      <vt:lpstr>Wingdings</vt:lpstr>
      <vt:lpstr>Motiv Office</vt:lpstr>
      <vt:lpstr>Myšlení Válčících států I Konfucianismus</vt:lpstr>
      <vt:lpstr>Prezentace aplikace PowerPoint</vt:lpstr>
      <vt:lpstr>Prezentace aplikace PowerPoint</vt:lpstr>
      <vt:lpstr>Východní Zhou – období Letopisů</vt:lpstr>
      <vt:lpstr>Období Válčících států</vt:lpstr>
      <vt:lpstr>Prezentace aplikace PowerPoint</vt:lpstr>
      <vt:lpstr>Textová produkce</vt:lpstr>
      <vt:lpstr>Období „sta filosofických škol“</vt:lpstr>
      <vt:lpstr>    Konfucianismus</vt:lpstr>
      <vt:lpstr>Konfucius  Kchung Čchiou 孔丘 (551-479 př.n.l.), Kchung-(fu)-c‘ 孔夫子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Mencius  Meng Ke 孟軻, Mengzi (371-289 př.n.l.) 孟子</vt:lpstr>
      <vt:lpstr>Xunzi 荀子 též Xun Kuang 荀況 (355-288 př.n.l.)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Myslet Jedno</dc:title>
  <dc:creator>Katka Gajdošová</dc:creator>
  <cp:lastModifiedBy>Gajdošová, Kateřina</cp:lastModifiedBy>
  <cp:revision>200</cp:revision>
  <dcterms:created xsi:type="dcterms:W3CDTF">2016-11-23T12:18:42Z</dcterms:created>
  <dcterms:modified xsi:type="dcterms:W3CDTF">2024-10-16T13:08:23Z</dcterms:modified>
</cp:coreProperties>
</file>