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6" r:id="rId7"/>
    <p:sldId id="262" r:id="rId8"/>
    <p:sldId id="265" r:id="rId9"/>
    <p:sldId id="257" r:id="rId10"/>
  </p:sldIdLst>
  <p:sldSz cx="12192000" cy="6858000"/>
  <p:notesSz cx="6858000" cy="9144000"/>
  <p:defaultTextStyle>
    <a:defPPr>
      <a:defRPr lang="en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5T22:17:36.28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24575,'71'0'0,"-1"0"0,-4 0 0,-8 0 0,-2 0 0,9 0 0,13 0 0,8 0 0,2 0 0,-41 0 0,1 0 0,46 0 0,-3 0 0,3 0 0,-8 0 0,2 0 0,1 0 0,0 0 0,5 0 0,-6 0 0,5 0 0,-5 0 0,2 0 0,-2 0 0,-2 0 0,7 0 0,1 0 0,-44 0 0,-1 0 0,44 0 0,1 0 0,-6 0 0,5 0 0,-1 0 0,1 0 0,-44 0 0,-2 0 0,41 0 0,0 0 0,-5 0 0,1 0 0,4 0 0,3 0 0,-42 0 0,1 0 0,0 0 0,0 0 0,-1 0 0,0 0 0,1 0 0,-1 0 0,0 0 0,1 0 0,3 0 0,0 0 0,2 0 0,1 0 0,0 0 0,1 0 0,1 0 0,-1 0 0,2 0 0,-2 0 0,1 0 0,0 0 0,3 0 0,0 0 0,3 0 0,-1 0 0,2 0 0,0 0 0,1 0 0,0 0 0,3 0 0,0 0 0,-1 0 0,1 0 0,2 0 0,1 0 0,-4 0 0,1 0 0,4 0 0,0 0 0,-1 0 0,-2 0-229,-3 0 0,-1 0 1,9 0-1,2 0 0,-6 0 1,0 0-1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0EE1D-C869-AF03-4F7F-625409145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P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C7801C-BFCF-A9EB-FF46-C61EAD9102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AD6A6-7F5B-FAA0-7D2D-086D577D9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ED27-DDCC-7449-A363-6EB914650F2D}" type="datetimeFigureOut">
              <a:rPr lang="en-PL" smtClean="0"/>
              <a:t>05/26/2025</a:t>
            </a:fld>
            <a:endParaRPr lang="en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2EB05-4016-9665-A3A8-C4008E94D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B8D86-55F0-FCE9-F035-9B3F0982D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3278-A5C6-7742-BEC3-FAE54273C6B2}" type="slidenum">
              <a:rPr lang="en-PL" smtClean="0"/>
              <a:t>‹#›</a:t>
            </a:fld>
            <a:endParaRPr lang="en-PL"/>
          </a:p>
        </p:txBody>
      </p:sp>
    </p:spTree>
    <p:extLst>
      <p:ext uri="{BB962C8B-B14F-4D97-AF65-F5344CB8AC3E}">
        <p14:creationId xmlns:p14="http://schemas.microsoft.com/office/powerpoint/2010/main" val="588833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5B676-1F2D-E19D-2EA9-5471EE9EA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3A28F0-49C4-A772-75DA-DAA1D90F7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E645A4-EB09-29F2-E6CA-AA6AC7C49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ED27-DDCC-7449-A363-6EB914650F2D}" type="datetimeFigureOut">
              <a:rPr lang="en-PL" smtClean="0"/>
              <a:t>05/26/2025</a:t>
            </a:fld>
            <a:endParaRPr lang="en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883641-DAEE-8A3C-6C05-BDC53A967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DC49D-B45D-F00F-E195-DEFFD123A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3278-A5C6-7742-BEC3-FAE54273C6B2}" type="slidenum">
              <a:rPr lang="en-PL" smtClean="0"/>
              <a:t>‹#›</a:t>
            </a:fld>
            <a:endParaRPr lang="en-PL"/>
          </a:p>
        </p:txBody>
      </p:sp>
    </p:spTree>
    <p:extLst>
      <p:ext uri="{BB962C8B-B14F-4D97-AF65-F5344CB8AC3E}">
        <p14:creationId xmlns:p14="http://schemas.microsoft.com/office/powerpoint/2010/main" val="93726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52DF16-3E96-76AF-401D-7B2AC2BC10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095BF1-D308-4CFD-91FD-412A5870F5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14713-2064-E305-4B8B-2CBD36C19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ED27-DDCC-7449-A363-6EB914650F2D}" type="datetimeFigureOut">
              <a:rPr lang="en-PL" smtClean="0"/>
              <a:t>05/26/2025</a:t>
            </a:fld>
            <a:endParaRPr lang="en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B22FD-928F-D026-619D-740C02018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7F03A-AE1E-7D6D-54D5-99382E5CD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3278-A5C6-7742-BEC3-FAE54273C6B2}" type="slidenum">
              <a:rPr lang="en-PL" smtClean="0"/>
              <a:t>‹#›</a:t>
            </a:fld>
            <a:endParaRPr lang="en-PL"/>
          </a:p>
        </p:txBody>
      </p:sp>
    </p:spTree>
    <p:extLst>
      <p:ext uri="{BB962C8B-B14F-4D97-AF65-F5344CB8AC3E}">
        <p14:creationId xmlns:p14="http://schemas.microsoft.com/office/powerpoint/2010/main" val="3350543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0B5B6-20AE-DE9E-EC24-EB93E0454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D91E8-F7A4-8570-1D72-A9BB5BE2B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AFDD6-C57E-AC80-8E73-D916B9C9F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ED27-DDCC-7449-A363-6EB914650F2D}" type="datetimeFigureOut">
              <a:rPr lang="en-PL" smtClean="0"/>
              <a:t>05/26/2025</a:t>
            </a:fld>
            <a:endParaRPr lang="en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F64CD-2857-F7D7-BCBA-F34FE96D5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45632-B8BB-D546-C0D8-1ADC4BC0A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3278-A5C6-7742-BEC3-FAE54273C6B2}" type="slidenum">
              <a:rPr lang="en-PL" smtClean="0"/>
              <a:t>‹#›</a:t>
            </a:fld>
            <a:endParaRPr lang="en-PL"/>
          </a:p>
        </p:txBody>
      </p:sp>
    </p:spTree>
    <p:extLst>
      <p:ext uri="{BB962C8B-B14F-4D97-AF65-F5344CB8AC3E}">
        <p14:creationId xmlns:p14="http://schemas.microsoft.com/office/powerpoint/2010/main" val="1033346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13E56-6145-B0B0-6098-B90B75B75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E4F7BE-4514-B5C8-6F81-54F10609E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071DB-23F4-D831-610F-8677EDE8A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ED27-DDCC-7449-A363-6EB914650F2D}" type="datetimeFigureOut">
              <a:rPr lang="en-PL" smtClean="0"/>
              <a:t>05/26/2025</a:t>
            </a:fld>
            <a:endParaRPr lang="en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1B348-6F94-492B-08ED-EED4FE2BC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5940E-DF24-7242-0A22-BE88EB004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3278-A5C6-7742-BEC3-FAE54273C6B2}" type="slidenum">
              <a:rPr lang="en-PL" smtClean="0"/>
              <a:t>‹#›</a:t>
            </a:fld>
            <a:endParaRPr lang="en-PL"/>
          </a:p>
        </p:txBody>
      </p:sp>
    </p:spTree>
    <p:extLst>
      <p:ext uri="{BB962C8B-B14F-4D97-AF65-F5344CB8AC3E}">
        <p14:creationId xmlns:p14="http://schemas.microsoft.com/office/powerpoint/2010/main" val="2929300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2DA56-6AC5-EC36-126B-3FB8E0254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CADA7-1E81-0B34-C756-70884D4A29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A2B0E5-3F4E-6B70-BC05-48B1B57AB3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24FA0-1842-F6BB-3C45-778D21D8C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ED27-DDCC-7449-A363-6EB914650F2D}" type="datetimeFigureOut">
              <a:rPr lang="en-PL" smtClean="0"/>
              <a:t>05/26/2025</a:t>
            </a:fld>
            <a:endParaRPr lang="en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352A27-80DC-8808-9C97-ACED314D8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C5360F-3528-ED0A-B5D2-5C8ECCC04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3278-A5C6-7742-BEC3-FAE54273C6B2}" type="slidenum">
              <a:rPr lang="en-PL" smtClean="0"/>
              <a:t>‹#›</a:t>
            </a:fld>
            <a:endParaRPr lang="en-PL"/>
          </a:p>
        </p:txBody>
      </p:sp>
    </p:spTree>
    <p:extLst>
      <p:ext uri="{BB962C8B-B14F-4D97-AF65-F5344CB8AC3E}">
        <p14:creationId xmlns:p14="http://schemas.microsoft.com/office/powerpoint/2010/main" val="1781095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8B9A2-826A-7B68-ECBC-0F0FDB8DC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E3CD66-44DC-2177-14B2-6302D8684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398259-D629-43FD-3D05-019A846FA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2CFECD-60D3-A210-0DD9-0593931D0A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F137A1-8B0A-F3E6-F619-5C3120E263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DAF02F-476D-5D18-7C4F-D4D2EA6C6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ED27-DDCC-7449-A363-6EB914650F2D}" type="datetimeFigureOut">
              <a:rPr lang="en-PL" smtClean="0"/>
              <a:t>05/26/2025</a:t>
            </a:fld>
            <a:endParaRPr lang="en-P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A07234-A670-4D05-E458-D7B5D57E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6BD9EA-5CEE-C08E-4D31-98F12BE72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3278-A5C6-7742-BEC3-FAE54273C6B2}" type="slidenum">
              <a:rPr lang="en-PL" smtClean="0"/>
              <a:t>‹#›</a:t>
            </a:fld>
            <a:endParaRPr lang="en-PL"/>
          </a:p>
        </p:txBody>
      </p:sp>
    </p:spTree>
    <p:extLst>
      <p:ext uri="{BB962C8B-B14F-4D97-AF65-F5344CB8AC3E}">
        <p14:creationId xmlns:p14="http://schemas.microsoft.com/office/powerpoint/2010/main" val="3101315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14932-1A5D-ACF1-038E-BA912E809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9D1DB0-633B-AC37-AC2D-9F0CD3EDC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ED27-DDCC-7449-A363-6EB914650F2D}" type="datetimeFigureOut">
              <a:rPr lang="en-PL" smtClean="0"/>
              <a:t>05/26/2025</a:t>
            </a:fld>
            <a:endParaRPr lang="en-P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49948A-AAC7-9047-4D84-F4A39FD3A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5B4B1B-57D4-E92A-6C05-1C25B2A96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3278-A5C6-7742-BEC3-FAE54273C6B2}" type="slidenum">
              <a:rPr lang="en-PL" smtClean="0"/>
              <a:t>‹#›</a:t>
            </a:fld>
            <a:endParaRPr lang="en-PL"/>
          </a:p>
        </p:txBody>
      </p:sp>
    </p:spTree>
    <p:extLst>
      <p:ext uri="{BB962C8B-B14F-4D97-AF65-F5344CB8AC3E}">
        <p14:creationId xmlns:p14="http://schemas.microsoft.com/office/powerpoint/2010/main" val="423898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626E90-4B9A-5EC0-C15B-BF3298C0B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ED27-DDCC-7449-A363-6EB914650F2D}" type="datetimeFigureOut">
              <a:rPr lang="en-PL" smtClean="0"/>
              <a:t>05/26/2025</a:t>
            </a:fld>
            <a:endParaRPr lang="en-P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D131BE-DF19-FAFE-F5A0-84E3EDFF0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81B9B9-A9A8-4CA0-FFFE-CDC79EA47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3278-A5C6-7742-BEC3-FAE54273C6B2}" type="slidenum">
              <a:rPr lang="en-PL" smtClean="0"/>
              <a:t>‹#›</a:t>
            </a:fld>
            <a:endParaRPr lang="en-PL"/>
          </a:p>
        </p:txBody>
      </p:sp>
    </p:spTree>
    <p:extLst>
      <p:ext uri="{BB962C8B-B14F-4D97-AF65-F5344CB8AC3E}">
        <p14:creationId xmlns:p14="http://schemas.microsoft.com/office/powerpoint/2010/main" val="3639024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EC00-DCC0-47B4-427D-A92C1074B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A311E-352D-4B69-E9D8-DCB3F9745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FA436A-A20A-48F2-0177-97F88D45D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75E0C8-0771-17C5-791E-886EEF02A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ED27-DDCC-7449-A363-6EB914650F2D}" type="datetimeFigureOut">
              <a:rPr lang="en-PL" smtClean="0"/>
              <a:t>05/26/2025</a:t>
            </a:fld>
            <a:endParaRPr lang="en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367640-F37E-0A88-F9AF-37E70B38E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09B44-822E-D1AD-1BA5-97E57A2E9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3278-A5C6-7742-BEC3-FAE54273C6B2}" type="slidenum">
              <a:rPr lang="en-PL" smtClean="0"/>
              <a:t>‹#›</a:t>
            </a:fld>
            <a:endParaRPr lang="en-PL"/>
          </a:p>
        </p:txBody>
      </p:sp>
    </p:spTree>
    <p:extLst>
      <p:ext uri="{BB962C8B-B14F-4D97-AF65-F5344CB8AC3E}">
        <p14:creationId xmlns:p14="http://schemas.microsoft.com/office/powerpoint/2010/main" val="3370106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A4E5-4817-9ACD-012D-4C8D0E37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3736BC-E6C6-EA81-6E51-6C4FE18570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594C69-3CAF-1912-B4B0-76108E0E5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385F6-0DD1-9071-93B0-CF738ED3A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ED27-DDCC-7449-A363-6EB914650F2D}" type="datetimeFigureOut">
              <a:rPr lang="en-PL" smtClean="0"/>
              <a:t>05/26/2025</a:t>
            </a:fld>
            <a:endParaRPr lang="en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1D012-6E4B-8C86-534E-B5C52B898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020CD1-97EE-01B9-4457-67A8F22CB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3278-A5C6-7742-BEC3-FAE54273C6B2}" type="slidenum">
              <a:rPr lang="en-PL" smtClean="0"/>
              <a:t>‹#›</a:t>
            </a:fld>
            <a:endParaRPr lang="en-PL"/>
          </a:p>
        </p:txBody>
      </p:sp>
    </p:spTree>
    <p:extLst>
      <p:ext uri="{BB962C8B-B14F-4D97-AF65-F5344CB8AC3E}">
        <p14:creationId xmlns:p14="http://schemas.microsoft.com/office/powerpoint/2010/main" val="3304200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8391C8-DE6D-6E3D-F983-8F5023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B10289-A6A4-F222-87E8-D617F8A58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DFECAD-7C8E-0240-844A-557BE79880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55ED27-DDCC-7449-A363-6EB914650F2D}" type="datetimeFigureOut">
              <a:rPr lang="en-PL" smtClean="0"/>
              <a:t>05/26/2025</a:t>
            </a:fld>
            <a:endParaRPr lang="en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5A14E0-9CD1-079D-5A93-AC9F93CB2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4F5A1-D062-28EC-6E7B-A326F379DC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D13278-A5C6-7742-BEC3-FAE54273C6B2}" type="slidenum">
              <a:rPr lang="en-PL" smtClean="0"/>
              <a:t>‹#›</a:t>
            </a:fld>
            <a:endParaRPr lang="en-PL"/>
          </a:p>
        </p:txBody>
      </p:sp>
    </p:spTree>
    <p:extLst>
      <p:ext uri="{BB962C8B-B14F-4D97-AF65-F5344CB8AC3E}">
        <p14:creationId xmlns:p14="http://schemas.microsoft.com/office/powerpoint/2010/main" val="208257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uj.uj.edu.pl/server/api/core/bitstreams/b0216302-2652-44a8-b203-4ea372b7407d/content" TargetMode="External"/><Relationship Id="rId2" Type="http://schemas.openxmlformats.org/officeDocument/2006/relationships/hyperlink" Target="https://artursteplewski.wordpress.com/wp-content/uploads/2016/10/123209976-3-jk13-janusz-anusiewicz-anna-da-browska-michael-fleischer-ja-zykowy-obraz-c4ba-wiata-i-kultura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zechency.org/slovnik/STEREOTYP" TargetMode="External"/><Relationship Id="rId5" Type="http://schemas.openxmlformats.org/officeDocument/2006/relationships/hyperlink" Target="https://www.czechency.org/slovnik/JAZYKOV&#221;%20OBRAZ%20SV&#282;TA" TargetMode="External"/><Relationship Id="rId4" Type="http://schemas.openxmlformats.org/officeDocument/2006/relationships/hyperlink" Target="https://www.cbos.pl/SPISKOM.POL/2024/K_025_24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0" name="Freeform: Shape 2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2" name="Freeform: Shape 3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E3E13B-874D-EC9E-EC2B-CF5D624219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cs-CZ" sz="7200" dirty="0"/>
              <a:t>Češi v polských myslích a slovech </a:t>
            </a:r>
            <a:endParaRPr lang="en-PL" sz="7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53AB65-393D-1D7F-6F23-DC463976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/>
          </a:bodyPr>
          <a:lstStyle/>
          <a:p>
            <a:r>
              <a:rPr lang="pl-PL" sz="2800"/>
              <a:t>a</a:t>
            </a:r>
            <a:r>
              <a:rPr lang="cs-CZ" sz="2800"/>
              <a:t>nalýza národního stereotypu</a:t>
            </a:r>
            <a:endParaRPr lang="en-PL" sz="280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34826E-ED71-6C3E-00C5-82B2801002B5}"/>
              </a:ext>
            </a:extLst>
          </p:cNvPr>
          <p:cNvSpPr txBox="1"/>
          <p:nvPr/>
        </p:nvSpPr>
        <p:spPr>
          <a:xfrm>
            <a:off x="10363200" y="6393926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dirty="0"/>
              <a:t>Hanna </a:t>
            </a:r>
            <a:r>
              <a:rPr lang="pl-PL" dirty="0"/>
              <a:t>Łaskawy</a:t>
            </a:r>
            <a:endParaRPr lang="en-PL" dirty="0"/>
          </a:p>
        </p:txBody>
      </p:sp>
    </p:spTree>
    <p:extLst>
      <p:ext uri="{BB962C8B-B14F-4D97-AF65-F5344CB8AC3E}">
        <p14:creationId xmlns:p14="http://schemas.microsoft.com/office/powerpoint/2010/main" val="3825342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676C95-B6FC-0811-28D9-B3F7AC574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cs-CZ" sz="5400"/>
              <a:t>Jazykový </a:t>
            </a:r>
            <a:r>
              <a:rPr lang="pl-PL" sz="5400"/>
              <a:t>obraz </a:t>
            </a:r>
            <a:r>
              <a:rPr lang="cs-CZ" sz="5400"/>
              <a:t>světa </a:t>
            </a:r>
            <a:r>
              <a:rPr lang="pl-PL" sz="5400"/>
              <a:t>– definice </a:t>
            </a:r>
            <a:endParaRPr lang="en-PL" sz="5400"/>
          </a:p>
        </p:txBody>
      </p:sp>
      <p:sp>
        <p:nvSpPr>
          <p:cNvPr id="44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50EE2-5FA6-4DAA-8727-EF9F3EDBC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en-GB" sz="1500" dirty="0"/>
              <a:t>J.O.S. </a:t>
            </a:r>
            <a:r>
              <a:rPr lang="en-GB" sz="1500" dirty="0" err="1"/>
              <a:t>je</a:t>
            </a:r>
            <a:r>
              <a:rPr lang="en-GB" sz="1500" dirty="0"/>
              <a:t> </a:t>
            </a:r>
            <a:r>
              <a:rPr lang="en-GB" sz="1500" dirty="0" err="1"/>
              <a:t>specifický</a:t>
            </a:r>
            <a:r>
              <a:rPr lang="en-GB" sz="1500" dirty="0"/>
              <a:t> </a:t>
            </a:r>
            <a:r>
              <a:rPr lang="en-GB" sz="1500" dirty="0" err="1"/>
              <a:t>způsob</a:t>
            </a:r>
            <a:r>
              <a:rPr lang="en-GB" sz="1500" dirty="0"/>
              <a:t>, </a:t>
            </a:r>
            <a:r>
              <a:rPr lang="en-GB" sz="1500" dirty="0" err="1"/>
              <a:t>jakým</a:t>
            </a:r>
            <a:r>
              <a:rPr lang="en-GB" sz="1500" dirty="0"/>
              <a:t> </a:t>
            </a:r>
            <a:r>
              <a:rPr lang="en-GB" sz="1500" dirty="0" err="1"/>
              <a:t>dané</a:t>
            </a:r>
            <a:r>
              <a:rPr lang="en-GB" sz="1500" dirty="0"/>
              <a:t> </a:t>
            </a:r>
            <a:r>
              <a:rPr lang="en-GB" sz="1500" dirty="0" err="1"/>
              <a:t>jazykové</a:t>
            </a:r>
            <a:r>
              <a:rPr lang="en-GB" sz="1500" dirty="0"/>
              <a:t> </a:t>
            </a:r>
            <a:r>
              <a:rPr lang="en-GB" sz="1500" dirty="0" err="1"/>
              <a:t>společenství</a:t>
            </a:r>
            <a:r>
              <a:rPr lang="en-GB" sz="1500" dirty="0"/>
              <a:t> </a:t>
            </a:r>
            <a:r>
              <a:rPr lang="en-GB" sz="1500" b="1" dirty="0" err="1"/>
              <a:t>vnímá</a:t>
            </a:r>
            <a:r>
              <a:rPr lang="en-GB" sz="1500" b="1" dirty="0"/>
              <a:t> a </a:t>
            </a:r>
            <a:r>
              <a:rPr lang="en-GB" sz="1500" b="1" dirty="0" err="1"/>
              <a:t>interpretuje</a:t>
            </a:r>
            <a:r>
              <a:rPr lang="en-GB" sz="1500" b="1" dirty="0"/>
              <a:t> </a:t>
            </a:r>
            <a:r>
              <a:rPr lang="en-GB" sz="1500" b="1" dirty="0" err="1"/>
              <a:t>realitu</a:t>
            </a:r>
            <a:r>
              <a:rPr lang="en-GB" sz="1500" b="1" dirty="0"/>
              <a:t>, </a:t>
            </a:r>
            <a:r>
              <a:rPr lang="en-GB" sz="1500" dirty="0" err="1"/>
              <a:t>zakotvený</a:t>
            </a:r>
            <a:r>
              <a:rPr lang="en-GB" sz="1500" dirty="0"/>
              <a:t> v </a:t>
            </a:r>
            <a:r>
              <a:rPr lang="en-GB" sz="1500" dirty="0" err="1"/>
              <a:t>jeho</a:t>
            </a:r>
            <a:r>
              <a:rPr lang="en-GB" sz="1500" dirty="0"/>
              <a:t> </a:t>
            </a:r>
            <a:r>
              <a:rPr lang="en-GB" sz="1500" dirty="0" err="1"/>
              <a:t>jazyce</a:t>
            </a:r>
            <a:r>
              <a:rPr lang="en-GB" sz="1500" dirty="0"/>
              <a:t> a </a:t>
            </a:r>
            <a:r>
              <a:rPr lang="en-GB" sz="1500" dirty="0" err="1"/>
              <a:t>textech</a:t>
            </a:r>
            <a:r>
              <a:rPr lang="en-GB" sz="1500" dirty="0"/>
              <a:t>. </a:t>
            </a:r>
            <a:r>
              <a:rPr lang="en-GB" sz="1500" dirty="0" err="1"/>
              <a:t>Tento</a:t>
            </a:r>
            <a:r>
              <a:rPr lang="en-GB" sz="1500" dirty="0"/>
              <a:t> </a:t>
            </a:r>
            <a:r>
              <a:rPr lang="en-GB" sz="1500" dirty="0" err="1"/>
              <a:t>obraz</a:t>
            </a:r>
            <a:r>
              <a:rPr lang="en-GB" sz="1500" dirty="0"/>
              <a:t> </a:t>
            </a:r>
            <a:r>
              <a:rPr lang="en-GB" sz="1500" dirty="0" err="1"/>
              <a:t>často</a:t>
            </a:r>
            <a:r>
              <a:rPr lang="en-GB" sz="1500" dirty="0"/>
              <a:t> </a:t>
            </a:r>
            <a:r>
              <a:rPr lang="en-GB" sz="1500" b="1" dirty="0" err="1"/>
              <a:t>neodpovídá</a:t>
            </a:r>
            <a:r>
              <a:rPr lang="en-GB" sz="1500" b="1" dirty="0"/>
              <a:t> </a:t>
            </a:r>
            <a:r>
              <a:rPr lang="en-GB" sz="1500" b="1" dirty="0" err="1"/>
              <a:t>objektivní</a:t>
            </a:r>
            <a:r>
              <a:rPr lang="en-GB" sz="1500" b="1" dirty="0"/>
              <a:t> </a:t>
            </a:r>
            <a:r>
              <a:rPr lang="en-GB" sz="1500" b="1" dirty="0" err="1"/>
              <a:t>skutečnosti</a:t>
            </a:r>
            <a:r>
              <a:rPr lang="en-GB" sz="1500" dirty="0"/>
              <a:t>, </a:t>
            </a:r>
            <a:r>
              <a:rPr lang="en-GB" sz="1500" dirty="0" err="1"/>
              <a:t>je</a:t>
            </a:r>
            <a:r>
              <a:rPr lang="en-GB" sz="1500" dirty="0"/>
              <a:t> </a:t>
            </a:r>
            <a:r>
              <a:rPr lang="en-GB" sz="1500" b="1" dirty="0" err="1"/>
              <a:t>kulturně</a:t>
            </a:r>
            <a:r>
              <a:rPr lang="en-GB" sz="1500" b="1" dirty="0"/>
              <a:t> </a:t>
            </a:r>
            <a:r>
              <a:rPr lang="en-GB" sz="1500" b="1" dirty="0" err="1"/>
              <a:t>podmíněný</a:t>
            </a:r>
            <a:r>
              <a:rPr lang="en-GB" sz="1500" b="1" dirty="0"/>
              <a:t> </a:t>
            </a:r>
            <a:r>
              <a:rPr lang="en-GB" sz="1500" dirty="0"/>
              <a:t>a </a:t>
            </a:r>
            <a:r>
              <a:rPr lang="en-GB" sz="1500" dirty="0" err="1"/>
              <a:t>projevuje</a:t>
            </a:r>
            <a:r>
              <a:rPr lang="en-GB" sz="1500" dirty="0"/>
              <a:t> se v </a:t>
            </a:r>
            <a:r>
              <a:rPr lang="en-GB" sz="1500" dirty="0" err="1"/>
              <a:t>lexiku</a:t>
            </a:r>
            <a:r>
              <a:rPr lang="en-GB" sz="1500" dirty="0"/>
              <a:t>, </a:t>
            </a:r>
            <a:r>
              <a:rPr lang="en-GB" sz="1500" dirty="0" err="1"/>
              <a:t>gramatice</a:t>
            </a:r>
            <a:r>
              <a:rPr lang="en-GB" sz="1500" dirty="0"/>
              <a:t>, </a:t>
            </a:r>
            <a:r>
              <a:rPr lang="en-GB" sz="1500" dirty="0" err="1"/>
              <a:t>frazémech</a:t>
            </a:r>
            <a:r>
              <a:rPr lang="en-GB" sz="1500" dirty="0"/>
              <a:t> i </a:t>
            </a:r>
            <a:r>
              <a:rPr lang="en-GB" sz="1500" dirty="0" err="1"/>
              <a:t>konotacích</a:t>
            </a:r>
            <a:r>
              <a:rPr lang="en-GB" sz="1500" dirty="0"/>
              <a:t> </a:t>
            </a:r>
            <a:r>
              <a:rPr lang="en-GB" sz="1500" dirty="0" err="1"/>
              <a:t>slov</a:t>
            </a:r>
            <a:r>
              <a:rPr lang="pl-PL" sz="1500" dirty="0"/>
              <a:t>;</a:t>
            </a:r>
            <a:br>
              <a:rPr lang="en-GB" sz="1500" dirty="0"/>
            </a:br>
            <a:endParaRPr lang="en-GB" sz="1500" dirty="0"/>
          </a:p>
          <a:p>
            <a:r>
              <a:rPr lang="en-GB" sz="1500" dirty="0" err="1"/>
              <a:t>Studium</a:t>
            </a:r>
            <a:r>
              <a:rPr lang="en-GB" sz="1500" dirty="0"/>
              <a:t> J.O.S. </a:t>
            </a:r>
            <a:r>
              <a:rPr lang="en-GB" sz="1500" dirty="0" err="1"/>
              <a:t>je</a:t>
            </a:r>
            <a:r>
              <a:rPr lang="en-GB" sz="1500" dirty="0"/>
              <a:t> </a:t>
            </a:r>
            <a:r>
              <a:rPr lang="en-GB" sz="1500" dirty="0" err="1"/>
              <a:t>ústředním</a:t>
            </a:r>
            <a:r>
              <a:rPr lang="en-GB" sz="1500" dirty="0"/>
              <a:t> </a:t>
            </a:r>
            <a:r>
              <a:rPr lang="en-GB" sz="1500" dirty="0" err="1"/>
              <a:t>tématem</a:t>
            </a:r>
            <a:r>
              <a:rPr lang="en-GB" sz="1500" dirty="0"/>
              <a:t> </a:t>
            </a:r>
            <a:r>
              <a:rPr lang="en-GB" sz="1500" dirty="0" err="1"/>
              <a:t>etnolingvistiky</a:t>
            </a:r>
            <a:r>
              <a:rPr lang="en-GB" sz="1500" dirty="0"/>
              <a:t>, </a:t>
            </a:r>
            <a:r>
              <a:rPr lang="en-GB" sz="1500" dirty="0" err="1"/>
              <a:t>zejména</a:t>
            </a:r>
            <a:r>
              <a:rPr lang="en-GB" sz="1500" dirty="0"/>
              <a:t> </a:t>
            </a:r>
            <a:r>
              <a:rPr lang="en-GB" sz="1500" dirty="0" err="1"/>
              <a:t>slovanské</a:t>
            </a:r>
            <a:r>
              <a:rPr lang="en-GB" sz="1500" dirty="0"/>
              <a:t>, a </a:t>
            </a:r>
            <a:r>
              <a:rPr lang="en-GB" sz="1500" b="1" dirty="0" err="1"/>
              <a:t>spojuje</a:t>
            </a:r>
            <a:r>
              <a:rPr lang="en-GB" sz="1500" b="1" dirty="0"/>
              <a:t> </a:t>
            </a:r>
            <a:r>
              <a:rPr lang="en-GB" sz="1500" b="1" dirty="0" err="1"/>
              <a:t>poznatky</a:t>
            </a:r>
            <a:r>
              <a:rPr lang="en-GB" sz="1500" b="1" dirty="0"/>
              <a:t> </a:t>
            </a:r>
            <a:r>
              <a:rPr lang="en-GB" sz="1500" b="1" dirty="0" err="1"/>
              <a:t>kognitivní</a:t>
            </a:r>
            <a:r>
              <a:rPr lang="en-GB" sz="1500" b="1" dirty="0"/>
              <a:t> </a:t>
            </a:r>
            <a:r>
              <a:rPr lang="en-GB" sz="1500" b="1" dirty="0" err="1"/>
              <a:t>lingvistiky</a:t>
            </a:r>
            <a:r>
              <a:rPr lang="en-GB" sz="1500" b="1" dirty="0"/>
              <a:t> a </a:t>
            </a:r>
            <a:r>
              <a:rPr lang="en-GB" sz="1500" b="1" dirty="0" err="1"/>
              <a:t>kulturní</a:t>
            </a:r>
            <a:r>
              <a:rPr lang="en-GB" sz="1500" b="1" dirty="0"/>
              <a:t> </a:t>
            </a:r>
            <a:r>
              <a:rPr lang="en-GB" sz="1500" b="1" dirty="0" err="1"/>
              <a:t>antropologie</a:t>
            </a:r>
            <a:r>
              <a:rPr lang="pl-PL" sz="1500" b="1" dirty="0"/>
              <a:t>;</a:t>
            </a:r>
          </a:p>
          <a:p>
            <a:endParaRPr lang="pl-PL" sz="1500" dirty="0"/>
          </a:p>
          <a:p>
            <a:r>
              <a:rPr lang="pl-PL" sz="1500" dirty="0"/>
              <a:t>O</a:t>
            </a:r>
            <a:r>
              <a:rPr lang="en-GB" sz="1500" dirty="0" err="1"/>
              <a:t>dráží</a:t>
            </a:r>
            <a:r>
              <a:rPr lang="en-GB" sz="1500" dirty="0"/>
              <a:t>, </a:t>
            </a:r>
            <a:r>
              <a:rPr lang="en-GB" sz="1500" dirty="0" err="1"/>
              <a:t>jak</a:t>
            </a:r>
            <a:r>
              <a:rPr lang="en-GB" sz="1500" dirty="0"/>
              <a:t> </a:t>
            </a:r>
            <a:r>
              <a:rPr lang="en-GB" sz="1500" dirty="0" err="1"/>
              <a:t>společenství</a:t>
            </a:r>
            <a:r>
              <a:rPr lang="en-GB" sz="1500" dirty="0"/>
              <a:t> </a:t>
            </a:r>
            <a:r>
              <a:rPr lang="en-GB" sz="1500" b="1" dirty="0" err="1"/>
              <a:t>uchopuje</a:t>
            </a:r>
            <a:r>
              <a:rPr lang="en-GB" sz="1500" b="1" dirty="0"/>
              <a:t>, </a:t>
            </a:r>
            <a:r>
              <a:rPr lang="en-GB" sz="1500" b="1" dirty="0" err="1"/>
              <a:t>prožívá</a:t>
            </a:r>
            <a:r>
              <a:rPr lang="en-GB" sz="1500" b="1" dirty="0"/>
              <a:t> a </a:t>
            </a:r>
            <a:r>
              <a:rPr lang="en-GB" sz="1500" b="1" dirty="0" err="1"/>
              <a:t>hodnotí</a:t>
            </a:r>
            <a:r>
              <a:rPr lang="en-GB" sz="1500" b="1" dirty="0"/>
              <a:t> </a:t>
            </a:r>
            <a:r>
              <a:rPr lang="en-GB" sz="1500" b="1" dirty="0" err="1"/>
              <a:t>realitu</a:t>
            </a:r>
            <a:r>
              <a:rPr lang="en-GB" sz="1500" b="1" dirty="0"/>
              <a:t> </a:t>
            </a:r>
            <a:r>
              <a:rPr lang="en-GB" sz="1500" dirty="0"/>
              <a:t>z </a:t>
            </a:r>
            <a:r>
              <a:rPr lang="en-GB" sz="1500" dirty="0" err="1"/>
              <a:t>jeho</a:t>
            </a:r>
            <a:r>
              <a:rPr lang="en-GB" sz="1500" dirty="0"/>
              <a:t> </a:t>
            </a:r>
            <a:r>
              <a:rPr lang="en-GB" sz="1500" dirty="0" err="1"/>
              <a:t>kulturní</a:t>
            </a:r>
            <a:r>
              <a:rPr lang="en-GB" sz="1500" dirty="0"/>
              <a:t> a </a:t>
            </a:r>
            <a:r>
              <a:rPr lang="en-GB" sz="1500" dirty="0" err="1"/>
              <a:t>zkušenostní</a:t>
            </a:r>
            <a:r>
              <a:rPr lang="en-GB" sz="1500" dirty="0"/>
              <a:t> </a:t>
            </a:r>
            <a:r>
              <a:rPr lang="en-GB" sz="1500" dirty="0" err="1"/>
              <a:t>perspektivy</a:t>
            </a:r>
            <a:r>
              <a:rPr lang="pl-PL" sz="1500" dirty="0"/>
              <a:t>;</a:t>
            </a:r>
            <a:br>
              <a:rPr lang="en-GB" sz="1500" dirty="0"/>
            </a:br>
            <a:endParaRPr lang="en-GB" sz="1500" dirty="0"/>
          </a:p>
          <a:p>
            <a:r>
              <a:rPr lang="en-GB" sz="1500" dirty="0" err="1"/>
              <a:t>Jeho</a:t>
            </a:r>
            <a:r>
              <a:rPr lang="en-GB" sz="1500" dirty="0"/>
              <a:t> </a:t>
            </a:r>
            <a:r>
              <a:rPr lang="en-GB" sz="1500" dirty="0" err="1"/>
              <a:t>struktura</a:t>
            </a:r>
            <a:r>
              <a:rPr lang="en-GB" sz="1500" dirty="0"/>
              <a:t> </a:t>
            </a:r>
            <a:r>
              <a:rPr lang="en-GB" sz="1500" dirty="0" err="1"/>
              <a:t>je</a:t>
            </a:r>
            <a:r>
              <a:rPr lang="en-GB" sz="1500" dirty="0"/>
              <a:t> </a:t>
            </a:r>
            <a:r>
              <a:rPr lang="en-GB" sz="1500" dirty="0" err="1"/>
              <a:t>antropocentrická</a:t>
            </a:r>
            <a:r>
              <a:rPr lang="en-GB" sz="1500" dirty="0"/>
              <a:t> a </a:t>
            </a:r>
            <a:r>
              <a:rPr lang="en-GB" sz="1500" dirty="0" err="1"/>
              <a:t>často</a:t>
            </a:r>
            <a:r>
              <a:rPr lang="en-GB" sz="1500" dirty="0"/>
              <a:t> </a:t>
            </a:r>
            <a:r>
              <a:rPr lang="en-GB" sz="1500" b="1" dirty="0" err="1"/>
              <a:t>vyjadřuje</a:t>
            </a:r>
            <a:r>
              <a:rPr lang="en-GB" sz="1500" b="1" dirty="0"/>
              <a:t> </a:t>
            </a:r>
            <a:r>
              <a:rPr lang="en-GB" sz="1500" b="1" dirty="0" err="1"/>
              <a:t>opozici</a:t>
            </a:r>
            <a:r>
              <a:rPr lang="en-GB" sz="1500" b="1" dirty="0"/>
              <a:t> „</a:t>
            </a:r>
            <a:r>
              <a:rPr lang="en-GB" sz="1500" b="1" dirty="0" err="1"/>
              <a:t>vlastní</a:t>
            </a:r>
            <a:r>
              <a:rPr lang="en-GB" sz="1500" b="1" dirty="0"/>
              <a:t> – </a:t>
            </a:r>
            <a:r>
              <a:rPr lang="en-GB" sz="1500" b="1" dirty="0" err="1"/>
              <a:t>cizí</a:t>
            </a:r>
            <a:r>
              <a:rPr lang="en-GB" sz="1500" b="1" dirty="0"/>
              <a:t>“</a:t>
            </a:r>
            <a:r>
              <a:rPr lang="pl-PL" sz="1500" dirty="0"/>
              <a:t>,</a:t>
            </a:r>
            <a:r>
              <a:rPr lang="en-GB" sz="1500" b="1" dirty="0"/>
              <a:t> </a:t>
            </a:r>
            <a:r>
              <a:rPr lang="en-GB" sz="1500" dirty="0" err="1"/>
              <a:t>což</a:t>
            </a:r>
            <a:r>
              <a:rPr lang="en-GB" sz="1500" dirty="0"/>
              <a:t> se </a:t>
            </a:r>
            <a:r>
              <a:rPr lang="en-GB" sz="1500" dirty="0" err="1"/>
              <a:t>projevuje</a:t>
            </a:r>
            <a:r>
              <a:rPr lang="en-GB" sz="1500" dirty="0"/>
              <a:t> i </a:t>
            </a:r>
            <a:r>
              <a:rPr lang="en-GB" sz="1500" dirty="0" err="1"/>
              <a:t>ve</a:t>
            </a:r>
            <a:r>
              <a:rPr lang="en-GB" sz="1500" dirty="0"/>
              <a:t> </a:t>
            </a:r>
            <a:r>
              <a:rPr lang="en-GB" sz="1500" dirty="0" err="1"/>
              <a:t>stereotypech</a:t>
            </a:r>
            <a:r>
              <a:rPr lang="en-GB" sz="1500" dirty="0"/>
              <a:t>, </a:t>
            </a:r>
            <a:r>
              <a:rPr lang="en-GB" sz="1500" dirty="0" err="1"/>
              <a:t>jež</a:t>
            </a:r>
            <a:r>
              <a:rPr lang="en-GB" sz="1500" dirty="0"/>
              <a:t> </a:t>
            </a:r>
            <a:r>
              <a:rPr lang="en-GB" sz="1500" dirty="0" err="1"/>
              <a:t>jsou</a:t>
            </a:r>
            <a:r>
              <a:rPr lang="en-GB" sz="1500" dirty="0"/>
              <a:t> </a:t>
            </a:r>
            <a:r>
              <a:rPr lang="en-GB" sz="1500" dirty="0" err="1"/>
              <a:t>součástí</a:t>
            </a:r>
            <a:r>
              <a:rPr lang="en-GB" sz="1500" dirty="0"/>
              <a:t> J.O.S. </a:t>
            </a:r>
            <a:r>
              <a:rPr lang="en-GB" sz="1500" dirty="0" err="1"/>
              <a:t>Studovat</a:t>
            </a:r>
            <a:r>
              <a:rPr lang="en-GB" sz="1500" dirty="0"/>
              <a:t> jej </a:t>
            </a:r>
            <a:r>
              <a:rPr lang="en-GB" sz="1500" dirty="0" err="1"/>
              <a:t>lze</a:t>
            </a:r>
            <a:r>
              <a:rPr lang="en-GB" sz="1500" dirty="0"/>
              <a:t> </a:t>
            </a:r>
            <a:r>
              <a:rPr lang="en-GB" sz="1500" dirty="0" err="1"/>
              <a:t>pomocí</a:t>
            </a:r>
            <a:r>
              <a:rPr lang="en-GB" sz="1500" dirty="0"/>
              <a:t> </a:t>
            </a:r>
            <a:r>
              <a:rPr lang="en-GB" sz="1500" dirty="0" err="1"/>
              <a:t>analýzy</a:t>
            </a:r>
            <a:r>
              <a:rPr lang="en-GB" sz="1500" dirty="0"/>
              <a:t> </a:t>
            </a:r>
            <a:r>
              <a:rPr lang="en-GB" sz="1500" dirty="0" err="1"/>
              <a:t>jazyka</a:t>
            </a:r>
            <a:r>
              <a:rPr lang="en-GB" sz="1500" dirty="0"/>
              <a:t>, textů, </a:t>
            </a:r>
            <a:r>
              <a:rPr lang="en-GB" sz="1500" dirty="0" err="1"/>
              <a:t>folkloru</a:t>
            </a:r>
            <a:r>
              <a:rPr lang="en-GB" sz="1500" dirty="0"/>
              <a:t> i </a:t>
            </a:r>
            <a:r>
              <a:rPr lang="en-GB" sz="1500" dirty="0" err="1"/>
              <a:t>moderních</a:t>
            </a:r>
            <a:r>
              <a:rPr lang="en-GB" sz="1500" dirty="0"/>
              <a:t> </a:t>
            </a:r>
            <a:r>
              <a:rPr lang="en-GB" sz="1500" dirty="0" err="1"/>
              <a:t>médií</a:t>
            </a:r>
            <a:r>
              <a:rPr lang="pl-PL" sz="1500" dirty="0"/>
              <a:t>;</a:t>
            </a:r>
            <a:br>
              <a:rPr lang="en-GB" sz="1500" dirty="0"/>
            </a:br>
            <a:endParaRPr lang="en-GB" sz="1500" dirty="0"/>
          </a:p>
          <a:p>
            <a:r>
              <a:rPr lang="en-GB" sz="1500" dirty="0" err="1"/>
              <a:t>Výzkum</a:t>
            </a:r>
            <a:r>
              <a:rPr lang="en-GB" sz="1500" dirty="0"/>
              <a:t> J.O.S. </a:t>
            </a:r>
            <a:r>
              <a:rPr lang="en-GB" sz="1500" dirty="0" err="1"/>
              <a:t>má</a:t>
            </a:r>
            <a:r>
              <a:rPr lang="en-GB" sz="1500" dirty="0"/>
              <a:t> </a:t>
            </a:r>
            <a:r>
              <a:rPr lang="en-GB" sz="1500" dirty="0" err="1"/>
              <a:t>hluboké</a:t>
            </a:r>
            <a:r>
              <a:rPr lang="en-GB" sz="1500" dirty="0"/>
              <a:t> </a:t>
            </a:r>
            <a:r>
              <a:rPr lang="en-GB" sz="1500" dirty="0" err="1"/>
              <a:t>filozofické</a:t>
            </a:r>
            <a:r>
              <a:rPr lang="en-GB" sz="1500" dirty="0"/>
              <a:t> </a:t>
            </a:r>
            <a:r>
              <a:rPr lang="en-GB" sz="1500" dirty="0" err="1"/>
              <a:t>základy</a:t>
            </a:r>
            <a:r>
              <a:rPr lang="pl-PL" sz="1500" dirty="0"/>
              <a:t>, </a:t>
            </a:r>
            <a:r>
              <a:rPr lang="en-GB" sz="1500" dirty="0" err="1"/>
              <a:t>klade</a:t>
            </a:r>
            <a:r>
              <a:rPr lang="en-GB" sz="1500" dirty="0"/>
              <a:t> </a:t>
            </a:r>
            <a:r>
              <a:rPr lang="en-GB" sz="1500" dirty="0" err="1"/>
              <a:t>důraz</a:t>
            </a:r>
            <a:r>
              <a:rPr lang="en-GB" sz="1500" dirty="0"/>
              <a:t> na </a:t>
            </a:r>
            <a:r>
              <a:rPr lang="en-GB" sz="1500" dirty="0" err="1"/>
              <a:t>subjektivní</a:t>
            </a:r>
            <a:r>
              <a:rPr lang="en-GB" sz="1500" dirty="0"/>
              <a:t>, </a:t>
            </a:r>
            <a:r>
              <a:rPr lang="en-GB" sz="1500" dirty="0" err="1"/>
              <a:t>kulturně</a:t>
            </a:r>
            <a:r>
              <a:rPr lang="en-GB" sz="1500" dirty="0"/>
              <a:t> </a:t>
            </a:r>
            <a:r>
              <a:rPr lang="en-GB" sz="1500" dirty="0" err="1"/>
              <a:t>fixované</a:t>
            </a:r>
            <a:r>
              <a:rPr lang="en-GB" sz="1500" dirty="0"/>
              <a:t> </a:t>
            </a:r>
            <a:r>
              <a:rPr lang="en-GB" sz="1500" dirty="0" err="1"/>
              <a:t>pojetí</a:t>
            </a:r>
            <a:r>
              <a:rPr lang="en-GB" sz="1500" dirty="0"/>
              <a:t> </a:t>
            </a:r>
            <a:r>
              <a:rPr lang="en-GB" sz="1500" dirty="0" err="1"/>
              <a:t>světa</a:t>
            </a:r>
            <a:r>
              <a:rPr lang="en-GB" sz="1500" dirty="0"/>
              <a:t> </a:t>
            </a:r>
            <a:r>
              <a:rPr lang="en-GB" sz="1500" dirty="0" err="1"/>
              <a:t>spíše</a:t>
            </a:r>
            <a:r>
              <a:rPr lang="en-GB" sz="1500" dirty="0"/>
              <a:t> </a:t>
            </a:r>
            <a:r>
              <a:rPr lang="en-GB" sz="1500" dirty="0" err="1"/>
              <a:t>než</a:t>
            </a:r>
            <a:r>
              <a:rPr lang="en-GB" sz="1500" dirty="0"/>
              <a:t> na </a:t>
            </a:r>
            <a:r>
              <a:rPr lang="en-GB" sz="1500" dirty="0" err="1"/>
              <a:t>čistě</a:t>
            </a:r>
            <a:r>
              <a:rPr lang="en-GB" sz="1500" dirty="0"/>
              <a:t> </a:t>
            </a:r>
            <a:r>
              <a:rPr lang="en-GB" sz="1500" dirty="0" err="1"/>
              <a:t>empirickou</a:t>
            </a:r>
            <a:r>
              <a:rPr lang="en-GB" sz="1500" dirty="0"/>
              <a:t> či </a:t>
            </a:r>
            <a:r>
              <a:rPr lang="en-GB" sz="1500" dirty="0" err="1"/>
              <a:t>psychologickou</a:t>
            </a:r>
            <a:r>
              <a:rPr lang="en-GB" sz="1500" dirty="0"/>
              <a:t> </a:t>
            </a:r>
            <a:r>
              <a:rPr lang="en-GB" sz="1500" dirty="0" err="1"/>
              <a:t>interpretaci</a:t>
            </a:r>
            <a:r>
              <a:rPr lang="pl-PL" sz="1500" dirty="0"/>
              <a:t>;</a:t>
            </a:r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2431313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3E5D15-14A0-E835-F8B7-E7D057366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Stereotyp </a:t>
            </a:r>
            <a:r>
              <a:rPr lang="pl-PL">
                <a:solidFill>
                  <a:srgbClr val="FFFFFF"/>
                </a:solidFill>
              </a:rPr>
              <a:t>– definice</a:t>
            </a:r>
            <a:endParaRPr lang="en-PL">
              <a:solidFill>
                <a:srgbClr val="FFFFFF"/>
              </a:solidFill>
            </a:endParaRPr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E73CA-F8DC-2D5F-EB4E-FC9F4D1ED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pl-PL" sz="1500"/>
              <a:t>V </a:t>
            </a:r>
            <a:r>
              <a:rPr lang="en-GB" sz="1500" err="1"/>
              <a:t>kognitivní</a:t>
            </a:r>
            <a:r>
              <a:rPr lang="en-GB" sz="1500"/>
              <a:t> </a:t>
            </a:r>
            <a:r>
              <a:rPr lang="en-GB" sz="1500" err="1"/>
              <a:t>etnolingvistice</a:t>
            </a:r>
            <a:r>
              <a:rPr lang="en-GB" sz="1500"/>
              <a:t> (</a:t>
            </a:r>
            <a:r>
              <a:rPr lang="pl-PL" sz="1500"/>
              <a:t>J. </a:t>
            </a:r>
            <a:r>
              <a:rPr lang="en-GB" sz="1500" err="1"/>
              <a:t>Bartmińsk</a:t>
            </a:r>
            <a:r>
              <a:rPr lang="pl-PL" sz="1500"/>
              <a:t>i</a:t>
            </a:r>
            <a:r>
              <a:rPr lang="en-GB" sz="1500"/>
              <a:t>)</a:t>
            </a:r>
            <a:r>
              <a:rPr lang="pl-PL" sz="1500"/>
              <a:t> je</a:t>
            </a:r>
            <a:r>
              <a:rPr lang="en-GB" sz="1500"/>
              <a:t> </a:t>
            </a:r>
            <a:r>
              <a:rPr lang="en-GB" sz="1500" b="1" err="1"/>
              <a:t>základní</a:t>
            </a:r>
            <a:r>
              <a:rPr lang="en-GB" sz="1500" b="1"/>
              <a:t> </a:t>
            </a:r>
            <a:r>
              <a:rPr lang="en-GB" sz="1500" b="1" err="1"/>
              <a:t>jednotkou</a:t>
            </a:r>
            <a:r>
              <a:rPr lang="en-GB" sz="1500" b="1"/>
              <a:t> </a:t>
            </a:r>
            <a:r>
              <a:rPr lang="en-GB" sz="1500" b="1" err="1"/>
              <a:t>jazykového</a:t>
            </a:r>
            <a:r>
              <a:rPr lang="en-GB" sz="1500" b="1"/>
              <a:t> </a:t>
            </a:r>
            <a:r>
              <a:rPr lang="en-GB" sz="1500" b="1" err="1"/>
              <a:t>obrazu</a:t>
            </a:r>
            <a:r>
              <a:rPr lang="en-GB" sz="1500" b="1"/>
              <a:t> </a:t>
            </a:r>
            <a:r>
              <a:rPr lang="en-GB" sz="1500" b="1" err="1"/>
              <a:t>světa</a:t>
            </a:r>
            <a:r>
              <a:rPr lang="en-GB" sz="1500" b="1"/>
              <a:t>.</a:t>
            </a:r>
            <a:r>
              <a:rPr lang="en-GB" sz="1500"/>
              <a:t> </a:t>
            </a:r>
            <a:r>
              <a:rPr lang="en-GB" sz="1500" err="1"/>
              <a:t>Podobá</a:t>
            </a:r>
            <a:r>
              <a:rPr lang="en-GB" sz="1500"/>
              <a:t> se </a:t>
            </a:r>
            <a:r>
              <a:rPr lang="en-GB" sz="1500" err="1"/>
              <a:t>prototypu</a:t>
            </a:r>
            <a:r>
              <a:rPr lang="en-GB" sz="1500"/>
              <a:t> (E. </a:t>
            </a:r>
            <a:r>
              <a:rPr lang="en-GB" sz="1500" err="1"/>
              <a:t>Rosch</a:t>
            </a:r>
            <a:r>
              <a:rPr lang="en-GB" sz="1500"/>
              <a:t>) </a:t>
            </a:r>
            <a:r>
              <a:rPr lang="en-GB" sz="1500" err="1"/>
              <a:t>nebo</a:t>
            </a:r>
            <a:r>
              <a:rPr lang="en-GB" sz="1500"/>
              <a:t> </a:t>
            </a:r>
            <a:r>
              <a:rPr lang="en-GB" sz="1500" err="1"/>
              <a:t>idealizovanému</a:t>
            </a:r>
            <a:r>
              <a:rPr lang="en-GB" sz="1500"/>
              <a:t> </a:t>
            </a:r>
            <a:r>
              <a:rPr lang="en-GB" sz="1500" err="1"/>
              <a:t>kognitivnímu</a:t>
            </a:r>
            <a:r>
              <a:rPr lang="en-GB" sz="1500"/>
              <a:t> </a:t>
            </a:r>
            <a:r>
              <a:rPr lang="en-GB" sz="1500" err="1"/>
              <a:t>modelu</a:t>
            </a:r>
            <a:r>
              <a:rPr lang="en-GB" sz="1500"/>
              <a:t> (G. </a:t>
            </a:r>
            <a:r>
              <a:rPr lang="en-GB" sz="1500" err="1"/>
              <a:t>Lakoff</a:t>
            </a:r>
            <a:r>
              <a:rPr lang="en-GB" sz="1500"/>
              <a:t>), ale </a:t>
            </a:r>
            <a:r>
              <a:rPr lang="en-GB" sz="1500" err="1"/>
              <a:t>kromě</a:t>
            </a:r>
            <a:r>
              <a:rPr lang="en-GB" sz="1500"/>
              <a:t> </a:t>
            </a:r>
            <a:r>
              <a:rPr lang="en-GB" sz="1500" err="1"/>
              <a:t>kategorizace</a:t>
            </a:r>
            <a:r>
              <a:rPr lang="en-GB" sz="1500"/>
              <a:t> </a:t>
            </a:r>
            <a:r>
              <a:rPr lang="en-GB" sz="1500" err="1"/>
              <a:t>má</a:t>
            </a:r>
            <a:r>
              <a:rPr lang="en-GB" sz="1500"/>
              <a:t> i </a:t>
            </a:r>
            <a:r>
              <a:rPr lang="en-GB" sz="1500" err="1"/>
              <a:t>hodnotící</a:t>
            </a:r>
            <a:r>
              <a:rPr lang="en-GB" sz="1500"/>
              <a:t> a </a:t>
            </a:r>
            <a:r>
              <a:rPr lang="en-GB" sz="1500" b="1" err="1"/>
              <a:t>sociálně</a:t>
            </a:r>
            <a:r>
              <a:rPr lang="en-GB" sz="1500" b="1"/>
              <a:t> </a:t>
            </a:r>
            <a:r>
              <a:rPr lang="en-GB" sz="1500" b="1" err="1"/>
              <a:t>integrační</a:t>
            </a:r>
            <a:r>
              <a:rPr lang="en-GB" sz="1500" b="1"/>
              <a:t> </a:t>
            </a:r>
            <a:r>
              <a:rPr lang="en-GB" sz="1500" b="1" err="1"/>
              <a:t>funkci</a:t>
            </a:r>
            <a:r>
              <a:rPr lang="en-GB" sz="1500" b="1"/>
              <a:t>. </a:t>
            </a:r>
            <a:r>
              <a:rPr lang="en-GB" sz="1500" err="1"/>
              <a:t>Často</a:t>
            </a:r>
            <a:r>
              <a:rPr lang="en-GB" sz="1500"/>
              <a:t> se </a:t>
            </a:r>
            <a:r>
              <a:rPr lang="en-GB" sz="1500" err="1"/>
              <a:t>vztahuje</a:t>
            </a:r>
            <a:r>
              <a:rPr lang="en-GB" sz="1500"/>
              <a:t> k </a:t>
            </a:r>
            <a:r>
              <a:rPr lang="en-GB" sz="1500" err="1"/>
              <a:t>osobám</a:t>
            </a:r>
            <a:r>
              <a:rPr lang="pl-PL" sz="1500"/>
              <a:t>, </a:t>
            </a:r>
            <a:r>
              <a:rPr lang="en-GB" sz="1500"/>
              <a:t>ale může </a:t>
            </a:r>
            <a:r>
              <a:rPr lang="en-GB" sz="1500" err="1"/>
              <a:t>mít</a:t>
            </a:r>
            <a:r>
              <a:rPr lang="en-GB" sz="1500"/>
              <a:t> </a:t>
            </a:r>
            <a:r>
              <a:rPr lang="en-GB" sz="1500" b="1" err="1"/>
              <a:t>širší</a:t>
            </a:r>
            <a:r>
              <a:rPr lang="en-GB" sz="1500"/>
              <a:t> </a:t>
            </a:r>
            <a:r>
              <a:rPr lang="en-GB" sz="1500" b="1" err="1"/>
              <a:t>jazykové</a:t>
            </a:r>
            <a:r>
              <a:rPr lang="en-GB" sz="1500" b="1"/>
              <a:t> </a:t>
            </a:r>
            <a:r>
              <a:rPr lang="en-GB" sz="1500" b="1" err="1"/>
              <a:t>uplatnění</a:t>
            </a:r>
            <a:r>
              <a:rPr lang="en-GB" sz="1500"/>
              <a:t>.</a:t>
            </a:r>
            <a:br>
              <a:rPr lang="en-GB" sz="1500"/>
            </a:br>
            <a:endParaRPr lang="en-GB" sz="1500"/>
          </a:p>
          <a:p>
            <a:r>
              <a:rPr lang="pl-PL" sz="1500"/>
              <a:t>J</a:t>
            </a:r>
            <a:r>
              <a:rPr lang="en-GB" sz="1500"/>
              <a:t>e </a:t>
            </a:r>
            <a:r>
              <a:rPr lang="en-GB" sz="1500" err="1"/>
              <a:t>stabilní</a:t>
            </a:r>
            <a:r>
              <a:rPr lang="en-GB" sz="1500"/>
              <a:t> </a:t>
            </a:r>
            <a:r>
              <a:rPr lang="en-GB" sz="1500" err="1"/>
              <a:t>spojení</a:t>
            </a:r>
            <a:r>
              <a:rPr lang="en-GB" sz="1500"/>
              <a:t> </a:t>
            </a:r>
            <a:r>
              <a:rPr lang="en-GB" sz="1500" err="1"/>
              <a:t>formálních</a:t>
            </a:r>
            <a:r>
              <a:rPr lang="en-GB" sz="1500"/>
              <a:t> a </a:t>
            </a:r>
            <a:r>
              <a:rPr lang="en-GB" sz="1500" err="1"/>
              <a:t>sémantických</a:t>
            </a:r>
            <a:r>
              <a:rPr lang="en-GB" sz="1500"/>
              <a:t> </a:t>
            </a:r>
            <a:r>
              <a:rPr lang="en-GB" sz="1500" err="1"/>
              <a:t>prvků</a:t>
            </a:r>
            <a:r>
              <a:rPr lang="en-GB" sz="1500"/>
              <a:t> a </a:t>
            </a:r>
            <a:r>
              <a:rPr lang="en-GB" sz="1500" err="1"/>
              <a:t>lze</a:t>
            </a:r>
            <a:r>
              <a:rPr lang="en-GB" sz="1500"/>
              <a:t> jej </a:t>
            </a:r>
            <a:r>
              <a:rPr lang="en-GB" sz="1500" err="1"/>
              <a:t>rekonstruovat</a:t>
            </a:r>
            <a:r>
              <a:rPr lang="en-GB" sz="1500"/>
              <a:t> </a:t>
            </a:r>
            <a:r>
              <a:rPr lang="en-GB" sz="1500" err="1"/>
              <a:t>jako</a:t>
            </a:r>
            <a:r>
              <a:rPr lang="en-GB" sz="1500"/>
              <a:t> </a:t>
            </a:r>
            <a:r>
              <a:rPr lang="en-GB" sz="1500" err="1"/>
              <a:t>síť</a:t>
            </a:r>
            <a:r>
              <a:rPr lang="en-GB" sz="1500"/>
              <a:t> </a:t>
            </a:r>
            <a:r>
              <a:rPr lang="en-GB" sz="1500" err="1"/>
              <a:t>konotací</a:t>
            </a:r>
            <a:r>
              <a:rPr lang="en-GB" sz="1500"/>
              <a:t> (např. </a:t>
            </a:r>
            <a:r>
              <a:rPr lang="en-GB" sz="1500" err="1"/>
              <a:t>ve</a:t>
            </a:r>
            <a:r>
              <a:rPr lang="en-GB" sz="1500"/>
              <a:t> </a:t>
            </a:r>
            <a:r>
              <a:rPr lang="en-GB" sz="1500" err="1"/>
              <a:t>významové</a:t>
            </a:r>
            <a:r>
              <a:rPr lang="en-GB" sz="1500"/>
              <a:t> </a:t>
            </a:r>
            <a:r>
              <a:rPr lang="en-GB" sz="1500" err="1"/>
              <a:t>definici</a:t>
            </a:r>
            <a:r>
              <a:rPr lang="en-GB" sz="1500"/>
              <a:t>). </a:t>
            </a:r>
            <a:r>
              <a:rPr lang="en-GB" sz="1500" b="1" err="1"/>
              <a:t>Zohledňuje</a:t>
            </a:r>
            <a:r>
              <a:rPr lang="en-GB" sz="1500" b="1"/>
              <a:t> </a:t>
            </a:r>
            <a:r>
              <a:rPr lang="en-GB" sz="1500" b="1" err="1"/>
              <a:t>perspektivu</a:t>
            </a:r>
            <a:r>
              <a:rPr lang="en-GB" sz="1500" b="1"/>
              <a:t> </a:t>
            </a:r>
            <a:r>
              <a:rPr lang="en-GB" sz="1500" b="1" err="1"/>
              <a:t>mluvčího</a:t>
            </a:r>
            <a:r>
              <a:rPr lang="en-GB" sz="1500" b="1"/>
              <a:t> </a:t>
            </a:r>
            <a:r>
              <a:rPr lang="en-GB" sz="1500"/>
              <a:t>a může </a:t>
            </a:r>
            <a:r>
              <a:rPr lang="en-GB" sz="1500" err="1"/>
              <a:t>mít</a:t>
            </a:r>
            <a:r>
              <a:rPr lang="en-GB" sz="1500"/>
              <a:t> </a:t>
            </a:r>
            <a:r>
              <a:rPr lang="en-GB" sz="1500" b="1" err="1"/>
              <a:t>různé</a:t>
            </a:r>
            <a:r>
              <a:rPr lang="en-GB" sz="1500" b="1"/>
              <a:t> </a:t>
            </a:r>
            <a:r>
              <a:rPr lang="en-GB" sz="1500" b="1" err="1"/>
              <a:t>profily</a:t>
            </a:r>
            <a:r>
              <a:rPr lang="en-GB" sz="1500" b="1"/>
              <a:t> </a:t>
            </a:r>
            <a:r>
              <a:rPr lang="en-GB" sz="1500"/>
              <a:t>– </a:t>
            </a:r>
            <a:r>
              <a:rPr lang="en-GB" sz="1500" err="1"/>
              <a:t>aspekty</a:t>
            </a:r>
            <a:r>
              <a:rPr lang="en-GB" sz="1500"/>
              <a:t> </a:t>
            </a:r>
            <a:r>
              <a:rPr lang="en-GB" sz="1500" err="1"/>
              <a:t>vycházející</a:t>
            </a:r>
            <a:r>
              <a:rPr lang="en-GB" sz="1500"/>
              <a:t> z </a:t>
            </a:r>
            <a:r>
              <a:rPr lang="en-GB" sz="1500" err="1"/>
              <a:t>různých</a:t>
            </a:r>
            <a:r>
              <a:rPr lang="en-GB" sz="1500"/>
              <a:t> </a:t>
            </a:r>
            <a:r>
              <a:rPr lang="en-GB" sz="1500" err="1"/>
              <a:t>konotačních</a:t>
            </a:r>
            <a:r>
              <a:rPr lang="en-GB" sz="1500"/>
              <a:t> </a:t>
            </a:r>
            <a:r>
              <a:rPr lang="en-GB" sz="1500" err="1"/>
              <a:t>center</a:t>
            </a:r>
            <a:r>
              <a:rPr lang="en-GB" sz="1500"/>
              <a:t>. Např. </a:t>
            </a:r>
            <a:r>
              <a:rPr lang="en-GB" sz="1500" err="1"/>
              <a:t>hlava</a:t>
            </a:r>
            <a:r>
              <a:rPr lang="en-GB" sz="1500"/>
              <a:t> </a:t>
            </a:r>
            <a:r>
              <a:rPr lang="pl-PL" sz="1500"/>
              <a:t>- </a:t>
            </a:r>
            <a:r>
              <a:rPr lang="en-GB" sz="1500" err="1"/>
              <a:t>profilována</a:t>
            </a:r>
            <a:r>
              <a:rPr lang="en-GB" sz="1500"/>
              <a:t> </a:t>
            </a:r>
            <a:r>
              <a:rPr lang="en-GB" sz="1500" err="1"/>
              <a:t>podle</a:t>
            </a:r>
            <a:r>
              <a:rPr lang="en-GB" sz="1500"/>
              <a:t> </a:t>
            </a:r>
            <a:r>
              <a:rPr lang="en-GB" sz="1500" err="1"/>
              <a:t>vzhledu</a:t>
            </a:r>
            <a:r>
              <a:rPr lang="en-GB" sz="1500"/>
              <a:t>, </a:t>
            </a:r>
            <a:r>
              <a:rPr lang="en-GB" sz="1500" err="1"/>
              <a:t>lokalizace</a:t>
            </a:r>
            <a:r>
              <a:rPr lang="en-GB" sz="1500"/>
              <a:t>, </a:t>
            </a:r>
            <a:r>
              <a:rPr lang="en-GB" sz="1500" err="1"/>
              <a:t>funkce</a:t>
            </a:r>
            <a:r>
              <a:rPr lang="en-GB" sz="1500"/>
              <a:t> </a:t>
            </a:r>
            <a:r>
              <a:rPr lang="en-GB" sz="1500" err="1"/>
              <a:t>nebo</a:t>
            </a:r>
            <a:r>
              <a:rPr lang="en-GB" sz="1500"/>
              <a:t> </a:t>
            </a:r>
            <a:r>
              <a:rPr lang="en-GB" sz="1500" err="1"/>
              <a:t>gesta</a:t>
            </a:r>
            <a:r>
              <a:rPr lang="en-GB" sz="1500"/>
              <a:t>.</a:t>
            </a:r>
            <a:endParaRPr lang="pl-PL" sz="1500"/>
          </a:p>
          <a:p>
            <a:endParaRPr lang="en-GB" sz="1500"/>
          </a:p>
          <a:p>
            <a:r>
              <a:rPr lang="pl-PL" sz="1500"/>
              <a:t>P</a:t>
            </a:r>
            <a:r>
              <a:rPr lang="en-GB" sz="1500"/>
              <a:t>atří do „</a:t>
            </a:r>
            <a:r>
              <a:rPr lang="en-GB" sz="1500" b="1" err="1"/>
              <a:t>naivní</a:t>
            </a:r>
            <a:r>
              <a:rPr lang="en-GB" sz="1500"/>
              <a:t>“ </a:t>
            </a:r>
            <a:r>
              <a:rPr lang="en-GB" sz="1500" err="1"/>
              <a:t>vrstvy</a:t>
            </a:r>
            <a:r>
              <a:rPr lang="en-GB" sz="1500"/>
              <a:t> </a:t>
            </a:r>
            <a:r>
              <a:rPr lang="en-GB" sz="1500" err="1"/>
              <a:t>jazykového</a:t>
            </a:r>
            <a:r>
              <a:rPr lang="en-GB" sz="1500"/>
              <a:t> </a:t>
            </a:r>
            <a:r>
              <a:rPr lang="en-GB" sz="1500" err="1"/>
              <a:t>obrazu</a:t>
            </a:r>
            <a:r>
              <a:rPr lang="en-GB" sz="1500"/>
              <a:t> </a:t>
            </a:r>
            <a:r>
              <a:rPr lang="en-GB" sz="1500" err="1"/>
              <a:t>světa</a:t>
            </a:r>
            <a:r>
              <a:rPr lang="en-GB" sz="1500"/>
              <a:t> a </a:t>
            </a:r>
            <a:r>
              <a:rPr lang="en-GB" sz="1500" err="1"/>
              <a:t>kontrastuje</a:t>
            </a:r>
            <a:r>
              <a:rPr lang="en-GB" sz="1500"/>
              <a:t> s </a:t>
            </a:r>
            <a:r>
              <a:rPr lang="en-GB" sz="1500" b="1" err="1"/>
              <a:t>vědeckým</a:t>
            </a:r>
            <a:r>
              <a:rPr lang="en-GB" sz="1500" b="1"/>
              <a:t> </a:t>
            </a:r>
            <a:r>
              <a:rPr lang="en-GB" sz="1500" b="1" err="1"/>
              <a:t>pojmem</a:t>
            </a:r>
            <a:r>
              <a:rPr lang="en-GB" sz="1500"/>
              <a:t>, </a:t>
            </a:r>
            <a:r>
              <a:rPr lang="en-GB" sz="1500" err="1"/>
              <a:t>který</a:t>
            </a:r>
            <a:r>
              <a:rPr lang="en-GB" sz="1500"/>
              <a:t> </a:t>
            </a:r>
            <a:r>
              <a:rPr lang="en-GB" sz="1500" err="1"/>
              <a:t>je</a:t>
            </a:r>
            <a:r>
              <a:rPr lang="en-GB" sz="1500"/>
              <a:t> </a:t>
            </a:r>
            <a:r>
              <a:rPr lang="en-GB" sz="1500" err="1"/>
              <a:t>přesně</a:t>
            </a:r>
            <a:r>
              <a:rPr lang="en-GB" sz="1500"/>
              <a:t> </a:t>
            </a:r>
            <a:r>
              <a:rPr lang="en-GB" sz="1500" err="1"/>
              <a:t>definovaný</a:t>
            </a:r>
            <a:r>
              <a:rPr lang="en-GB" sz="1500"/>
              <a:t> a </a:t>
            </a:r>
            <a:r>
              <a:rPr lang="en-GB" sz="1500" err="1"/>
              <a:t>bez</a:t>
            </a:r>
            <a:r>
              <a:rPr lang="en-GB" sz="1500"/>
              <a:t> </a:t>
            </a:r>
            <a:r>
              <a:rPr lang="en-GB" sz="1500" err="1"/>
              <a:t>konotací</a:t>
            </a:r>
            <a:r>
              <a:rPr lang="en-GB" sz="1500"/>
              <a:t>.</a:t>
            </a:r>
          </a:p>
          <a:p>
            <a:endParaRPr lang="en-PL" sz="1500"/>
          </a:p>
        </p:txBody>
      </p:sp>
    </p:spTree>
    <p:extLst>
      <p:ext uri="{BB962C8B-B14F-4D97-AF65-F5344CB8AC3E}">
        <p14:creationId xmlns:p14="http://schemas.microsoft.com/office/powerpoint/2010/main" val="383065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41B776-2928-B08C-AC54-4DD7BA335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/>
              <a:t>Stereotyp Čecha v průběhu let</a:t>
            </a:r>
            <a:endParaRPr lang="en-PL" sz="5400"/>
          </a:p>
        </p:txBody>
      </p:sp>
      <p:sp>
        <p:nvSpPr>
          <p:cNvPr id="49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87271-2E4B-D60C-5EF9-FC7D5225F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200" b="1"/>
              <a:t>Renesance</a:t>
            </a:r>
            <a:r>
              <a:rPr lang="pl-PL" sz="2200"/>
              <a:t>: Čech —&gt; vzdělaný, hrdý; čeština spojená s kulturou a krásným jazykem;</a:t>
            </a:r>
          </a:p>
          <a:p>
            <a:pPr marL="0" indent="0">
              <a:buNone/>
            </a:pPr>
            <a:r>
              <a:rPr lang="pl-PL" sz="2200" b="1"/>
              <a:t>Staropolština</a:t>
            </a:r>
            <a:r>
              <a:rPr lang="pl-PL" sz="2200"/>
              <a:t>: Čech —&gt; voják, hejtman, hudebník, ale také přejícný a kacíř (husita); </a:t>
            </a:r>
          </a:p>
          <a:p>
            <a:pPr marL="0" indent="0">
              <a:buNone/>
            </a:pPr>
            <a:r>
              <a:rPr lang="pl-PL" sz="2200" b="1"/>
              <a:t>Staropolské přísloví:</a:t>
            </a:r>
            <a:r>
              <a:rPr lang="pl-PL" sz="2200"/>
              <a:t> „ Co Čech, to muzikant“, „Co Čech, to hejtman”;</a:t>
            </a:r>
          </a:p>
          <a:p>
            <a:pPr marL="0" indent="0">
              <a:buNone/>
            </a:pPr>
            <a:r>
              <a:rPr lang="pl-PL" sz="2200" b="1"/>
              <a:t>18. století: </a:t>
            </a:r>
            <a:r>
              <a:rPr lang="pl-PL" sz="2200"/>
              <a:t>obraz Čechů jako poněmčených, odklánějících se od slovanství a katolicismu;</a:t>
            </a:r>
          </a:p>
          <a:p>
            <a:pPr marL="0" indent="0">
              <a:buNone/>
            </a:pPr>
            <a:r>
              <a:rPr lang="pl-PL" sz="2200" b="1"/>
              <a:t>19. století: </a:t>
            </a:r>
            <a:r>
              <a:rPr lang="pl-PL" sz="2200"/>
              <a:t>Čech —&gt; úřednicky loajalista, „snobský“, oportunistický a poddajný autoritám; na druhé straně pracovitý, hospodárný, racionální, tradicionalistický, otevřený a pohostinný;</a:t>
            </a:r>
          </a:p>
          <a:p>
            <a:pPr marL="0" indent="0">
              <a:buNone/>
            </a:pPr>
            <a:r>
              <a:rPr lang="pl-PL" sz="2200" b="1"/>
              <a:t>20. století: </a:t>
            </a:r>
            <a:r>
              <a:rPr lang="pl-PL" sz="2200"/>
              <a:t>Češi —&gt; 1939 kapitulanti, poddajní Němcům a komunistům, zbabělí, konformní, bez bojového ducha; kontrast k polskému hrdinství;</a:t>
            </a:r>
          </a:p>
        </p:txBody>
      </p:sp>
    </p:spTree>
    <p:extLst>
      <p:ext uri="{BB962C8B-B14F-4D97-AF65-F5344CB8AC3E}">
        <p14:creationId xmlns:p14="http://schemas.microsoft.com/office/powerpoint/2010/main" val="3062646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5A07BD-A495-6DA4-2EE9-A90B60825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en-GB" sz="5000"/>
              <a:t>Současný obraz Čech</a:t>
            </a:r>
            <a:r>
              <a:rPr lang="pl-PL" sz="5000"/>
              <a:t>a</a:t>
            </a:r>
            <a:endParaRPr lang="en-PL" sz="50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0A621-A313-DC37-9C0D-AC67BB447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486787" cy="3547872"/>
          </a:xfrm>
        </p:spPr>
        <p:txBody>
          <a:bodyPr anchor="t">
            <a:normAutofit/>
          </a:bodyPr>
          <a:lstStyle/>
          <a:p>
            <a:r>
              <a:rPr lang="pl-PL" sz="2000" b="1" dirty="0" err="1"/>
              <a:t>Švejk</a:t>
            </a:r>
            <a:r>
              <a:rPr lang="pl-PL" sz="2000" b="1" dirty="0"/>
              <a:t> jako </a:t>
            </a:r>
            <a:r>
              <a:rPr lang="cs-CZ" sz="2000" b="1" dirty="0"/>
              <a:t>ilustrativní postava</a:t>
            </a:r>
            <a:endParaRPr lang="pl-PL" sz="2000" b="1" dirty="0"/>
          </a:p>
          <a:p>
            <a:r>
              <a:rPr lang="en-GB" sz="2000" b="1" dirty="0" err="1"/>
              <a:t>Vnější</a:t>
            </a:r>
            <a:r>
              <a:rPr lang="en-GB" sz="2000" b="1" dirty="0"/>
              <a:t> </a:t>
            </a:r>
            <a:r>
              <a:rPr lang="en-GB" sz="2000" b="1" dirty="0" err="1"/>
              <a:t>vzhled</a:t>
            </a:r>
            <a:r>
              <a:rPr lang="pl-PL" sz="2000" dirty="0"/>
              <a:t> —&gt; </a:t>
            </a:r>
            <a:r>
              <a:rPr lang="pl-PL" sz="2000" dirty="0" err="1"/>
              <a:t>žoviální</a:t>
            </a:r>
            <a:r>
              <a:rPr lang="pl-PL" sz="2000" dirty="0"/>
              <a:t> </a:t>
            </a:r>
            <a:r>
              <a:rPr lang="cs-CZ" sz="2000" dirty="0"/>
              <a:t>muž</a:t>
            </a:r>
            <a:r>
              <a:rPr lang="pl-PL" sz="2000" dirty="0"/>
              <a:t> s </a:t>
            </a:r>
            <a:r>
              <a:rPr lang="pl-PL" sz="2000" dirty="0" err="1"/>
              <a:t>bříškem</a:t>
            </a:r>
            <a:r>
              <a:rPr lang="pl-PL" sz="2000" dirty="0"/>
              <a:t> a </a:t>
            </a:r>
            <a:r>
              <a:rPr lang="pl-PL" sz="2000" dirty="0" err="1"/>
              <a:t>půllitrem</a:t>
            </a:r>
            <a:r>
              <a:rPr lang="pl-PL" sz="2000" dirty="0"/>
              <a:t> </a:t>
            </a:r>
            <a:r>
              <a:rPr lang="pl-PL" sz="2000" dirty="0" err="1"/>
              <a:t>piva</a:t>
            </a:r>
            <a:r>
              <a:rPr lang="pl-PL" sz="2000" dirty="0"/>
              <a:t> v </a:t>
            </a:r>
            <a:r>
              <a:rPr lang="pl-PL" sz="2000" dirty="0" err="1"/>
              <a:t>ruce</a:t>
            </a:r>
            <a:r>
              <a:rPr lang="pl-PL" sz="2000" dirty="0"/>
              <a:t>;</a:t>
            </a:r>
          </a:p>
          <a:p>
            <a:r>
              <a:rPr lang="en-GB" sz="2000" b="1" dirty="0" err="1"/>
              <a:t>Jazyk</a:t>
            </a:r>
            <a:r>
              <a:rPr lang="pl-PL" sz="2000" b="1" dirty="0"/>
              <a:t> —&gt; </a:t>
            </a:r>
            <a:r>
              <a:rPr lang="pl-PL" sz="2000" dirty="0" err="1"/>
              <a:t>vtipný</a:t>
            </a:r>
            <a:r>
              <a:rPr lang="pl-PL" sz="2000" dirty="0"/>
              <a:t>, </a:t>
            </a:r>
            <a:r>
              <a:rPr lang="pl-PL" sz="2000" dirty="0" err="1"/>
              <a:t>plný</a:t>
            </a:r>
            <a:r>
              <a:rPr lang="pl-PL" sz="2000" dirty="0"/>
              <a:t> </a:t>
            </a:r>
            <a:r>
              <a:rPr lang="pl-PL" sz="2000" dirty="0" err="1"/>
              <a:t>zdrobnělin</a:t>
            </a:r>
            <a:r>
              <a:rPr lang="pl-PL" sz="2000" dirty="0"/>
              <a:t>, </a:t>
            </a:r>
            <a:r>
              <a:rPr lang="pl-PL" sz="2000" dirty="0" err="1"/>
              <a:t>zní</a:t>
            </a:r>
            <a:r>
              <a:rPr lang="pl-PL" sz="2000" dirty="0"/>
              <a:t> to </a:t>
            </a:r>
            <a:r>
              <a:rPr lang="pl-PL" sz="2000" dirty="0" err="1"/>
              <a:t>dětinsky</a:t>
            </a:r>
            <a:r>
              <a:rPr lang="pl-PL" sz="2000" dirty="0"/>
              <a:t>, je </a:t>
            </a:r>
            <a:r>
              <a:rPr lang="pl-PL" sz="2000" dirty="0" err="1"/>
              <a:t>měkký</a:t>
            </a:r>
            <a:r>
              <a:rPr lang="pl-PL" sz="2000" dirty="0"/>
              <a:t>, </a:t>
            </a:r>
            <a:r>
              <a:rPr lang="pl-PL" sz="2000" dirty="0" err="1"/>
              <a:t>melodický</a:t>
            </a:r>
            <a:r>
              <a:rPr lang="pl-PL" sz="2000" dirty="0"/>
              <a:t>; </a:t>
            </a:r>
          </a:p>
          <a:p>
            <a:r>
              <a:rPr lang="en-GB" sz="2000" b="1" dirty="0" err="1"/>
              <a:t>Chování</a:t>
            </a:r>
            <a:r>
              <a:rPr lang="pl-PL" sz="2000" dirty="0"/>
              <a:t> —&gt; </a:t>
            </a:r>
            <a:r>
              <a:rPr lang="pl-PL" sz="2000" dirty="0" err="1"/>
              <a:t>veselý</a:t>
            </a:r>
            <a:r>
              <a:rPr lang="pl-PL" sz="2000" dirty="0"/>
              <a:t>, </a:t>
            </a:r>
            <a:r>
              <a:rPr lang="pl-PL" sz="2000" dirty="0" err="1"/>
              <a:t>odměřený</a:t>
            </a:r>
            <a:r>
              <a:rPr lang="pl-PL" sz="2000" dirty="0"/>
              <a:t>, </a:t>
            </a:r>
            <a:r>
              <a:rPr lang="pl-PL" sz="2000" dirty="0" err="1"/>
              <a:t>zábavný</a:t>
            </a:r>
            <a:r>
              <a:rPr lang="pl-PL" sz="2000" dirty="0"/>
              <a:t>, </a:t>
            </a:r>
            <a:r>
              <a:rPr lang="pl-PL" sz="2000" dirty="0" err="1"/>
              <a:t>nekonfliktní</a:t>
            </a:r>
            <a:r>
              <a:rPr lang="pl-PL" sz="2000" dirty="0"/>
              <a:t>, </a:t>
            </a:r>
            <a:r>
              <a:rPr lang="pl-PL" sz="2000" dirty="0" err="1"/>
              <a:t>pragmatický</a:t>
            </a:r>
            <a:r>
              <a:rPr lang="pl-PL" sz="2000" dirty="0"/>
              <a:t>;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78B028-A6A6-090E-4F3D-42B29FBCFF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336" y="640079"/>
            <a:ext cx="5715564" cy="586211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28C8780F-7EC2-244A-AA2B-7EFBDBAA3A2E}"/>
                  </a:ext>
                </a:extLst>
              </p14:cNvPr>
              <p14:cNvContentPartPr/>
              <p14:nvPr/>
            </p14:nvContentPartPr>
            <p14:xfrm>
              <a:off x="8261286" y="1848704"/>
              <a:ext cx="2304842" cy="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28C8780F-7EC2-244A-AA2B-7EFBDBAA3A2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255166" y="1842584"/>
                <a:ext cx="2317083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776C6D9C-B77D-E159-FA47-791B86883F38}"/>
              </a:ext>
            </a:extLst>
          </p:cNvPr>
          <p:cNvSpPr txBox="1"/>
          <p:nvPr/>
        </p:nvSpPr>
        <p:spPr>
          <a:xfrm>
            <a:off x="7475464" y="6264742"/>
            <a:ext cx="2983307" cy="237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900" dirty="0">
                <a:solidFill>
                  <a:schemeClr val="tx1">
                    <a:lumMod val="25000"/>
                    <a:lumOff val="75000"/>
                  </a:schemeClr>
                </a:solidFill>
              </a:rPr>
              <a:t>https://</a:t>
            </a:r>
            <a:r>
              <a:rPr lang="en-GB" sz="900" dirty="0" err="1">
                <a:solidFill>
                  <a:schemeClr val="tx1">
                    <a:lumMod val="25000"/>
                    <a:lumOff val="75000"/>
                  </a:schemeClr>
                </a:solidFill>
              </a:rPr>
              <a:t>www.cbos.pl</a:t>
            </a:r>
            <a:r>
              <a:rPr lang="en-GB" sz="900" dirty="0">
                <a:solidFill>
                  <a:schemeClr val="tx1">
                    <a:lumMod val="25000"/>
                    <a:lumOff val="75000"/>
                  </a:schemeClr>
                </a:solidFill>
              </a:rPr>
              <a:t>/</a:t>
            </a:r>
            <a:r>
              <a:rPr lang="en-GB" sz="900" dirty="0" err="1">
                <a:solidFill>
                  <a:schemeClr val="tx1">
                    <a:lumMod val="25000"/>
                    <a:lumOff val="75000"/>
                  </a:schemeClr>
                </a:solidFill>
              </a:rPr>
              <a:t>SPISKOM.POL</a:t>
            </a:r>
            <a:r>
              <a:rPr lang="en-GB" sz="900" dirty="0">
                <a:solidFill>
                  <a:schemeClr val="tx1">
                    <a:lumMod val="25000"/>
                    <a:lumOff val="75000"/>
                  </a:schemeClr>
                </a:solidFill>
              </a:rPr>
              <a:t>/2024/K_025_24.PDF</a:t>
            </a:r>
            <a:endParaRPr lang="en-PL" sz="900" dirty="0">
              <a:solidFill>
                <a:schemeClr val="tx1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3B5C06-8336-2955-1A00-ABC5FFDB1AAA}"/>
              </a:ext>
            </a:extLst>
          </p:cNvPr>
          <p:cNvSpPr txBox="1"/>
          <p:nvPr/>
        </p:nvSpPr>
        <p:spPr>
          <a:xfrm>
            <a:off x="5966473" y="251699"/>
            <a:ext cx="6001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800" dirty="0"/>
              <a:t>Studium CBOS „</a:t>
            </a:r>
            <a:r>
              <a:rPr lang="pl-PL" sz="1800" dirty="0" err="1"/>
              <a:t>Vztah</a:t>
            </a:r>
            <a:r>
              <a:rPr lang="pl-PL" sz="1800" dirty="0"/>
              <a:t> </a:t>
            </a:r>
            <a:r>
              <a:rPr lang="pl-PL" sz="1800" dirty="0" err="1"/>
              <a:t>Poláků</a:t>
            </a:r>
            <a:r>
              <a:rPr lang="pl-PL" sz="1800" dirty="0"/>
              <a:t> k </a:t>
            </a:r>
            <a:r>
              <a:rPr lang="pl-PL" sz="1800" dirty="0" err="1"/>
              <a:t>jiným</a:t>
            </a:r>
            <a:r>
              <a:rPr lang="pl-PL" sz="1800" dirty="0"/>
              <a:t> </a:t>
            </a:r>
            <a:r>
              <a:rPr lang="pl-PL" sz="1800" dirty="0" err="1"/>
              <a:t>národům</a:t>
            </a:r>
            <a:r>
              <a:rPr lang="pl-PL" sz="1800" dirty="0"/>
              <a:t>” z roku 2024</a:t>
            </a:r>
            <a:endParaRPr lang="en-PL" dirty="0"/>
          </a:p>
        </p:txBody>
      </p:sp>
    </p:spTree>
    <p:extLst>
      <p:ext uri="{BB962C8B-B14F-4D97-AF65-F5344CB8AC3E}">
        <p14:creationId xmlns:p14="http://schemas.microsoft.com/office/powerpoint/2010/main" val="3580790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625079-A55E-5494-4BD9-15F2EA93A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45810"/>
            <a:ext cx="5120561" cy="1325563"/>
          </a:xfrm>
        </p:spPr>
        <p:txBody>
          <a:bodyPr>
            <a:normAutofit/>
          </a:bodyPr>
          <a:lstStyle/>
          <a:p>
            <a:r>
              <a:rPr lang="en-GB" dirty="0" err="1"/>
              <a:t>Čeština</a:t>
            </a:r>
            <a:r>
              <a:rPr lang="en-GB" dirty="0"/>
              <a:t> v </a:t>
            </a:r>
            <a:r>
              <a:rPr lang="en-GB" dirty="0" err="1"/>
              <a:t>polském</a:t>
            </a:r>
            <a:r>
              <a:rPr lang="en-GB" dirty="0"/>
              <a:t> </a:t>
            </a:r>
            <a:r>
              <a:rPr lang="en-GB" dirty="0" err="1"/>
              <a:t>obraze</a:t>
            </a:r>
            <a:r>
              <a:rPr lang="en-GB" dirty="0"/>
              <a:t> </a:t>
            </a:r>
            <a:r>
              <a:rPr lang="en-GB" dirty="0" err="1"/>
              <a:t>světa</a:t>
            </a:r>
            <a:endParaRPr lang="en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A0463-E3F6-C888-E71A-9B341341E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80612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500" dirty="0" err="1"/>
              <a:t>Česká</a:t>
            </a:r>
            <a:r>
              <a:rPr lang="en-GB" sz="1500" dirty="0"/>
              <a:t> </a:t>
            </a:r>
            <a:r>
              <a:rPr lang="en-GB" sz="1500" dirty="0" err="1"/>
              <a:t>republika</a:t>
            </a:r>
            <a:r>
              <a:rPr lang="pl-PL" sz="1500" dirty="0"/>
              <a:t> —&gt; „</a:t>
            </a:r>
            <a:r>
              <a:rPr lang="pl-PL" sz="1500" dirty="0" err="1"/>
              <a:t>Zem</a:t>
            </a:r>
            <a:r>
              <a:rPr lang="cs-CZ" sz="1500" dirty="0"/>
              <a:t>ě Švejka</a:t>
            </a:r>
            <a:r>
              <a:rPr lang="pl-PL" sz="1500" dirty="0"/>
              <a:t>”</a:t>
            </a:r>
            <a:endParaRPr lang="cs-CZ" sz="1500" dirty="0"/>
          </a:p>
          <a:p>
            <a:pPr marL="0" indent="0">
              <a:buNone/>
            </a:pPr>
            <a:r>
              <a:rPr lang="cs-CZ" sz="1500" dirty="0"/>
              <a:t>Čech</a:t>
            </a:r>
            <a:r>
              <a:rPr lang="pl-PL" sz="1500" dirty="0"/>
              <a:t> —&gt; „Pepik/</a:t>
            </a:r>
            <a:r>
              <a:rPr lang="pl-PL" sz="1500" dirty="0" err="1"/>
              <a:t>pepiček</a:t>
            </a:r>
            <a:r>
              <a:rPr lang="pl-PL" sz="1500" dirty="0"/>
              <a:t>”, „</a:t>
            </a:r>
            <a:r>
              <a:rPr lang="cs-CZ" sz="1500" dirty="0"/>
              <a:t>Knedlík</a:t>
            </a:r>
            <a:r>
              <a:rPr lang="pl-PL" sz="1500" dirty="0"/>
              <a:t>/</a:t>
            </a:r>
            <a:r>
              <a:rPr lang="pl-PL" sz="1500" dirty="0" err="1"/>
              <a:t>knedl</a:t>
            </a:r>
            <a:r>
              <a:rPr lang="cs-CZ" sz="1500" dirty="0" err="1"/>
              <a:t>íček</a:t>
            </a:r>
            <a:r>
              <a:rPr lang="pl-PL" sz="1500" dirty="0"/>
              <a:t>”</a:t>
            </a:r>
          </a:p>
          <a:p>
            <a:pPr marL="0" indent="0">
              <a:buNone/>
            </a:pPr>
            <a:r>
              <a:rPr lang="en-GB" sz="1500" dirty="0" err="1"/>
              <a:t>Idiomy</a:t>
            </a:r>
            <a:r>
              <a:rPr lang="en-GB" sz="1500" dirty="0"/>
              <a:t> s</a:t>
            </a:r>
            <a:r>
              <a:rPr lang="pl-PL" sz="1500" dirty="0"/>
              <a:t>e </a:t>
            </a:r>
            <a:r>
              <a:rPr lang="pl-PL" sz="1500" dirty="0" err="1"/>
              <a:t>slovem</a:t>
            </a:r>
            <a:r>
              <a:rPr lang="pl-PL" sz="1500" dirty="0"/>
              <a:t> </a:t>
            </a:r>
            <a:r>
              <a:rPr lang="en-GB" sz="1500" dirty="0"/>
              <a:t>„</a:t>
            </a:r>
            <a:r>
              <a:rPr lang="en-GB" sz="1500" dirty="0" err="1"/>
              <a:t>český</a:t>
            </a:r>
            <a:r>
              <a:rPr lang="en-GB" sz="1500" dirty="0"/>
              <a:t>“ </a:t>
            </a:r>
            <a:r>
              <a:rPr lang="en-GB" sz="1500" dirty="0" err="1"/>
              <a:t>fungující</a:t>
            </a:r>
            <a:r>
              <a:rPr lang="en-GB" sz="1500" dirty="0"/>
              <a:t> v </a:t>
            </a:r>
            <a:r>
              <a:rPr lang="en-GB" sz="1500" dirty="0" err="1"/>
              <a:t>polštině</a:t>
            </a:r>
            <a:r>
              <a:rPr lang="pl-PL" sz="1500" dirty="0"/>
              <a:t>:</a:t>
            </a:r>
          </a:p>
          <a:p>
            <a:r>
              <a:rPr lang="cs-CZ" sz="1500" b="1" i="1" dirty="0"/>
              <a:t>č</a:t>
            </a:r>
            <a:r>
              <a:rPr lang="pl-PL" sz="1500" b="1" i="1" dirty="0" err="1"/>
              <a:t>esk</a:t>
            </a:r>
            <a:r>
              <a:rPr lang="cs-CZ" sz="1500" b="1" i="1" dirty="0"/>
              <a:t>ý film</a:t>
            </a:r>
            <a:r>
              <a:rPr lang="cs-CZ" sz="1500" dirty="0"/>
              <a:t> </a:t>
            </a:r>
            <a:r>
              <a:rPr lang="pl-PL" sz="1500" dirty="0"/>
              <a:t>(</a:t>
            </a:r>
            <a:r>
              <a:rPr lang="cs-CZ" sz="1500" dirty="0"/>
              <a:t>situace když nikdo nic neví, </a:t>
            </a:r>
            <a:r>
              <a:rPr lang="pl-PL" sz="1500" dirty="0" err="1"/>
              <a:t>špan</a:t>
            </a:r>
            <a:r>
              <a:rPr lang="cs-CZ" sz="1500" dirty="0" err="1"/>
              <a:t>ělská</a:t>
            </a:r>
            <a:r>
              <a:rPr lang="cs-CZ" sz="1500" dirty="0"/>
              <a:t> vesnice</a:t>
            </a:r>
            <a:r>
              <a:rPr lang="pl-PL" sz="1500" dirty="0"/>
              <a:t>)</a:t>
            </a:r>
            <a:endParaRPr lang="cs-CZ" sz="1500" dirty="0"/>
          </a:p>
          <a:p>
            <a:r>
              <a:rPr lang="cs-CZ" sz="1500" b="1" i="1" dirty="0"/>
              <a:t>česká bižuterie</a:t>
            </a:r>
            <a:r>
              <a:rPr lang="cs-CZ" sz="1500" b="1" dirty="0"/>
              <a:t> </a:t>
            </a:r>
            <a:r>
              <a:rPr lang="pl-PL" sz="1500" dirty="0"/>
              <a:t>(</a:t>
            </a:r>
            <a:r>
              <a:rPr lang="cs-CZ" sz="1500" dirty="0"/>
              <a:t>umělá bižuterie</a:t>
            </a:r>
            <a:r>
              <a:rPr lang="pl-PL" sz="1500" dirty="0"/>
              <a:t>)</a:t>
            </a:r>
            <a:endParaRPr lang="cs-CZ" sz="1500" dirty="0"/>
          </a:p>
          <a:p>
            <a:r>
              <a:rPr lang="cs-CZ" sz="1500" b="1" i="1" dirty="0"/>
              <a:t>česká chyba</a:t>
            </a:r>
            <a:r>
              <a:rPr lang="pl-PL" sz="1500" dirty="0"/>
              <a:t> (</a:t>
            </a:r>
            <a:r>
              <a:rPr lang="cs-CZ" sz="1500" dirty="0"/>
              <a:t>t</a:t>
            </a:r>
            <a:r>
              <a:rPr lang="pl-PL" sz="1500" dirty="0" err="1"/>
              <a:t>isková</a:t>
            </a:r>
            <a:r>
              <a:rPr lang="pl-PL" sz="1500" dirty="0"/>
              <a:t> chyba, </a:t>
            </a:r>
            <a:r>
              <a:rPr lang="pl-PL" sz="1500" dirty="0" err="1"/>
              <a:t>obrácené</a:t>
            </a:r>
            <a:r>
              <a:rPr lang="pl-PL" sz="1500" dirty="0"/>
              <a:t> </a:t>
            </a:r>
            <a:r>
              <a:rPr lang="pl-PL" sz="1500" dirty="0" err="1"/>
              <a:t>pořadí</a:t>
            </a:r>
            <a:r>
              <a:rPr lang="pl-PL" sz="1500" dirty="0"/>
              <a:t> </a:t>
            </a:r>
            <a:r>
              <a:rPr lang="pl-PL" sz="1500" dirty="0" err="1"/>
              <a:t>písmen</a:t>
            </a:r>
            <a:r>
              <a:rPr lang="pl-PL" sz="1500" dirty="0"/>
              <a:t> </a:t>
            </a:r>
            <a:r>
              <a:rPr lang="pl-PL" sz="1500" dirty="0" err="1"/>
              <a:t>ve</a:t>
            </a:r>
            <a:r>
              <a:rPr lang="pl-PL" sz="1500" dirty="0"/>
              <a:t> </a:t>
            </a:r>
            <a:r>
              <a:rPr lang="pl-PL" sz="1500" dirty="0" err="1"/>
              <a:t>slově</a:t>
            </a:r>
            <a:r>
              <a:rPr lang="pl-PL" sz="1500" dirty="0"/>
              <a:t>)</a:t>
            </a:r>
            <a:endParaRPr lang="cs-CZ" sz="1500" dirty="0"/>
          </a:p>
          <a:p>
            <a:r>
              <a:rPr lang="cs-CZ" sz="1500" b="1" i="1" dirty="0"/>
              <a:t>česká fotografie</a:t>
            </a:r>
            <a:r>
              <a:rPr lang="pl-PL" sz="1500" dirty="0"/>
              <a:t> (</a:t>
            </a:r>
            <a:r>
              <a:rPr lang="cs-CZ" sz="1500" dirty="0"/>
              <a:t>nedbalost fotografie</a:t>
            </a:r>
            <a:r>
              <a:rPr lang="pl-PL" sz="1500" dirty="0"/>
              <a:t>)</a:t>
            </a:r>
            <a:endParaRPr lang="cs-CZ" sz="1500" dirty="0"/>
          </a:p>
          <a:p>
            <a:r>
              <a:rPr lang="cs-CZ" sz="1500" b="1" i="1" dirty="0"/>
              <a:t>český pokrok</a:t>
            </a:r>
            <a:r>
              <a:rPr lang="cs-CZ" sz="1500" b="1" dirty="0"/>
              <a:t> </a:t>
            </a:r>
            <a:r>
              <a:rPr lang="pl-PL" sz="1500" dirty="0"/>
              <a:t> (</a:t>
            </a:r>
            <a:r>
              <a:rPr lang="cs-CZ" sz="1500" dirty="0"/>
              <a:t>couvat, pohybovat se vzad</a:t>
            </a:r>
            <a:r>
              <a:rPr lang="pl-PL" sz="1500" dirty="0"/>
              <a:t>)</a:t>
            </a:r>
          </a:p>
          <a:p>
            <a:endParaRPr lang="pl-PL" sz="1500" dirty="0"/>
          </a:p>
          <a:p>
            <a:pPr marL="0" indent="0">
              <a:buNone/>
            </a:pPr>
            <a:r>
              <a:rPr lang="cs-CZ" sz="1500" dirty="0"/>
              <a:t>Čeština jako </a:t>
            </a:r>
            <a:r>
              <a:rPr lang="pl-PL" sz="1500" dirty="0" err="1"/>
              <a:t>zdroj</a:t>
            </a:r>
            <a:r>
              <a:rPr lang="pl-PL" sz="1500" dirty="0"/>
              <a:t> </a:t>
            </a:r>
            <a:r>
              <a:rPr lang="cs-CZ" sz="1500" dirty="0" err="1"/>
              <a:t>pseudoslov</a:t>
            </a:r>
            <a:r>
              <a:rPr lang="cs-CZ" sz="1500" dirty="0"/>
              <a:t> </a:t>
            </a:r>
            <a:r>
              <a:rPr lang="pl-PL" sz="1500" dirty="0"/>
              <a:t>(n</a:t>
            </a:r>
            <a:r>
              <a:rPr lang="cs-CZ" sz="1500" dirty="0" err="1"/>
              <a:t>apř</a:t>
            </a:r>
            <a:r>
              <a:rPr lang="cs-CZ" sz="1500" dirty="0"/>
              <a:t>.</a:t>
            </a:r>
            <a:r>
              <a:rPr lang="cs-CZ" sz="1500" i="1" dirty="0"/>
              <a:t> </a:t>
            </a:r>
            <a:r>
              <a:rPr lang="pl-PL" sz="1500" i="1" dirty="0"/>
              <a:t>Dre</a:t>
            </a:r>
            <a:r>
              <a:rPr lang="cs-CZ" sz="1500" i="1" dirty="0" err="1"/>
              <a:t>vný</a:t>
            </a:r>
            <a:r>
              <a:rPr lang="cs-CZ" sz="1500" i="1" dirty="0"/>
              <a:t> </a:t>
            </a:r>
            <a:r>
              <a:rPr lang="cs-CZ" sz="1500" i="1" dirty="0" err="1"/>
              <a:t>kocur</a:t>
            </a:r>
            <a:r>
              <a:rPr lang="pl-PL" sz="1500" dirty="0"/>
              <a:t> – </a:t>
            </a:r>
            <a:r>
              <a:rPr lang="pl-PL" sz="1500" dirty="0" err="1"/>
              <a:t>veverka</a:t>
            </a:r>
            <a:r>
              <a:rPr lang="pl-PL" sz="1500" dirty="0"/>
              <a:t>;</a:t>
            </a:r>
            <a:r>
              <a:rPr lang="cs-CZ" sz="1500" dirty="0"/>
              <a:t> </a:t>
            </a:r>
            <a:r>
              <a:rPr lang="cs-CZ" sz="1500" i="1" dirty="0" err="1"/>
              <a:t>dachowy</a:t>
            </a:r>
            <a:r>
              <a:rPr lang="cs-CZ" sz="1500" dirty="0"/>
              <a:t> </a:t>
            </a:r>
            <a:r>
              <a:rPr lang="cs-CZ" sz="1500" i="1" dirty="0" err="1"/>
              <a:t>obsraniec</a:t>
            </a:r>
            <a:r>
              <a:rPr lang="pl-PL" sz="1500" dirty="0"/>
              <a:t> – </a:t>
            </a:r>
            <a:r>
              <a:rPr lang="pl-PL" sz="1500" dirty="0" err="1"/>
              <a:t>holub</a:t>
            </a:r>
            <a:r>
              <a:rPr lang="pl-PL" sz="1500" dirty="0"/>
              <a:t>;</a:t>
            </a:r>
            <a:r>
              <a:rPr lang="cs-CZ" sz="1500" dirty="0"/>
              <a:t> </a:t>
            </a:r>
            <a:r>
              <a:rPr lang="pl-PL" sz="1500" i="1" dirty="0" err="1"/>
              <a:t>šmatička</a:t>
            </a:r>
            <a:r>
              <a:rPr lang="pl-PL" sz="1500" i="1" dirty="0"/>
              <a:t> na </a:t>
            </a:r>
            <a:r>
              <a:rPr lang="pl-PL" sz="1500" i="1" dirty="0" err="1"/>
              <a:t>patičku</a:t>
            </a:r>
            <a:r>
              <a:rPr lang="pl-PL" sz="1500" dirty="0"/>
              <a:t> – </a:t>
            </a:r>
            <a:r>
              <a:rPr lang="pl-PL" sz="1500" dirty="0" err="1"/>
              <a:t>deštník</a:t>
            </a:r>
            <a:r>
              <a:rPr lang="pl-PL" sz="1500" dirty="0"/>
              <a:t>)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Obraz 4" descr="Obraz zawierający clipart, Grafika, kreskówka, ilustracja&#10;&#10;Opis wygenerowany automatycznie">
            <a:extLst>
              <a:ext uri="{FF2B5EF4-FFF2-40B4-BE49-F238E27FC236}">
                <a16:creationId xmlns:a16="http://schemas.microsoft.com/office/drawing/2014/main" id="{988EFCDB-3454-4878-D78B-8642BE8056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t="3740" r="1" b="1"/>
          <a:stretch>
            <a:fillRect/>
          </a:stretch>
        </p:blipFill>
        <p:spPr>
          <a:xfrm>
            <a:off x="7028138" y="1825625"/>
            <a:ext cx="5343617" cy="5143770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  <p:sp>
        <p:nvSpPr>
          <p:cNvPr id="15" name="Arc 14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Symbol zastępczy zawartości 3" descr="Obraz zawierający rysowanie, clipart, ilustracja, design&#10;&#10;Opis wygenerowany automatycznie">
            <a:extLst>
              <a:ext uri="{FF2B5EF4-FFF2-40B4-BE49-F238E27FC236}">
                <a16:creationId xmlns:a16="http://schemas.microsoft.com/office/drawing/2014/main" id="{26DBA43A-C500-6946-F053-6F92E4C64A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t="14532" r="-3" b="-3"/>
          <a:stretch>
            <a:fillRect/>
          </a:stretch>
        </p:blipFill>
        <p:spPr>
          <a:xfrm>
            <a:off x="5696294" y="-1122379"/>
            <a:ext cx="5367643" cy="4587653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EA5AE06-8D2B-FD49-7C10-AC70C18C2B4F}"/>
              </a:ext>
            </a:extLst>
          </p:cNvPr>
          <p:cNvSpPr txBox="1"/>
          <p:nvPr/>
        </p:nvSpPr>
        <p:spPr>
          <a:xfrm>
            <a:off x="7639268" y="543481"/>
            <a:ext cx="2583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dirty="0" err="1"/>
              <a:t>Drevn</a:t>
            </a:r>
            <a:r>
              <a:rPr lang="cs-CZ" dirty="0"/>
              <a:t>ý</a:t>
            </a:r>
            <a:r>
              <a:rPr lang="pl-PL" dirty="0"/>
              <a:t> kocur hehe</a:t>
            </a:r>
            <a:endParaRPr lang="en-PL" dirty="0"/>
          </a:p>
        </p:txBody>
      </p:sp>
    </p:spTree>
    <p:extLst>
      <p:ext uri="{BB962C8B-B14F-4D97-AF65-F5344CB8AC3E}">
        <p14:creationId xmlns:p14="http://schemas.microsoft.com/office/powerpoint/2010/main" val="3878528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456469-EC80-BB9E-D00E-016EBD108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GB" sz="5400"/>
              <a:t>V kontrastu s Poláky</a:t>
            </a:r>
            <a:endParaRPr lang="en-PL" sz="5400"/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35EB8-02BF-9FD4-22BA-47278C0FE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en-PL" sz="22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čeští ateisté vs. nábožn</a:t>
            </a:r>
            <a:r>
              <a:rPr lang="cs-CZ" sz="22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 </a:t>
            </a:r>
            <a:r>
              <a:rPr lang="en-PL" sz="22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Poláci</a:t>
            </a:r>
            <a:endParaRPr lang="pl-PL" sz="22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PL" sz="22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čeští zbabělci vs. polské vlastenectví a hrdinství</a:t>
            </a:r>
            <a:endParaRPr lang="pl-PL" sz="220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PL" sz="22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čeští optimisté vs. zachmuření </a:t>
            </a:r>
            <a:r>
              <a:rPr lang="cs-CZ" sz="22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Poláci</a:t>
            </a:r>
            <a:endParaRPr lang="pl-PL" sz="22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200">
                <a:latin typeface="Aptos" panose="020B0004020202020204" pitchFamily="34" charset="0"/>
                <a:cs typeface="Times New Roman" panose="02020603050405020304" pitchFamily="18" charset="0"/>
              </a:rPr>
              <a:t>český pragmatismus a klid vs. polská impulzivita a emocionalita </a:t>
            </a:r>
            <a:endParaRPr lang="en-PL" sz="2200"/>
          </a:p>
        </p:txBody>
      </p:sp>
      <p:pic>
        <p:nvPicPr>
          <p:cNvPr id="5" name="Obraz 3" descr="Obraz zawierający clipart, rysowanie, szkic, kreskówka&#10;&#10;Opis wygenerowany automatycznie">
            <a:extLst>
              <a:ext uri="{FF2B5EF4-FFF2-40B4-BE49-F238E27FC236}">
                <a16:creationId xmlns:a16="http://schemas.microsoft.com/office/drawing/2014/main" id="{0530A548-EFE4-51BC-2134-87006E6DF22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437" r="6513" b="1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6BF524A-4E17-782D-9597-6753DA4E8F45}"/>
              </a:ext>
            </a:extLst>
          </p:cNvPr>
          <p:cNvSpPr txBox="1"/>
          <p:nvPr/>
        </p:nvSpPr>
        <p:spPr>
          <a:xfrm>
            <a:off x="6185122" y="6534825"/>
            <a:ext cx="513193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500" dirty="0">
                <a:solidFill>
                  <a:schemeClr val="tx1">
                    <a:lumMod val="25000"/>
                    <a:lumOff val="75000"/>
                  </a:schemeClr>
                </a:solidFill>
                <a:ea typeface="+mn-lt"/>
                <a:cs typeface="+mn-lt"/>
              </a:rPr>
              <a:t>https://</a:t>
            </a:r>
            <a:r>
              <a:rPr lang="pl-PL" sz="1500" dirty="0" err="1">
                <a:solidFill>
                  <a:schemeClr val="tx1">
                    <a:lumMod val="25000"/>
                    <a:lumOff val="75000"/>
                  </a:schemeClr>
                </a:solidFill>
                <a:ea typeface="+mn-lt"/>
                <a:cs typeface="+mn-lt"/>
              </a:rPr>
              <a:t>www.adamek.cz</a:t>
            </a:r>
            <a:r>
              <a:rPr lang="pl-PL" sz="1500" dirty="0">
                <a:solidFill>
                  <a:schemeClr val="tx1">
                    <a:lumMod val="25000"/>
                    <a:lumOff val="75000"/>
                  </a:schemeClr>
                </a:solidFill>
                <a:ea typeface="+mn-lt"/>
                <a:cs typeface="+mn-lt"/>
              </a:rPr>
              <a:t>/</a:t>
            </a:r>
            <a:r>
              <a:rPr lang="pl-PL" sz="1500" dirty="0" err="1">
                <a:solidFill>
                  <a:schemeClr val="tx1">
                    <a:lumMod val="25000"/>
                    <a:lumOff val="75000"/>
                  </a:schemeClr>
                </a:solidFill>
                <a:ea typeface="+mn-lt"/>
                <a:cs typeface="+mn-lt"/>
              </a:rPr>
              <a:t>jazyky</a:t>
            </a:r>
            <a:r>
              <a:rPr lang="pl-PL" sz="1500" dirty="0">
                <a:solidFill>
                  <a:schemeClr val="tx1">
                    <a:lumMod val="25000"/>
                    <a:lumOff val="75000"/>
                  </a:schemeClr>
                </a:solidFill>
                <a:ea typeface="+mn-lt"/>
                <a:cs typeface="+mn-lt"/>
              </a:rPr>
              <a:t>/</a:t>
            </a:r>
            <a:r>
              <a:rPr lang="pl-PL" sz="1500" dirty="0" err="1">
                <a:solidFill>
                  <a:schemeClr val="tx1">
                    <a:lumMod val="25000"/>
                    <a:lumOff val="75000"/>
                  </a:schemeClr>
                </a:solidFill>
                <a:ea typeface="+mn-lt"/>
                <a:cs typeface="+mn-lt"/>
              </a:rPr>
              <a:t>polsky-slovnik</a:t>
            </a:r>
            <a:r>
              <a:rPr lang="pl-PL" sz="1500" dirty="0">
                <a:solidFill>
                  <a:schemeClr val="tx1">
                    <a:lumMod val="25000"/>
                    <a:lumOff val="75000"/>
                  </a:schemeClr>
                </a:solidFill>
                <a:ea typeface="+mn-lt"/>
                <a:cs typeface="+mn-lt"/>
              </a:rPr>
              <a:t>/</a:t>
            </a:r>
            <a:r>
              <a:rPr lang="pl-PL" sz="1500" dirty="0" err="1">
                <a:solidFill>
                  <a:schemeClr val="tx1">
                    <a:lumMod val="25000"/>
                    <a:lumOff val="75000"/>
                  </a:schemeClr>
                </a:solidFill>
                <a:ea typeface="+mn-lt"/>
                <a:cs typeface="+mn-lt"/>
              </a:rPr>
              <a:t>fight-pl-cz.gif</a:t>
            </a:r>
            <a:endParaRPr lang="en-PL" sz="1500" dirty="0">
              <a:solidFill>
                <a:schemeClr val="tx1">
                  <a:lumMod val="25000"/>
                  <a:lumOff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387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F55E29-F220-200C-C452-2D40A9E0D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DĚKUJI ZA </a:t>
            </a:r>
            <a:r>
              <a:rPr lang="en-US" sz="4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POZORNOST</a:t>
            </a:r>
            <a:r>
              <a:rPr lang="pl-PL" sz="4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!!</a:t>
            </a:r>
            <a:endParaRPr lang="en-US" sz="41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E62862-56B6-02C3-CD73-61E6C3F364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8222" y="640080"/>
            <a:ext cx="5286763" cy="555040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49A2D21-D04A-CC37-E563-7AE197A2D82B}"/>
              </a:ext>
            </a:extLst>
          </p:cNvPr>
          <p:cNvSpPr txBox="1"/>
          <p:nvPr/>
        </p:nvSpPr>
        <p:spPr>
          <a:xfrm>
            <a:off x="5618222" y="6154913"/>
            <a:ext cx="2856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dirty="0">
                <a:solidFill>
                  <a:schemeClr val="tx1">
                    <a:lumMod val="25000"/>
                    <a:lumOff val="75000"/>
                  </a:schemeClr>
                </a:solidFill>
              </a:rPr>
              <a:t>Ig: @_polandski_</a:t>
            </a:r>
            <a:endParaRPr lang="en-PL" dirty="0">
              <a:solidFill>
                <a:schemeClr val="tx1">
                  <a:lumMod val="25000"/>
                  <a:lumOff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943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ABFA1-4764-899D-8E90-1B96F97C7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400" dirty="0"/>
              <a:t>Bibliografie</a:t>
            </a:r>
            <a:endParaRPr lang="en-PL" sz="3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9F7B1-A7AC-008E-7862-BCB3D042A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pl-PL" dirty="0"/>
              <a:t>Anusiewicz, J., Dąbrowska, A., </a:t>
            </a:r>
            <a:r>
              <a:rPr lang="pl-PL" dirty="0" err="1"/>
              <a:t>Fleischer</a:t>
            </a:r>
            <a:r>
              <a:rPr lang="pl-PL" dirty="0"/>
              <a:t> M. (2000). </a:t>
            </a:r>
            <a:r>
              <a:rPr lang="pl-PL" i="1" dirty="0"/>
              <a:t>Językowy obraz świata i kultura. Projekt koncepcji badawczej.</a:t>
            </a:r>
            <a:r>
              <a:rPr lang="pl-PL" dirty="0"/>
              <a:t> </a:t>
            </a:r>
            <a:r>
              <a:rPr lang="pl-PL" dirty="0" err="1"/>
              <a:t>Dostupné</a:t>
            </a:r>
            <a:r>
              <a:rPr lang="pl-PL" dirty="0"/>
              <a:t> z: </a:t>
            </a:r>
            <a:r>
              <a:rPr lang="pl-PL" dirty="0">
                <a:hlinkClick r:id="rId2"/>
              </a:rPr>
              <a:t>https://artursteplewski.wordpress.com/</a:t>
            </a:r>
            <a:r>
              <a:rPr lang="pl-PL" dirty="0" err="1">
                <a:hlinkClick r:id="rId2"/>
              </a:rPr>
              <a:t>wp-content</a:t>
            </a:r>
            <a:r>
              <a:rPr lang="pl-PL" dirty="0">
                <a:hlinkClick r:id="rId2"/>
              </a:rPr>
              <a:t>/uploads/2016/10/</a:t>
            </a:r>
            <a:r>
              <a:rPr lang="pl-PL" dirty="0" err="1">
                <a:hlinkClick r:id="rId2"/>
              </a:rPr>
              <a:t>123209976-3-jk13-janusz</a:t>
            </a:r>
            <a:r>
              <a:rPr lang="pl-PL" dirty="0">
                <a:hlinkClick r:id="rId2"/>
              </a:rPr>
              <a:t>-</a:t>
            </a:r>
            <a:r>
              <a:rPr lang="pl-PL" dirty="0" err="1">
                <a:hlinkClick r:id="rId2"/>
              </a:rPr>
              <a:t>anusiewicz-anna-da</a:t>
            </a:r>
            <a:r>
              <a:rPr lang="pl-PL" dirty="0">
                <a:hlinkClick r:id="rId2"/>
              </a:rPr>
              <a:t>-</a:t>
            </a:r>
            <a:r>
              <a:rPr lang="pl-PL" dirty="0" err="1">
                <a:hlinkClick r:id="rId2"/>
              </a:rPr>
              <a:t>browska-michael</a:t>
            </a:r>
            <a:r>
              <a:rPr lang="pl-PL" dirty="0">
                <a:hlinkClick r:id="rId2"/>
              </a:rPr>
              <a:t>-</a:t>
            </a:r>
            <a:r>
              <a:rPr lang="pl-PL" dirty="0" err="1">
                <a:hlinkClick r:id="rId2"/>
              </a:rPr>
              <a:t>fleischer-ja-zykowy</a:t>
            </a:r>
            <a:r>
              <a:rPr lang="pl-PL" dirty="0">
                <a:hlinkClick r:id="rId2"/>
              </a:rPr>
              <a:t>-obraz-c4ba-wiata-i-kultura.pdf</a:t>
            </a:r>
            <a:r>
              <a:rPr lang="pl-PL" dirty="0"/>
              <a:t> (</a:t>
            </a:r>
            <a:r>
              <a:rPr lang="cs-CZ" dirty="0"/>
              <a:t>přístup</a:t>
            </a:r>
            <a:r>
              <a:rPr lang="pl-PL" dirty="0"/>
              <a:t>: 19.05.2025).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Bartmiński, J. (2005). Koncepcja językowego obrazu świata w programie slawistycznych badań porównawczych. </a:t>
            </a:r>
            <a:r>
              <a:rPr lang="pl-PL" i="1" dirty="0"/>
              <a:t>Studia. Filologii Polskiej i Słowiańskiej, </a:t>
            </a:r>
            <a:r>
              <a:rPr lang="pl-PL" dirty="0"/>
              <a:t>40, s. 259-280.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Bartmiński, J. (2007). </a:t>
            </a:r>
            <a:r>
              <a:rPr lang="pl-PL" i="1" dirty="0"/>
              <a:t>Stereotypy mieszkają w języku: studia etnolingwistyczne.</a:t>
            </a:r>
            <a:r>
              <a:rPr lang="pl-PL" dirty="0"/>
              <a:t> Lublin: Wydawnictwo Uniwersytetu Marii Curie-Skłodowskiej.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Bielec, D. (2008). </a:t>
            </a:r>
            <a:r>
              <a:rPr lang="pl-PL" i="1" dirty="0"/>
              <a:t>Czescy autorzy w polskim drugi obiegu, a polsko-czeskie stereotypy.</a:t>
            </a:r>
            <a:r>
              <a:rPr lang="pl-PL" dirty="0"/>
              <a:t> </a:t>
            </a:r>
            <a:r>
              <a:rPr lang="pl-PL" dirty="0" err="1"/>
              <a:t>Dostupné</a:t>
            </a:r>
            <a:r>
              <a:rPr lang="pl-PL" dirty="0"/>
              <a:t> z: </a:t>
            </a:r>
            <a:r>
              <a:rPr lang="pl-PL" dirty="0">
                <a:hlinkClick r:id="rId3"/>
              </a:rPr>
              <a:t>https://</a:t>
            </a:r>
            <a:r>
              <a:rPr lang="pl-PL" dirty="0" err="1">
                <a:hlinkClick r:id="rId3"/>
              </a:rPr>
              <a:t>ruj.uj.edu.pl</a:t>
            </a:r>
            <a:r>
              <a:rPr lang="pl-PL" dirty="0">
                <a:hlinkClick r:id="rId3"/>
              </a:rPr>
              <a:t>/server/</a:t>
            </a:r>
            <a:r>
              <a:rPr lang="pl-PL" dirty="0" err="1">
                <a:hlinkClick r:id="rId3"/>
              </a:rPr>
              <a:t>api</a:t>
            </a:r>
            <a:r>
              <a:rPr lang="pl-PL" dirty="0">
                <a:hlinkClick r:id="rId3"/>
              </a:rPr>
              <a:t>/core/</a:t>
            </a:r>
            <a:r>
              <a:rPr lang="pl-PL" dirty="0" err="1">
                <a:hlinkClick r:id="rId3"/>
              </a:rPr>
              <a:t>bitstreams</a:t>
            </a:r>
            <a:r>
              <a:rPr lang="pl-PL" dirty="0">
                <a:hlinkClick r:id="rId3"/>
              </a:rPr>
              <a:t>/b0216302-2652-44a8-b203-</a:t>
            </a:r>
            <a:r>
              <a:rPr lang="pl-PL" dirty="0" err="1">
                <a:hlinkClick r:id="rId3"/>
              </a:rPr>
              <a:t>4ea372b7407d</a:t>
            </a:r>
            <a:r>
              <a:rPr lang="pl-PL" dirty="0">
                <a:hlinkClick r:id="rId3"/>
              </a:rPr>
              <a:t>/content</a:t>
            </a:r>
            <a:r>
              <a:rPr lang="pl-PL" dirty="0"/>
              <a:t> (p</a:t>
            </a:r>
            <a:r>
              <a:rPr lang="cs-CZ" dirty="0" err="1"/>
              <a:t>řistup</a:t>
            </a:r>
            <a:r>
              <a:rPr lang="pl-PL" dirty="0"/>
              <a:t>: 19.05.2025).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CBOS. (2024). </a:t>
            </a:r>
            <a:r>
              <a:rPr lang="pl-PL" i="1" dirty="0"/>
              <a:t>Stosunek Polaków do innych narodów. </a:t>
            </a:r>
            <a:r>
              <a:rPr lang="pl-PL" dirty="0" err="1"/>
              <a:t>Dostupné</a:t>
            </a:r>
            <a:r>
              <a:rPr lang="pl-PL" dirty="0"/>
              <a:t> z: </a:t>
            </a:r>
            <a:r>
              <a:rPr lang="pl-PL" dirty="0">
                <a:hlinkClick r:id="rId4"/>
              </a:rPr>
              <a:t>https://</a:t>
            </a:r>
            <a:r>
              <a:rPr lang="pl-PL" dirty="0" err="1">
                <a:hlinkClick r:id="rId4"/>
              </a:rPr>
              <a:t>www.cbos.pl</a:t>
            </a:r>
            <a:r>
              <a:rPr lang="pl-PL" dirty="0">
                <a:hlinkClick r:id="rId4"/>
              </a:rPr>
              <a:t>/SPISKOM.POL/2024/K_025_24.PDF</a:t>
            </a:r>
            <a:r>
              <a:rPr lang="pl-PL" dirty="0"/>
              <a:t> (</a:t>
            </a:r>
            <a:r>
              <a:rPr lang="cs-CZ" dirty="0"/>
              <a:t>přistup</a:t>
            </a:r>
            <a:r>
              <a:rPr lang="pl-PL" dirty="0"/>
              <a:t>: 19.05.2025).</a:t>
            </a:r>
            <a:endParaRPr lang="pl-PL" i="1" dirty="0"/>
          </a:p>
          <a:p>
            <a:pPr>
              <a:buFont typeface="Wingdings" pitchFamily="2" charset="2"/>
              <a:buChar char="Ø"/>
            </a:pPr>
            <a:r>
              <a:rPr lang="pl-PL" dirty="0"/>
              <a:t>Grzegorczykowa, R. (2001). </a:t>
            </a:r>
            <a:r>
              <a:rPr lang="pl-PL" i="1" dirty="0"/>
              <a:t>Wprowadzenie do semantyki językoznawczej.</a:t>
            </a:r>
            <a:r>
              <a:rPr lang="pl-PL" dirty="0"/>
              <a:t> Warszawa:  Wydawnictwo Naukowe PWN.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Grzybowska, K. (1998). Stereotypy mieszkają w języku. Rozmowa z prof. Jerzym Bartmińskim (UMCS). </a:t>
            </a:r>
            <a:r>
              <a:rPr lang="pl-PL" i="1" dirty="0" err="1"/>
              <a:t>Scriptores</a:t>
            </a:r>
            <a:r>
              <a:rPr lang="pl-PL" i="1" dirty="0"/>
              <a:t> </a:t>
            </a:r>
            <a:r>
              <a:rPr lang="pl-PL" i="1" dirty="0" err="1"/>
              <a:t>Scholarum</a:t>
            </a:r>
            <a:r>
              <a:rPr lang="pl-PL" i="1" dirty="0"/>
              <a:t>,</a:t>
            </a:r>
            <a:r>
              <a:rPr lang="pl-PL" dirty="0"/>
              <a:t> R. 6, 2/3 (19/20).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Łuczyński, M. (2009). CZECH OCZAMI POLAKA – PRÓBA REKONSTRUKCJI STEREOTYPU. </a:t>
            </a:r>
            <a:r>
              <a:rPr lang="pl-PL" i="1" dirty="0" err="1"/>
              <a:t>Respectus</a:t>
            </a:r>
            <a:r>
              <a:rPr lang="pl-PL" i="1" dirty="0"/>
              <a:t> </a:t>
            </a:r>
            <a:r>
              <a:rPr lang="pl-PL" i="1" dirty="0" err="1"/>
              <a:t>Philologicus</a:t>
            </a:r>
            <a:r>
              <a:rPr lang="pl-PL" i="1" dirty="0"/>
              <a:t>,</a:t>
            </a:r>
            <a:r>
              <a:rPr lang="pl-PL" dirty="0"/>
              <a:t> 15 (20), s. 134-142. </a:t>
            </a:r>
          </a:p>
          <a:p>
            <a:pPr>
              <a:buFont typeface="Wingdings" pitchFamily="2" charset="2"/>
              <a:buChar char="Ø"/>
            </a:pPr>
            <a:r>
              <a:rPr lang="pl-PL" dirty="0" err="1"/>
              <a:t>Niebrzegowska-Bartmińska</a:t>
            </a:r>
            <a:r>
              <a:rPr lang="pl-PL" dirty="0"/>
              <a:t>, S., </a:t>
            </a:r>
            <a:r>
              <a:rPr lang="pl-PL" dirty="0" err="1"/>
              <a:t>Wasiuta</a:t>
            </a:r>
            <a:r>
              <a:rPr lang="pl-PL" dirty="0"/>
              <a:t>, S. (</a:t>
            </a:r>
            <a:r>
              <a:rPr lang="pl-PL" dirty="0" err="1"/>
              <a:t>eds</a:t>
            </a:r>
            <a:r>
              <a:rPr lang="pl-PL" dirty="0"/>
              <a:t>.). (2009). </a:t>
            </a:r>
            <a:r>
              <a:rPr lang="pl-PL" i="1" dirty="0"/>
              <a:t>Stereotypy w języku i w kulturze.</a:t>
            </a:r>
            <a:r>
              <a:rPr lang="pl-PL" dirty="0"/>
              <a:t> Lublin: Polihymnia.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Pawlik, A. (2014). Jak piszą o mieszkańcach Republiki Czeskiej polscy dziennikarze? – o profilowaniu wizerunku Czechów w dyskursie internetowym wybranych rozgłośni z obszaru Górnego Śląska. </a:t>
            </a:r>
            <a:r>
              <a:rPr lang="pl-PL" i="1" dirty="0"/>
              <a:t>Bohemistyka, </a:t>
            </a:r>
            <a:r>
              <a:rPr lang="pl-PL" dirty="0"/>
              <a:t>1, s. 21-47.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Szczepańska, E. (2013). Wizerunek Czecha w </a:t>
            </a:r>
            <a:r>
              <a:rPr lang="pl-PL" i="1" dirty="0"/>
              <a:t>Zrób sobie raj</a:t>
            </a:r>
            <a:r>
              <a:rPr lang="pl-PL" dirty="0"/>
              <a:t> czy może kreowanie nowych stereotypów. </a:t>
            </a:r>
            <a:r>
              <a:rPr lang="pl-PL" i="1" dirty="0"/>
              <a:t>Bohemistyka, </a:t>
            </a:r>
            <a:r>
              <a:rPr lang="pl-PL" dirty="0"/>
              <a:t>4, s. 286-296.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Szczepańska, E. (2015). Wybrane stereotypy Czecha i Polaka z perspektywy historycznej. </a:t>
            </a:r>
            <a:r>
              <a:rPr lang="pl-PL" i="1" dirty="0"/>
              <a:t>Bohemistyka,</a:t>
            </a:r>
            <a:r>
              <a:rPr lang="pl-PL" dirty="0"/>
              <a:t>  4, s. 366-377.</a:t>
            </a:r>
          </a:p>
          <a:p>
            <a:pPr>
              <a:buFont typeface="Wingdings" pitchFamily="2" charset="2"/>
              <a:buChar char="Ø"/>
            </a:pPr>
            <a:r>
              <a:rPr lang="pl-PL" dirty="0"/>
              <a:t>Va</a:t>
            </a:r>
            <a:r>
              <a:rPr lang="cs-CZ" dirty="0" err="1"/>
              <a:t>ňková</a:t>
            </a:r>
            <a:r>
              <a:rPr lang="cs-CZ" dirty="0"/>
              <a:t>, I. </a:t>
            </a:r>
            <a:r>
              <a:rPr lang="pl-PL" dirty="0"/>
              <a:t>(2017). </a:t>
            </a:r>
            <a:r>
              <a:rPr lang="cs-CZ" dirty="0"/>
              <a:t>JAZYKOVÝ OBRAZ SVĚTA. </a:t>
            </a:r>
            <a:r>
              <a:rPr lang="en-GB" b="0" i="1" u="none" strike="noStrike" dirty="0" err="1">
                <a:solidFill>
                  <a:srgbClr val="000000"/>
                </a:solidFill>
                <a:effectLst/>
              </a:rPr>
              <a:t>CzechEncy</a:t>
            </a:r>
            <a:r>
              <a:rPr lang="en-GB" b="0" i="1" u="none" strike="noStrike" dirty="0">
                <a:solidFill>
                  <a:srgbClr val="000000"/>
                </a:solidFill>
                <a:effectLst/>
              </a:rPr>
              <a:t> – </a:t>
            </a:r>
            <a:r>
              <a:rPr lang="en-GB" b="0" i="1" u="none" strike="noStrike" dirty="0" err="1">
                <a:solidFill>
                  <a:srgbClr val="000000"/>
                </a:solidFill>
                <a:effectLst/>
              </a:rPr>
              <a:t>Nový</a:t>
            </a:r>
            <a:r>
              <a:rPr lang="en-GB" b="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GB" b="0" i="1" u="none" strike="noStrike" dirty="0" err="1">
                <a:solidFill>
                  <a:srgbClr val="000000"/>
                </a:solidFill>
                <a:effectLst/>
              </a:rPr>
              <a:t>encyklopedický</a:t>
            </a:r>
            <a:r>
              <a:rPr lang="en-GB" b="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GB" b="0" i="1" u="none" strike="noStrike" dirty="0" err="1">
                <a:solidFill>
                  <a:srgbClr val="000000"/>
                </a:solidFill>
                <a:effectLst/>
              </a:rPr>
              <a:t>slovník</a:t>
            </a:r>
            <a:r>
              <a:rPr lang="en-GB" b="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GB" b="0" i="1" u="none" strike="noStrike" dirty="0" err="1">
                <a:solidFill>
                  <a:srgbClr val="000000"/>
                </a:solidFill>
                <a:effectLst/>
              </a:rPr>
              <a:t>češtiny</a:t>
            </a:r>
            <a:r>
              <a:rPr lang="pl-PL" i="1" dirty="0">
                <a:solidFill>
                  <a:srgbClr val="000000"/>
                </a:solidFill>
              </a:rPr>
              <a:t>.</a:t>
            </a:r>
            <a:r>
              <a:rPr lang="pl-PL" dirty="0">
                <a:solidFill>
                  <a:srgbClr val="000000"/>
                </a:solidFill>
              </a:rPr>
              <a:t> </a:t>
            </a:r>
            <a:r>
              <a:rPr lang="pl-PL" dirty="0" err="1">
                <a:solidFill>
                  <a:srgbClr val="000000"/>
                </a:solidFill>
              </a:rPr>
              <a:t>Dostupné</a:t>
            </a:r>
            <a:r>
              <a:rPr lang="pl-PL" dirty="0">
                <a:solidFill>
                  <a:srgbClr val="000000"/>
                </a:solidFill>
              </a:rPr>
              <a:t> z: </a:t>
            </a:r>
            <a:r>
              <a:rPr lang="pl-PL" dirty="0">
                <a:solidFill>
                  <a:srgbClr val="000000"/>
                </a:solidFill>
                <a:hlinkClick r:id="rId5"/>
              </a:rPr>
              <a:t>https://</a:t>
            </a:r>
            <a:r>
              <a:rPr lang="pl-PL" dirty="0" err="1">
                <a:solidFill>
                  <a:srgbClr val="000000"/>
                </a:solidFill>
                <a:hlinkClick r:id="rId5"/>
              </a:rPr>
              <a:t>www.czechency.org</a:t>
            </a:r>
            <a:r>
              <a:rPr lang="pl-PL" dirty="0">
                <a:solidFill>
                  <a:srgbClr val="000000"/>
                </a:solidFill>
                <a:hlinkClick r:id="rId5"/>
              </a:rPr>
              <a:t>/</a:t>
            </a:r>
            <a:r>
              <a:rPr lang="pl-PL" dirty="0" err="1">
                <a:solidFill>
                  <a:srgbClr val="000000"/>
                </a:solidFill>
                <a:hlinkClick r:id="rId5"/>
              </a:rPr>
              <a:t>slovnik</a:t>
            </a:r>
            <a:r>
              <a:rPr lang="pl-PL" dirty="0">
                <a:solidFill>
                  <a:srgbClr val="000000"/>
                </a:solidFill>
                <a:hlinkClick r:id="rId5"/>
              </a:rPr>
              <a:t>/</a:t>
            </a:r>
            <a:r>
              <a:rPr lang="pl-PL" dirty="0" err="1">
                <a:solidFill>
                  <a:srgbClr val="000000"/>
                </a:solidFill>
                <a:hlinkClick r:id="rId5"/>
              </a:rPr>
              <a:t>JAZYKOVÝ</a:t>
            </a:r>
            <a:r>
              <a:rPr lang="pl-PL" dirty="0">
                <a:solidFill>
                  <a:srgbClr val="000000"/>
                </a:solidFill>
                <a:hlinkClick r:id="rId5"/>
              </a:rPr>
              <a:t>%</a:t>
            </a:r>
            <a:r>
              <a:rPr lang="pl-PL" dirty="0" err="1">
                <a:solidFill>
                  <a:srgbClr val="000000"/>
                </a:solidFill>
                <a:hlinkClick r:id="rId5"/>
              </a:rPr>
              <a:t>20OBRAZ</a:t>
            </a:r>
            <a:r>
              <a:rPr lang="pl-PL" dirty="0">
                <a:solidFill>
                  <a:srgbClr val="000000"/>
                </a:solidFill>
                <a:hlinkClick r:id="rId5"/>
              </a:rPr>
              <a:t>%</a:t>
            </a:r>
            <a:r>
              <a:rPr lang="pl-PL" dirty="0" err="1">
                <a:solidFill>
                  <a:srgbClr val="000000"/>
                </a:solidFill>
                <a:hlinkClick r:id="rId5"/>
              </a:rPr>
              <a:t>20SVĚTA</a:t>
            </a:r>
            <a:r>
              <a:rPr lang="pl-PL" dirty="0">
                <a:solidFill>
                  <a:srgbClr val="000000"/>
                </a:solidFill>
              </a:rPr>
              <a:t> (</a:t>
            </a:r>
            <a:r>
              <a:rPr lang="cs-CZ" dirty="0">
                <a:solidFill>
                  <a:srgbClr val="000000"/>
                </a:solidFill>
              </a:rPr>
              <a:t>přístup</a:t>
            </a:r>
            <a:r>
              <a:rPr lang="pl-PL" dirty="0">
                <a:solidFill>
                  <a:srgbClr val="000000"/>
                </a:solidFill>
              </a:rPr>
              <a:t>: 19.05.2025).</a:t>
            </a:r>
            <a:endParaRPr lang="pl-PL" dirty="0"/>
          </a:p>
          <a:p>
            <a:pPr>
              <a:buFont typeface="Wingdings" pitchFamily="2" charset="2"/>
              <a:buChar char="Ø"/>
            </a:pPr>
            <a:r>
              <a:rPr lang="pl-PL" dirty="0"/>
              <a:t>Va</a:t>
            </a:r>
            <a:r>
              <a:rPr lang="cs-CZ" dirty="0" err="1"/>
              <a:t>ňková</a:t>
            </a:r>
            <a:r>
              <a:rPr lang="cs-CZ" dirty="0"/>
              <a:t>, I. </a:t>
            </a:r>
            <a:r>
              <a:rPr lang="pl-PL" dirty="0"/>
              <a:t>(2017). STEREOTYP. </a:t>
            </a:r>
            <a:r>
              <a:rPr lang="en-GB" b="0" i="1" u="none" strike="noStrike" dirty="0" err="1">
                <a:solidFill>
                  <a:srgbClr val="000000"/>
                </a:solidFill>
                <a:effectLst/>
              </a:rPr>
              <a:t>CzechEncy</a:t>
            </a:r>
            <a:r>
              <a:rPr lang="en-GB" b="0" i="1" u="none" strike="noStrike" dirty="0">
                <a:solidFill>
                  <a:srgbClr val="000000"/>
                </a:solidFill>
                <a:effectLst/>
              </a:rPr>
              <a:t> – </a:t>
            </a:r>
            <a:r>
              <a:rPr lang="en-GB" b="0" i="1" u="none" strike="noStrike" dirty="0" err="1">
                <a:solidFill>
                  <a:srgbClr val="000000"/>
                </a:solidFill>
                <a:effectLst/>
              </a:rPr>
              <a:t>Nový</a:t>
            </a:r>
            <a:r>
              <a:rPr lang="en-GB" b="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GB" b="0" i="1" u="none" strike="noStrike" dirty="0" err="1">
                <a:solidFill>
                  <a:srgbClr val="000000"/>
                </a:solidFill>
                <a:effectLst/>
              </a:rPr>
              <a:t>encyklopedický</a:t>
            </a:r>
            <a:r>
              <a:rPr lang="en-GB" b="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GB" b="0" i="1" u="none" strike="noStrike" dirty="0" err="1">
                <a:solidFill>
                  <a:srgbClr val="000000"/>
                </a:solidFill>
                <a:effectLst/>
              </a:rPr>
              <a:t>slovník</a:t>
            </a:r>
            <a:r>
              <a:rPr lang="en-GB" b="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GB" b="0" i="1" u="none" strike="noStrike" dirty="0" err="1">
                <a:solidFill>
                  <a:srgbClr val="000000"/>
                </a:solidFill>
                <a:effectLst/>
              </a:rPr>
              <a:t>češtiny</a:t>
            </a:r>
            <a:r>
              <a:rPr lang="pl-PL" i="1" dirty="0">
                <a:solidFill>
                  <a:srgbClr val="000000"/>
                </a:solidFill>
              </a:rPr>
              <a:t>.</a:t>
            </a:r>
            <a:r>
              <a:rPr lang="pl-PL" dirty="0">
                <a:solidFill>
                  <a:srgbClr val="000000"/>
                </a:solidFill>
              </a:rPr>
              <a:t> </a:t>
            </a:r>
            <a:r>
              <a:rPr lang="pl-PL" dirty="0" err="1">
                <a:solidFill>
                  <a:srgbClr val="000000"/>
                </a:solidFill>
              </a:rPr>
              <a:t>Dostupné</a:t>
            </a:r>
            <a:r>
              <a:rPr lang="pl-PL" dirty="0">
                <a:solidFill>
                  <a:srgbClr val="000000"/>
                </a:solidFill>
              </a:rPr>
              <a:t> z: </a:t>
            </a:r>
            <a:r>
              <a:rPr lang="pl-PL" dirty="0">
                <a:solidFill>
                  <a:srgbClr val="000000"/>
                </a:solidFill>
                <a:hlinkClick r:id="rId6"/>
              </a:rPr>
              <a:t>https://</a:t>
            </a:r>
            <a:r>
              <a:rPr lang="pl-PL" dirty="0" err="1">
                <a:solidFill>
                  <a:srgbClr val="000000"/>
                </a:solidFill>
                <a:hlinkClick r:id="rId6"/>
              </a:rPr>
              <a:t>www.czechency.org</a:t>
            </a:r>
            <a:r>
              <a:rPr lang="pl-PL" dirty="0">
                <a:solidFill>
                  <a:srgbClr val="000000"/>
                </a:solidFill>
                <a:hlinkClick r:id="rId6"/>
              </a:rPr>
              <a:t>/</a:t>
            </a:r>
            <a:r>
              <a:rPr lang="pl-PL" dirty="0" err="1">
                <a:solidFill>
                  <a:srgbClr val="000000"/>
                </a:solidFill>
                <a:hlinkClick r:id="rId6"/>
              </a:rPr>
              <a:t>slovnik</a:t>
            </a:r>
            <a:r>
              <a:rPr lang="pl-PL" dirty="0">
                <a:solidFill>
                  <a:srgbClr val="000000"/>
                </a:solidFill>
                <a:hlinkClick r:id="rId6"/>
              </a:rPr>
              <a:t>/STEREOTYP</a:t>
            </a:r>
            <a:r>
              <a:rPr lang="pl-PL" dirty="0">
                <a:solidFill>
                  <a:srgbClr val="000000"/>
                </a:solidFill>
              </a:rPr>
              <a:t>  (</a:t>
            </a:r>
            <a:r>
              <a:rPr lang="cs-CZ" dirty="0">
                <a:solidFill>
                  <a:srgbClr val="000000"/>
                </a:solidFill>
              </a:rPr>
              <a:t>přístup</a:t>
            </a:r>
            <a:r>
              <a:rPr lang="pl-PL" dirty="0">
                <a:solidFill>
                  <a:srgbClr val="000000"/>
                </a:solidFill>
              </a:rPr>
              <a:t>: 19.05.2025).</a:t>
            </a: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2491244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1162</Words>
  <Application>Microsoft Office PowerPoint</Application>
  <PresentationFormat>Širokoúhlá obrazovka</PresentationFormat>
  <Paragraphs>64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Wingdings</vt:lpstr>
      <vt:lpstr>Office Theme</vt:lpstr>
      <vt:lpstr>Češi v polských myslích a slovech </vt:lpstr>
      <vt:lpstr>Jazykový obraz světa – definice </vt:lpstr>
      <vt:lpstr>Stereotyp – definice</vt:lpstr>
      <vt:lpstr>Stereotyp Čecha v průběhu let</vt:lpstr>
      <vt:lpstr>Současný obraz Čecha</vt:lpstr>
      <vt:lpstr>Čeština v polském obraze světa</vt:lpstr>
      <vt:lpstr>V kontrastu s Poláky</vt:lpstr>
      <vt:lpstr>DĚKUJI ZA POZORNOST!!</vt:lpstr>
      <vt:lpstr>Bibliografie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Češi v polských myslích a slovech</dc:title>
  <dc:creator>Hanna Łaskawy</dc:creator>
  <cp:lastModifiedBy>Vaňková, Irena</cp:lastModifiedBy>
  <cp:revision>20</cp:revision>
  <dcterms:created xsi:type="dcterms:W3CDTF">2025-05-19T20:48:05Z</dcterms:created>
  <dcterms:modified xsi:type="dcterms:W3CDTF">2025-05-26T15:28:12Z</dcterms:modified>
</cp:coreProperties>
</file>